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8" r:id="rId3"/>
    <p:sldId id="266" r:id="rId4"/>
    <p:sldId id="257" r:id="rId5"/>
    <p:sldId id="259" r:id="rId6"/>
    <p:sldId id="260" r:id="rId7"/>
    <p:sldId id="261" r:id="rId8"/>
    <p:sldId id="263" r:id="rId9"/>
    <p:sldId id="264" r:id="rId10"/>
    <p:sldId id="262" r:id="rId11"/>
    <p:sldId id="265" r:id="rId12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92E17-6DE1-4D78-87D6-69E32BB1D950}" type="datetimeFigureOut">
              <a:rPr lang="uk-UA" smtClean="0"/>
              <a:t>20.01.2015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FCC91-0A0C-4F79-A91D-6F46A33C59C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92E17-6DE1-4D78-87D6-69E32BB1D950}" type="datetimeFigureOut">
              <a:rPr lang="uk-UA" smtClean="0"/>
              <a:t>20.01.2015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FCC91-0A0C-4F79-A91D-6F46A33C59C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92E17-6DE1-4D78-87D6-69E32BB1D950}" type="datetimeFigureOut">
              <a:rPr lang="uk-UA" smtClean="0"/>
              <a:t>20.01.2015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FCC91-0A0C-4F79-A91D-6F46A33C59C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92E17-6DE1-4D78-87D6-69E32BB1D950}" type="datetimeFigureOut">
              <a:rPr lang="uk-UA" smtClean="0"/>
              <a:t>20.01.2015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FCC91-0A0C-4F79-A91D-6F46A33C59C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92E17-6DE1-4D78-87D6-69E32BB1D950}" type="datetimeFigureOut">
              <a:rPr lang="uk-UA" smtClean="0"/>
              <a:t>20.01.2015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FCC91-0A0C-4F79-A91D-6F46A33C59C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92E17-6DE1-4D78-87D6-69E32BB1D950}" type="datetimeFigureOut">
              <a:rPr lang="uk-UA" smtClean="0"/>
              <a:t>20.01.2015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FCC91-0A0C-4F79-A91D-6F46A33C59C4}" type="slidenum">
              <a:rPr lang="uk-UA" smtClean="0"/>
              <a:t>‹#›</a:t>
            </a:fld>
            <a:endParaRPr lang="uk-U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92E17-6DE1-4D78-87D6-69E32BB1D950}" type="datetimeFigureOut">
              <a:rPr lang="uk-UA" smtClean="0"/>
              <a:t>20.01.2015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FCC91-0A0C-4F79-A91D-6F46A33C59C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92E17-6DE1-4D78-87D6-69E32BB1D950}" type="datetimeFigureOut">
              <a:rPr lang="uk-UA" smtClean="0"/>
              <a:t>20.01.2015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FCC91-0A0C-4F79-A91D-6F46A33C59C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92E17-6DE1-4D78-87D6-69E32BB1D950}" type="datetimeFigureOut">
              <a:rPr lang="uk-UA" smtClean="0"/>
              <a:t>20.01.2015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FCC91-0A0C-4F79-A91D-6F46A33C59C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92E17-6DE1-4D78-87D6-69E32BB1D950}" type="datetimeFigureOut">
              <a:rPr lang="uk-UA" smtClean="0"/>
              <a:t>20.01.2015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96FCC91-0A0C-4F79-A91D-6F46A33C59C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92E17-6DE1-4D78-87D6-69E32BB1D950}" type="datetimeFigureOut">
              <a:rPr lang="uk-UA" smtClean="0"/>
              <a:t>20.01.2015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FCC91-0A0C-4F79-A91D-6F46A33C59C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E6492E17-6DE1-4D78-87D6-69E32BB1D950}" type="datetimeFigureOut">
              <a:rPr lang="uk-UA" smtClean="0"/>
              <a:t>20.01.2015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796FCC91-0A0C-4F79-A91D-6F46A33C59C4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5229200"/>
            <a:ext cx="7772400" cy="1470025"/>
          </a:xfrm>
        </p:spPr>
        <p:txBody>
          <a:bodyPr>
            <a:normAutofit fontScale="90000"/>
          </a:bodyPr>
          <a:lstStyle/>
          <a:p>
            <a:pPr algn="r"/>
            <a:r>
              <a:rPr lang="uk-UA" sz="5400" b="1" i="1" dirty="0" smtClean="0">
                <a:latin typeface="Century Gothic" panose="020B0502020202020204" pitchFamily="34" charset="0"/>
              </a:rPr>
              <a:t>Микола </a:t>
            </a:r>
            <a:r>
              <a:rPr lang="uk-UA" sz="5400" b="1" i="1" dirty="0" err="1" smtClean="0">
                <a:latin typeface="Century Gothic" panose="020B0502020202020204" pitchFamily="34" charset="0"/>
              </a:rPr>
              <a:t>Лобачевський</a:t>
            </a:r>
            <a:r>
              <a:rPr lang="uk-UA" sz="5400" b="1" i="1" dirty="0" smtClean="0">
                <a:latin typeface="Century Gothic" panose="020B0502020202020204" pitchFamily="34" charset="0"/>
              </a:rPr>
              <a:t/>
            </a:r>
            <a:br>
              <a:rPr lang="uk-UA" sz="5400" b="1" i="1" dirty="0" smtClean="0">
                <a:latin typeface="Century Gothic" panose="020B0502020202020204" pitchFamily="34" charset="0"/>
              </a:rPr>
            </a:br>
            <a:r>
              <a:rPr lang="uk-UA" sz="3100" b="1" i="1" dirty="0" smtClean="0">
                <a:latin typeface="Century Gothic" panose="020B0502020202020204" pitchFamily="34" charset="0"/>
              </a:rPr>
              <a:t>(</a:t>
            </a:r>
            <a:r>
              <a:rPr lang="ru-RU" sz="3100" b="1" i="1" dirty="0" smtClean="0">
                <a:latin typeface="Century Gothic" panose="020B0502020202020204" pitchFamily="34" charset="0"/>
              </a:rPr>
              <a:t>1.12.</a:t>
            </a:r>
            <a:r>
              <a:rPr lang="ru-RU" sz="3100" b="1" i="1" u="none" strike="noStrike" dirty="0" smtClean="0">
                <a:effectLst/>
                <a:latin typeface="Century Gothic" panose="020B0502020202020204" pitchFamily="34" charset="0"/>
              </a:rPr>
              <a:t>1792</a:t>
            </a:r>
            <a:r>
              <a:rPr lang="ru-RU" sz="3100" b="1" i="1" dirty="0" smtClean="0">
                <a:effectLst/>
                <a:latin typeface="Century Gothic" panose="020B0502020202020204" pitchFamily="34" charset="0"/>
              </a:rPr>
              <a:t> — </a:t>
            </a:r>
            <a:r>
              <a:rPr lang="ru-RU" sz="3100" b="1" i="1" dirty="0" smtClean="0">
                <a:latin typeface="Century Gothic" panose="020B0502020202020204" pitchFamily="34" charset="0"/>
              </a:rPr>
              <a:t>12(24).02.1856)</a:t>
            </a:r>
            <a:endParaRPr lang="uk-UA" sz="3100" b="1" i="1" dirty="0">
              <a:latin typeface="Century Gothic" panose="020B0502020202020204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15616" y="0"/>
            <a:ext cx="4112829" cy="54803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17229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8422" y="6169967"/>
            <a:ext cx="5486400" cy="566738"/>
          </a:xfrm>
        </p:spPr>
        <p:txBody>
          <a:bodyPr>
            <a:normAutofit/>
          </a:bodyPr>
          <a:lstStyle/>
          <a:p>
            <a:r>
              <a:rPr lang="uk-UA" sz="1200" b="0" dirty="0" smtClean="0">
                <a:latin typeface="Century Gothic" panose="020B0502020202020204" pitchFamily="34" charset="0"/>
              </a:rPr>
              <a:t>Перший твір </a:t>
            </a:r>
            <a:r>
              <a:rPr lang="uk-UA" sz="1200" b="0" dirty="0" err="1" smtClean="0">
                <a:latin typeface="Century Gothic" panose="020B0502020202020204" pitchFamily="34" charset="0"/>
              </a:rPr>
              <a:t>Лобачевського</a:t>
            </a:r>
            <a:r>
              <a:rPr lang="uk-UA" sz="1200" b="0" dirty="0" smtClean="0">
                <a:latin typeface="Century Gothic" panose="020B0502020202020204" pitchFamily="34" charset="0"/>
              </a:rPr>
              <a:t>, присвячений неевклідовій геометрії.</a:t>
            </a:r>
            <a:endParaRPr lang="uk-UA" sz="1200" b="0" dirty="0">
              <a:latin typeface="Century Gothic" panose="020B0502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type="body" sz="half" idx="2"/>
          </p:nvPr>
        </p:nvSpPr>
        <p:spPr>
          <a:xfrm>
            <a:off x="4428695" y="260648"/>
            <a:ext cx="4703651" cy="6120680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uk-UA" sz="2800" b="0" i="1" dirty="0" smtClean="0">
                <a:solidFill>
                  <a:schemeClr val="tx1"/>
                </a:solidFill>
                <a:effectLst/>
                <a:latin typeface="Century Gothic" panose="020B0502020202020204" pitchFamily="34" charset="0"/>
              </a:rPr>
              <a:t>Досягнення вченого не обмежуються геометрією: в </a:t>
            </a:r>
            <a:r>
              <a:rPr lang="uk-UA" sz="2800" b="0" i="1" u="none" strike="noStrike" dirty="0" smtClean="0">
                <a:solidFill>
                  <a:schemeClr val="tx1"/>
                </a:solidFill>
                <a:effectLst/>
                <a:latin typeface="Century Gothic" panose="020B0502020202020204" pitchFamily="34" charset="0"/>
              </a:rPr>
              <a:t>алгебрі</a:t>
            </a:r>
            <a:r>
              <a:rPr lang="uk-UA" sz="2800" b="0" i="1" dirty="0" smtClean="0">
                <a:solidFill>
                  <a:schemeClr val="tx1"/>
                </a:solidFill>
                <a:effectLst/>
                <a:latin typeface="Century Gothic" panose="020B0502020202020204" pitchFamily="34" charset="0"/>
              </a:rPr>
              <a:t> він розробив новий </a:t>
            </a:r>
            <a:r>
              <a:rPr lang="uk-UA" sz="2800" b="0" i="1" u="none" strike="noStrike" dirty="0" smtClean="0">
                <a:solidFill>
                  <a:schemeClr val="tx1"/>
                </a:solidFill>
                <a:effectLst/>
                <a:latin typeface="Century Gothic" panose="020B0502020202020204" pitchFamily="34" charset="0"/>
              </a:rPr>
              <a:t>метод наближеного розв'язання рівнянь</a:t>
            </a:r>
            <a:r>
              <a:rPr lang="uk-UA" sz="2800" b="0" i="1" dirty="0" smtClean="0">
                <a:solidFill>
                  <a:schemeClr val="tx1"/>
                </a:solidFill>
                <a:effectLst/>
                <a:latin typeface="Century Gothic" panose="020B0502020202020204" pitchFamily="34" charset="0"/>
              </a:rPr>
              <a:t>, в </a:t>
            </a:r>
            <a:r>
              <a:rPr lang="uk-UA" sz="2800" b="0" i="1" u="none" strike="noStrike" dirty="0" smtClean="0">
                <a:solidFill>
                  <a:schemeClr val="tx1"/>
                </a:solidFill>
                <a:effectLst/>
                <a:latin typeface="Century Gothic" panose="020B0502020202020204" pitchFamily="34" charset="0"/>
              </a:rPr>
              <a:t>мат аналізі</a:t>
            </a:r>
            <a:r>
              <a:rPr lang="uk-UA" sz="2800" b="0" i="1" dirty="0" smtClean="0">
                <a:solidFill>
                  <a:schemeClr val="tx1"/>
                </a:solidFill>
                <a:effectLst/>
                <a:latin typeface="Century Gothic" panose="020B0502020202020204" pitchFamily="34" charset="0"/>
              </a:rPr>
              <a:t> отримав ряд тонких теорем про </a:t>
            </a:r>
            <a:r>
              <a:rPr lang="uk-UA" sz="2800" b="0" i="1" u="none" strike="noStrike" dirty="0" smtClean="0">
                <a:solidFill>
                  <a:schemeClr val="tx1"/>
                </a:solidFill>
                <a:effectLst/>
                <a:latin typeface="Century Gothic" panose="020B0502020202020204" pitchFamily="34" charset="0"/>
              </a:rPr>
              <a:t>тригонометричні ряди</a:t>
            </a:r>
            <a:r>
              <a:rPr lang="uk-UA" sz="2800" b="0" i="1" dirty="0" smtClean="0">
                <a:solidFill>
                  <a:schemeClr val="tx1"/>
                </a:solidFill>
                <a:effectLst/>
                <a:latin typeface="Century Gothic" panose="020B0502020202020204" pitchFamily="34" charset="0"/>
              </a:rPr>
              <a:t>, уточнив поняття </a:t>
            </a:r>
            <a:r>
              <a:rPr lang="uk-UA" sz="2800" b="0" i="1" u="none" strike="noStrike" dirty="0" smtClean="0">
                <a:solidFill>
                  <a:schemeClr val="tx1"/>
                </a:solidFill>
                <a:effectLst/>
                <a:latin typeface="Century Gothic" panose="020B0502020202020204" pitchFamily="34" charset="0"/>
              </a:rPr>
              <a:t>неперервної функції</a:t>
            </a:r>
            <a:r>
              <a:rPr lang="uk-UA" sz="2800" b="0" i="1" dirty="0" smtClean="0">
                <a:solidFill>
                  <a:schemeClr val="tx1"/>
                </a:solidFill>
                <a:effectLst/>
                <a:latin typeface="Century Gothic" panose="020B0502020202020204" pitchFamily="34" charset="0"/>
              </a:rPr>
              <a:t> . Він опублікував статті з мат аналізу, алгебри, теорії ймовірностей, механіки, фізики та астрономії</a:t>
            </a:r>
            <a:r>
              <a:rPr lang="uk-UA" sz="2800" b="0" i="0" dirty="0" smtClean="0">
                <a:solidFill>
                  <a:schemeClr val="tx1"/>
                </a:solidFill>
                <a:effectLst/>
                <a:latin typeface="Century Gothic" panose="020B0502020202020204" pitchFamily="34" charset="0"/>
              </a:rPr>
              <a:t>.</a:t>
            </a:r>
            <a:endParaRPr lang="uk-UA" sz="2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" y="188640"/>
            <a:ext cx="4083943" cy="6050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67236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99592" y="1628800"/>
            <a:ext cx="7344816" cy="804862"/>
          </a:xfrm>
        </p:spPr>
        <p:txBody>
          <a:bodyPr>
            <a:noAutofit/>
          </a:bodyPr>
          <a:lstStyle/>
          <a:p>
            <a:pPr algn="ctr"/>
            <a:r>
              <a:rPr lang="uk-UA" sz="9600" b="1" i="1" dirty="0" smtClean="0">
                <a:latin typeface="Century Gothic" panose="020B0502020202020204" pitchFamily="34" charset="0"/>
              </a:rPr>
              <a:t>Дякую за увагу !</a:t>
            </a:r>
            <a:endParaRPr lang="uk-UA" sz="9600" b="1" i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70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6632"/>
            <a:ext cx="8445624" cy="280831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800" b="0" i="1" dirty="0">
                <a:latin typeface="Century Gothic" panose="020B0502020202020204" pitchFamily="34" charset="0"/>
              </a:rPr>
              <a:t>М. І. </a:t>
            </a:r>
            <a:r>
              <a:rPr lang="ru-RU" sz="2800" b="0" i="1" dirty="0" err="1">
                <a:latin typeface="Century Gothic" panose="020B0502020202020204" pitchFamily="34" charset="0"/>
              </a:rPr>
              <a:t>Лобачевський</a:t>
            </a:r>
            <a:r>
              <a:rPr lang="ru-RU" sz="2800" b="0" i="1" dirty="0">
                <a:latin typeface="Century Gothic" panose="020B0502020202020204" pitchFamily="34" charset="0"/>
              </a:rPr>
              <a:t> </a:t>
            </a:r>
            <a:r>
              <a:rPr lang="ru-RU" sz="2800" b="0" i="1" dirty="0" err="1">
                <a:latin typeface="Century Gothic" panose="020B0502020202020204" pitchFamily="34" charset="0"/>
              </a:rPr>
              <a:t>народився</a:t>
            </a:r>
            <a:r>
              <a:rPr lang="ru-RU" sz="2800" b="0" i="1" dirty="0">
                <a:latin typeface="Century Gothic" panose="020B0502020202020204" pitchFamily="34" charset="0"/>
              </a:rPr>
              <a:t> в </a:t>
            </a:r>
            <a:r>
              <a:rPr lang="ru-RU" sz="2800" b="0" i="1" dirty="0" err="1">
                <a:latin typeface="Century Gothic" panose="020B0502020202020204" pitchFamily="34" charset="0"/>
              </a:rPr>
              <a:t>Ардатовському</a:t>
            </a:r>
            <a:r>
              <a:rPr lang="ru-RU" sz="2800" b="0" i="1" dirty="0">
                <a:latin typeface="Century Gothic" panose="020B0502020202020204" pitchFamily="34" charset="0"/>
              </a:rPr>
              <a:t> </a:t>
            </a:r>
            <a:r>
              <a:rPr lang="ru-RU" sz="2800" b="0" i="1" dirty="0" err="1">
                <a:latin typeface="Century Gothic" panose="020B0502020202020204" pitchFamily="34" charset="0"/>
              </a:rPr>
              <a:t>районі</a:t>
            </a:r>
            <a:r>
              <a:rPr lang="ru-RU" sz="2800" b="0" i="1" dirty="0">
                <a:latin typeface="Century Gothic" panose="020B0502020202020204" pitchFamily="34" charset="0"/>
              </a:rPr>
              <a:t> </a:t>
            </a:r>
            <a:r>
              <a:rPr lang="ru-RU" sz="2800" b="0" i="1" dirty="0" err="1">
                <a:latin typeface="Century Gothic" panose="020B0502020202020204" pitchFamily="34" charset="0"/>
              </a:rPr>
              <a:t>Нижегородської</a:t>
            </a:r>
            <a:r>
              <a:rPr lang="ru-RU" sz="2800" b="0" i="1" dirty="0">
                <a:latin typeface="Century Gothic" panose="020B0502020202020204" pitchFamily="34" charset="0"/>
              </a:rPr>
              <a:t> </a:t>
            </a:r>
            <a:r>
              <a:rPr lang="ru-RU" sz="2800" b="0" i="1" dirty="0" err="1" smtClean="0">
                <a:latin typeface="Century Gothic" panose="020B0502020202020204" pitchFamily="34" charset="0"/>
              </a:rPr>
              <a:t>губернії</a:t>
            </a:r>
            <a:r>
              <a:rPr lang="ru-RU" sz="2800" b="0" i="1" dirty="0" smtClean="0">
                <a:latin typeface="Century Gothic" panose="020B0502020202020204" pitchFamily="34" charset="0"/>
              </a:rPr>
              <a:t>.</a:t>
            </a:r>
            <a:r>
              <a:rPr lang="ru-RU" sz="2800" b="0" i="1" dirty="0">
                <a:latin typeface="Century Gothic" panose="020B0502020202020204" pitchFamily="34" charset="0"/>
              </a:rPr>
              <a:t> У 1800 </a:t>
            </a:r>
            <a:r>
              <a:rPr lang="ru-RU" sz="2800" b="0" i="1" dirty="0" err="1">
                <a:latin typeface="Century Gothic" panose="020B0502020202020204" pitchFamily="34" charset="0"/>
              </a:rPr>
              <a:t>році</a:t>
            </a:r>
            <a:r>
              <a:rPr lang="ru-RU" sz="2800" b="0" i="1" dirty="0">
                <a:latin typeface="Century Gothic" panose="020B0502020202020204" pitchFamily="34" charset="0"/>
              </a:rPr>
              <a:t> </a:t>
            </a:r>
            <a:r>
              <a:rPr lang="ru-RU" sz="2800" b="0" i="1" dirty="0" err="1">
                <a:latin typeface="Century Gothic" panose="020B0502020202020204" pitchFamily="34" charset="0"/>
              </a:rPr>
              <a:t>після</a:t>
            </a:r>
            <a:r>
              <a:rPr lang="ru-RU" sz="2800" b="0" i="1" dirty="0">
                <a:latin typeface="Century Gothic" panose="020B0502020202020204" pitchFamily="34" charset="0"/>
              </a:rPr>
              <a:t> </a:t>
            </a:r>
            <a:r>
              <a:rPr lang="ru-RU" sz="2800" b="0" i="1" dirty="0" err="1">
                <a:latin typeface="Century Gothic" panose="020B0502020202020204" pitchFamily="34" charset="0"/>
              </a:rPr>
              <a:t>смерті</a:t>
            </a:r>
            <a:r>
              <a:rPr lang="ru-RU" sz="2800" b="0" i="1" dirty="0">
                <a:latin typeface="Century Gothic" panose="020B0502020202020204" pitchFamily="34" charset="0"/>
              </a:rPr>
              <a:t> батька </a:t>
            </a:r>
            <a:r>
              <a:rPr lang="ru-RU" sz="2800" b="0" i="1" dirty="0" err="1" smtClean="0">
                <a:latin typeface="Century Gothic" panose="020B0502020202020204" pitchFamily="34" charset="0"/>
              </a:rPr>
              <a:t>його</a:t>
            </a:r>
            <a:r>
              <a:rPr lang="ru-RU" sz="2800" b="0" i="1" dirty="0" smtClean="0">
                <a:latin typeface="Century Gothic" panose="020B0502020202020204" pitchFamily="34" charset="0"/>
              </a:rPr>
              <a:t> </a:t>
            </a:r>
            <a:r>
              <a:rPr lang="ru-RU" sz="2800" b="0" i="1" dirty="0" err="1" smtClean="0">
                <a:latin typeface="Century Gothic" panose="020B0502020202020204" pitchFamily="34" charset="0"/>
              </a:rPr>
              <a:t>сім’я</a:t>
            </a:r>
            <a:r>
              <a:rPr lang="ru-RU" sz="2800" b="0" i="1" dirty="0" smtClean="0">
                <a:latin typeface="Century Gothic" panose="020B0502020202020204" pitchFamily="34" charset="0"/>
              </a:rPr>
              <a:t> </a:t>
            </a:r>
            <a:r>
              <a:rPr lang="ru-RU" sz="2800" b="0" i="1" dirty="0" err="1">
                <a:latin typeface="Century Gothic" panose="020B0502020202020204" pitchFamily="34" charset="0"/>
              </a:rPr>
              <a:t>переїхала</a:t>
            </a:r>
            <a:r>
              <a:rPr lang="ru-RU" sz="2800" b="0" i="1" dirty="0">
                <a:latin typeface="Century Gothic" panose="020B0502020202020204" pitchFamily="34" charset="0"/>
              </a:rPr>
              <a:t> в Казань. Там </a:t>
            </a:r>
            <a:r>
              <a:rPr lang="ru-RU" sz="2800" b="0" i="1" dirty="0" err="1">
                <a:latin typeface="Century Gothic" panose="020B0502020202020204" pitchFamily="34" charset="0"/>
              </a:rPr>
              <a:t>Лобачевський</a:t>
            </a:r>
            <a:r>
              <a:rPr lang="ru-RU" sz="2800" b="0" i="1" dirty="0">
                <a:latin typeface="Century Gothic" panose="020B0502020202020204" pitchFamily="34" charset="0"/>
              </a:rPr>
              <a:t> </a:t>
            </a:r>
            <a:r>
              <a:rPr lang="ru-RU" sz="2800" b="0" i="1" dirty="0" err="1">
                <a:latin typeface="Century Gothic" panose="020B0502020202020204" pitchFamily="34" charset="0"/>
              </a:rPr>
              <a:t>закінчив</a:t>
            </a:r>
            <a:r>
              <a:rPr lang="ru-RU" sz="2800" b="0" i="1" dirty="0">
                <a:latin typeface="Century Gothic" panose="020B0502020202020204" pitchFamily="34" charset="0"/>
              </a:rPr>
              <a:t> </a:t>
            </a:r>
            <a:r>
              <a:rPr lang="ru-RU" sz="2800" b="0" i="1" dirty="0" err="1" smtClean="0">
                <a:latin typeface="Century Gothic" panose="020B0502020202020204" pitchFamily="34" charset="0"/>
              </a:rPr>
              <a:t>гімназію</a:t>
            </a:r>
            <a:r>
              <a:rPr lang="ru-RU" sz="2800" b="0" i="1" dirty="0" smtClean="0">
                <a:latin typeface="Century Gothic" panose="020B0502020202020204" pitchFamily="34" charset="0"/>
              </a:rPr>
              <a:t>, </a:t>
            </a:r>
            <a:r>
              <a:rPr lang="ru-RU" sz="2800" b="0" i="1" dirty="0">
                <a:latin typeface="Century Gothic" panose="020B0502020202020204" pitchFamily="34" charset="0"/>
              </a:rPr>
              <a:t>а </a:t>
            </a:r>
            <a:r>
              <a:rPr lang="ru-RU" sz="2800" b="0" i="1" dirty="0" err="1" smtClean="0">
                <a:latin typeface="Century Gothic" panose="020B0502020202020204" pitchFamily="34" charset="0"/>
              </a:rPr>
              <a:t>потім</a:t>
            </a:r>
            <a:r>
              <a:rPr lang="ru-RU" sz="2800" b="0" i="1" dirty="0">
                <a:latin typeface="Century Gothic" panose="020B0502020202020204" pitchFamily="34" charset="0"/>
              </a:rPr>
              <a:t> </a:t>
            </a:r>
            <a:r>
              <a:rPr lang="ru-RU" sz="2800" b="0" i="1" dirty="0" err="1">
                <a:latin typeface="Century Gothic" panose="020B0502020202020204" pitchFamily="34" charset="0"/>
              </a:rPr>
              <a:t>Казанський</a:t>
            </a:r>
            <a:r>
              <a:rPr lang="ru-RU" sz="2800" b="0" i="1" dirty="0">
                <a:latin typeface="Century Gothic" panose="020B0502020202020204" pitchFamily="34" charset="0"/>
              </a:rPr>
              <a:t> </a:t>
            </a:r>
            <a:r>
              <a:rPr lang="ru-RU" sz="2800" b="0" i="1" dirty="0" smtClean="0">
                <a:latin typeface="Century Gothic" panose="020B0502020202020204" pitchFamily="34" charset="0"/>
              </a:rPr>
              <a:t> </a:t>
            </a:r>
            <a:r>
              <a:rPr lang="ru-RU" sz="2800" b="0" i="1" dirty="0" err="1">
                <a:latin typeface="Century Gothic" panose="020B0502020202020204" pitchFamily="34" charset="0"/>
              </a:rPr>
              <a:t>університет</a:t>
            </a:r>
            <a:r>
              <a:rPr lang="ru-RU" sz="2800" b="0" i="1" dirty="0">
                <a:latin typeface="Century Gothic" panose="020B0502020202020204" pitchFamily="34" charset="0"/>
              </a:rPr>
              <a:t>, </a:t>
            </a:r>
            <a:r>
              <a:rPr lang="ru-RU" sz="2800" b="0" i="1" dirty="0" err="1">
                <a:latin typeface="Century Gothic" panose="020B0502020202020204" pitchFamily="34" charset="0"/>
              </a:rPr>
              <a:t>якому</a:t>
            </a:r>
            <a:r>
              <a:rPr lang="ru-RU" sz="2800" b="0" i="1" dirty="0">
                <a:latin typeface="Century Gothic" panose="020B0502020202020204" pitchFamily="34" charset="0"/>
              </a:rPr>
              <a:t> </a:t>
            </a:r>
            <a:r>
              <a:rPr lang="ru-RU" sz="2800" b="0" i="1" dirty="0" err="1">
                <a:latin typeface="Century Gothic" panose="020B0502020202020204" pitchFamily="34" charset="0"/>
              </a:rPr>
              <a:t>віддав</a:t>
            </a:r>
            <a:r>
              <a:rPr lang="ru-RU" sz="2800" b="0" i="1" dirty="0">
                <a:latin typeface="Century Gothic" panose="020B0502020202020204" pitchFamily="34" charset="0"/>
              </a:rPr>
              <a:t> 40 </a:t>
            </a:r>
            <a:r>
              <a:rPr lang="ru-RU" sz="2800" b="0" i="1" dirty="0" err="1">
                <a:latin typeface="Century Gothic" panose="020B0502020202020204" pitchFamily="34" charset="0"/>
              </a:rPr>
              <a:t>років</a:t>
            </a:r>
            <a:r>
              <a:rPr lang="ru-RU" sz="2800" b="0" i="1" dirty="0">
                <a:latin typeface="Century Gothic" panose="020B0502020202020204" pitchFamily="34" charset="0"/>
              </a:rPr>
              <a:t> </a:t>
            </a:r>
            <a:r>
              <a:rPr lang="ru-RU" sz="2800" b="0" i="1" dirty="0" err="1">
                <a:latin typeface="Century Gothic" panose="020B0502020202020204" pitchFamily="34" charset="0"/>
              </a:rPr>
              <a:t>життя</a:t>
            </a:r>
            <a:r>
              <a:rPr lang="ru-RU" dirty="0"/>
              <a:t>.</a:t>
            </a:r>
            <a:endParaRPr lang="uk-UA" dirty="0">
              <a:latin typeface="Century Gothic" panose="020B0502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2852934"/>
            <a:ext cx="6624736" cy="3864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534016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9879"/>
            <a:ext cx="5616624" cy="3151634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3284984"/>
            <a:ext cx="5817840" cy="3573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831638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205555"/>
            <a:ext cx="5508104" cy="662473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uk-UA" sz="2800" b="0" i="1" dirty="0" smtClean="0">
                <a:latin typeface="Century Gothic" panose="020B0502020202020204" pitchFamily="34" charset="0"/>
              </a:rPr>
              <a:t>Великий вплив під час навчання на Миколу справив Мартин </a:t>
            </a:r>
            <a:r>
              <a:rPr lang="uk-UA" sz="2800" b="0" i="1" dirty="0" err="1" smtClean="0">
                <a:latin typeface="Century Gothic" panose="020B0502020202020204" pitchFamily="34" charset="0"/>
              </a:rPr>
              <a:t>Бартельс</a:t>
            </a:r>
            <a:r>
              <a:rPr lang="uk-UA" sz="2800" b="0" i="1" dirty="0" smtClean="0">
                <a:latin typeface="Century Gothic" panose="020B0502020202020204" pitchFamily="34" charset="0"/>
              </a:rPr>
              <a:t> — друг і вчитель Карла Фрідріха Гауса. На старшому курсі в характеристику </a:t>
            </a:r>
            <a:r>
              <a:rPr lang="uk-UA" sz="2800" b="0" i="1" dirty="0" err="1" smtClean="0">
                <a:latin typeface="Century Gothic" panose="020B0502020202020204" pitchFamily="34" charset="0"/>
              </a:rPr>
              <a:t>Лобачевського</a:t>
            </a:r>
            <a:r>
              <a:rPr lang="uk-UA" sz="2800" b="0" i="1" dirty="0" smtClean="0">
                <a:latin typeface="Century Gothic" panose="020B0502020202020204" pitchFamily="34" charset="0"/>
              </a:rPr>
              <a:t> включили «мрійливу зарозумілість, наполегливість, непокору», «обурливі вчинки» і «ознаки безбожності». Він опинився під загрозою відрахування, але заступництво </a:t>
            </a:r>
            <a:r>
              <a:rPr lang="uk-UA" sz="2800" b="0" i="1" dirty="0" err="1" smtClean="0">
                <a:latin typeface="Century Gothic" panose="020B0502020202020204" pitchFamily="34" charset="0"/>
              </a:rPr>
              <a:t>Бартельса</a:t>
            </a:r>
            <a:r>
              <a:rPr lang="uk-UA" sz="2800" b="0" i="1" dirty="0" smtClean="0">
                <a:latin typeface="Century Gothic" panose="020B0502020202020204" pitchFamily="34" charset="0"/>
              </a:rPr>
              <a:t> та викладачів відвело небезпеку.</a:t>
            </a:r>
            <a:endParaRPr lang="uk-UA" sz="2800" b="0" i="1" dirty="0">
              <a:latin typeface="Century Gothic" panose="020B0502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692696"/>
            <a:ext cx="3707904" cy="5040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9644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27984" y="116632"/>
            <a:ext cx="4320480" cy="6342187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ru-RU" sz="2800" b="0" i="1" dirty="0" err="1" smtClean="0">
                <a:solidFill>
                  <a:srgbClr val="252525"/>
                </a:solidFill>
                <a:latin typeface="Century Gothic" panose="020B0502020202020204" pitchFamily="34" charset="0"/>
              </a:rPr>
              <a:t>Закінчивши</a:t>
            </a:r>
            <a:r>
              <a:rPr lang="ru-RU" sz="2800" b="0" i="1" dirty="0" smtClean="0">
                <a:solidFill>
                  <a:srgbClr val="252525"/>
                </a:solidFill>
                <a:latin typeface="Century Gothic" panose="020B0502020202020204" pitchFamily="34" charset="0"/>
              </a:rPr>
              <a:t> </a:t>
            </a:r>
            <a:r>
              <a:rPr lang="ru-RU" sz="2800" b="0" i="1" dirty="0" err="1" smtClean="0">
                <a:solidFill>
                  <a:srgbClr val="252525"/>
                </a:solidFill>
                <a:latin typeface="Century Gothic" panose="020B0502020202020204" pitchFamily="34" charset="0"/>
              </a:rPr>
              <a:t>освіту</a:t>
            </a:r>
            <a:r>
              <a:rPr lang="ru-RU" sz="2800" b="0" i="1" dirty="0" smtClean="0">
                <a:solidFill>
                  <a:srgbClr val="252525"/>
                </a:solidFill>
                <a:latin typeface="Century Gothic" panose="020B0502020202020204" pitchFamily="34" charset="0"/>
              </a:rPr>
              <a:t>, </a:t>
            </a:r>
            <a:r>
              <a:rPr lang="ru-RU" sz="2800" b="0" i="1" dirty="0" err="1" smtClean="0">
                <a:solidFill>
                  <a:srgbClr val="252525"/>
                </a:solidFill>
                <a:latin typeface="Century Gothic" panose="020B0502020202020204" pitchFamily="34" charset="0"/>
              </a:rPr>
              <a:t>в</a:t>
            </a:r>
            <a:r>
              <a:rPr lang="ru-RU" sz="2800" b="0" i="1" dirty="0" err="1" smtClean="0">
                <a:solidFill>
                  <a:srgbClr val="252525"/>
                </a:solidFill>
                <a:effectLst/>
                <a:latin typeface="Century Gothic" panose="020B0502020202020204" pitchFamily="34" charset="0"/>
              </a:rPr>
              <a:t>чений</a:t>
            </a:r>
            <a:r>
              <a:rPr lang="ru-RU" sz="2800" b="0" i="1" dirty="0" smtClean="0">
                <a:solidFill>
                  <a:srgbClr val="252525"/>
                </a:solidFill>
                <a:effectLst/>
                <a:latin typeface="Century Gothic" panose="020B0502020202020204" pitchFamily="34" charset="0"/>
              </a:rPr>
              <a:t> став </a:t>
            </a:r>
            <a:r>
              <a:rPr lang="ru-RU" sz="2800" b="0" i="1" dirty="0" err="1" smtClean="0">
                <a:solidFill>
                  <a:srgbClr val="252525"/>
                </a:solidFill>
                <a:effectLst/>
                <a:latin typeface="Century Gothic" panose="020B0502020202020204" pitchFamily="34" charset="0"/>
              </a:rPr>
              <a:t>ординарним</a:t>
            </a:r>
            <a:r>
              <a:rPr lang="ru-RU" sz="2800" b="0" i="1" dirty="0" smtClean="0">
                <a:solidFill>
                  <a:srgbClr val="252525"/>
                </a:solidFill>
                <a:effectLst/>
                <a:latin typeface="Century Gothic" panose="020B0502020202020204" pitchFamily="34" charset="0"/>
              </a:rPr>
              <a:t> </a:t>
            </a:r>
            <a:r>
              <a:rPr lang="ru-RU" sz="2800" b="0" i="1" dirty="0" err="1" smtClean="0">
                <a:solidFill>
                  <a:srgbClr val="252525"/>
                </a:solidFill>
                <a:effectLst/>
                <a:latin typeface="Century Gothic" panose="020B0502020202020204" pitchFamily="34" charset="0"/>
              </a:rPr>
              <a:t>професором</a:t>
            </a:r>
            <a:r>
              <a:rPr lang="ru-RU" sz="2800" b="0" i="1" dirty="0" smtClean="0">
                <a:solidFill>
                  <a:srgbClr val="252525"/>
                </a:solidFill>
                <a:effectLst/>
                <a:latin typeface="Century Gothic" panose="020B0502020202020204" pitchFamily="34" charset="0"/>
              </a:rPr>
              <a:t>. </a:t>
            </a:r>
            <a:r>
              <a:rPr lang="ru-RU" sz="2800" b="0" i="1" dirty="0" err="1" smtClean="0">
                <a:solidFill>
                  <a:srgbClr val="252525"/>
                </a:solidFill>
                <a:effectLst/>
                <a:latin typeface="Century Gothic" panose="020B0502020202020204" pitchFamily="34" charset="0"/>
              </a:rPr>
              <a:t>Студенти</a:t>
            </a:r>
            <a:r>
              <a:rPr lang="ru-RU" sz="2800" b="0" i="1" dirty="0" smtClean="0">
                <a:solidFill>
                  <a:srgbClr val="252525"/>
                </a:solidFill>
                <a:effectLst/>
                <a:latin typeface="Century Gothic" panose="020B0502020202020204" pitchFamily="34" charset="0"/>
              </a:rPr>
              <a:t> </a:t>
            </a:r>
            <a:r>
              <a:rPr lang="ru-RU" sz="2800" b="0" i="1" dirty="0" err="1" smtClean="0">
                <a:solidFill>
                  <a:srgbClr val="252525"/>
                </a:solidFill>
                <a:effectLst/>
                <a:latin typeface="Century Gothic" panose="020B0502020202020204" pitchFamily="34" charset="0"/>
              </a:rPr>
              <a:t>високо</a:t>
            </a:r>
            <a:r>
              <a:rPr lang="ru-RU" sz="2800" b="0" i="1" dirty="0" smtClean="0">
                <a:solidFill>
                  <a:srgbClr val="252525"/>
                </a:solidFill>
                <a:effectLst/>
                <a:latin typeface="Century Gothic" panose="020B0502020202020204" pitchFamily="34" charset="0"/>
              </a:rPr>
              <a:t> </a:t>
            </a:r>
            <a:r>
              <a:rPr lang="ru-RU" sz="2800" b="0" i="1" dirty="0" err="1" smtClean="0">
                <a:solidFill>
                  <a:srgbClr val="252525"/>
                </a:solidFill>
                <a:effectLst/>
                <a:latin typeface="Century Gothic" panose="020B0502020202020204" pitchFamily="34" charset="0"/>
              </a:rPr>
              <a:t>цінували</a:t>
            </a:r>
            <a:r>
              <a:rPr lang="ru-RU" sz="2800" b="0" i="1" dirty="0" smtClean="0">
                <a:solidFill>
                  <a:srgbClr val="252525"/>
                </a:solidFill>
                <a:effectLst/>
                <a:latin typeface="Century Gothic" panose="020B0502020202020204" pitchFamily="34" charset="0"/>
              </a:rPr>
              <a:t> </a:t>
            </a:r>
            <a:r>
              <a:rPr lang="ru-RU" sz="2800" b="0" i="1" dirty="0" err="1" smtClean="0">
                <a:solidFill>
                  <a:srgbClr val="252525"/>
                </a:solidFill>
                <a:effectLst/>
                <a:latin typeface="Century Gothic" panose="020B0502020202020204" pitchFamily="34" charset="0"/>
              </a:rPr>
              <a:t>лекції</a:t>
            </a:r>
            <a:r>
              <a:rPr lang="ru-RU" sz="2800" b="0" i="1" dirty="0" smtClean="0">
                <a:solidFill>
                  <a:srgbClr val="252525"/>
                </a:solidFill>
                <a:effectLst/>
                <a:latin typeface="Century Gothic" panose="020B0502020202020204" pitchFamily="34" charset="0"/>
              </a:rPr>
              <a:t> </a:t>
            </a:r>
            <a:r>
              <a:rPr lang="ru-RU" sz="2800" b="0" i="1" dirty="0" err="1" smtClean="0">
                <a:solidFill>
                  <a:srgbClr val="252525"/>
                </a:solidFill>
                <a:effectLst/>
                <a:latin typeface="Century Gothic" panose="020B0502020202020204" pitchFamily="34" charset="0"/>
              </a:rPr>
              <a:t>Лобачевського</a:t>
            </a:r>
            <a:r>
              <a:rPr lang="ru-RU" sz="2800" b="0" i="1" dirty="0" smtClean="0">
                <a:solidFill>
                  <a:srgbClr val="252525"/>
                </a:solidFill>
                <a:effectLst/>
                <a:latin typeface="Century Gothic" panose="020B0502020202020204" pitchFamily="34" charset="0"/>
              </a:rPr>
              <a:t>. У 1819 </a:t>
            </a:r>
            <a:r>
              <a:rPr lang="ru-RU" sz="2800" b="0" i="1" dirty="0" err="1" smtClean="0">
                <a:latin typeface="Century Gothic" panose="020B0502020202020204" pitchFamily="34" charset="0"/>
              </a:rPr>
              <a:t>його</a:t>
            </a:r>
            <a:r>
              <a:rPr lang="ru-RU" sz="2800" b="0" i="1" dirty="0" smtClean="0">
                <a:latin typeface="Century Gothic" panose="020B0502020202020204" pitchFamily="34" charset="0"/>
              </a:rPr>
              <a:t> </a:t>
            </a:r>
            <a:r>
              <a:rPr lang="ru-RU" sz="2800" b="0" i="1" dirty="0" err="1">
                <a:latin typeface="Century Gothic" panose="020B0502020202020204" pitchFamily="34" charset="0"/>
              </a:rPr>
              <a:t>призначили</a:t>
            </a:r>
            <a:r>
              <a:rPr lang="ru-RU" sz="2800" b="0" i="1" dirty="0">
                <a:latin typeface="Century Gothic" panose="020B0502020202020204" pitchFamily="34" charset="0"/>
              </a:rPr>
              <a:t> деканом </a:t>
            </a:r>
            <a:r>
              <a:rPr lang="ru-RU" sz="2800" b="0" i="1" dirty="0" err="1">
                <a:latin typeface="Century Gothic" panose="020B0502020202020204" pitchFamily="34" charset="0"/>
              </a:rPr>
              <a:t>фізико-математичного</a:t>
            </a:r>
            <a:r>
              <a:rPr lang="ru-RU" sz="2800" b="0" i="1" dirty="0">
                <a:latin typeface="Century Gothic" panose="020B0502020202020204" pitchFamily="34" charset="0"/>
              </a:rPr>
              <a:t> факультету. У </a:t>
            </a:r>
            <a:r>
              <a:rPr lang="ru-RU" sz="2800" b="0" i="1" dirty="0" err="1">
                <a:latin typeface="Century Gothic" panose="020B0502020202020204" pitchFamily="34" charset="0"/>
              </a:rPr>
              <a:t>ці</a:t>
            </a:r>
            <a:r>
              <a:rPr lang="ru-RU" sz="2800" b="0" i="1" dirty="0">
                <a:latin typeface="Century Gothic" panose="020B0502020202020204" pitchFamily="34" charset="0"/>
              </a:rPr>
              <a:t> роки </a:t>
            </a:r>
            <a:r>
              <a:rPr lang="ru-RU" sz="2800" b="0" i="1" dirty="0" err="1">
                <a:latin typeface="Century Gothic" panose="020B0502020202020204" pitchFamily="34" charset="0"/>
              </a:rPr>
              <a:t>він</a:t>
            </a:r>
            <a:r>
              <a:rPr lang="ru-RU" sz="2800" b="0" i="1" dirty="0">
                <a:latin typeface="Century Gothic" panose="020B0502020202020204" pitchFamily="34" charset="0"/>
              </a:rPr>
              <a:t> </a:t>
            </a:r>
            <a:r>
              <a:rPr lang="ru-RU" sz="2800" b="0" i="1" dirty="0" smtClean="0">
                <a:latin typeface="Century Gothic" panose="020B0502020202020204" pitchFamily="34" charset="0"/>
              </a:rPr>
              <a:t>написав </a:t>
            </a:r>
            <a:r>
              <a:rPr lang="ru-RU" sz="2800" b="0" i="1" dirty="0" err="1">
                <a:latin typeface="Century Gothic" panose="020B0502020202020204" pitchFamily="34" charset="0"/>
              </a:rPr>
              <a:t>підручники</a:t>
            </a:r>
            <a:r>
              <a:rPr lang="ru-RU" sz="2800" b="0" i="1" dirty="0">
                <a:latin typeface="Century Gothic" panose="020B0502020202020204" pitchFamily="34" charset="0"/>
              </a:rPr>
              <a:t> з </a:t>
            </a:r>
            <a:r>
              <a:rPr lang="ru-RU" sz="2800" b="0" i="1" dirty="0" err="1">
                <a:latin typeface="Century Gothic" panose="020B0502020202020204" pitchFamily="34" charset="0"/>
              </a:rPr>
              <a:t>алгебри</a:t>
            </a:r>
            <a:r>
              <a:rPr lang="ru-RU" sz="2800" b="0" i="1" dirty="0">
                <a:latin typeface="Century Gothic" panose="020B0502020202020204" pitchFamily="34" charset="0"/>
              </a:rPr>
              <a:t> та </a:t>
            </a:r>
            <a:r>
              <a:rPr lang="ru-RU" sz="2800" b="0" i="1" dirty="0" err="1">
                <a:latin typeface="Century Gothic" panose="020B0502020202020204" pitchFamily="34" charset="0"/>
              </a:rPr>
              <a:t>геометрії</a:t>
            </a:r>
            <a:r>
              <a:rPr lang="ru-RU" sz="2800" b="0" i="1" dirty="0">
                <a:latin typeface="Century Gothic" panose="020B0502020202020204" pitchFamily="34" charset="0"/>
              </a:rPr>
              <a:t>; перший з них </a:t>
            </a:r>
            <a:r>
              <a:rPr lang="ru-RU" sz="2800" b="0" i="1" dirty="0" err="1">
                <a:latin typeface="Century Gothic" panose="020B0502020202020204" pitchFamily="34" charset="0"/>
              </a:rPr>
              <a:t>було</a:t>
            </a:r>
            <a:r>
              <a:rPr lang="ru-RU" sz="2800" b="0" i="1" dirty="0">
                <a:latin typeface="Century Gothic" panose="020B0502020202020204" pitchFamily="34" charset="0"/>
              </a:rPr>
              <a:t> </a:t>
            </a:r>
            <a:r>
              <a:rPr lang="ru-RU" sz="2800" b="0" i="1" dirty="0" smtClean="0">
                <a:latin typeface="Century Gothic" panose="020B0502020202020204" pitchFamily="34" charset="0"/>
              </a:rPr>
              <a:t>цензуровано, </a:t>
            </a:r>
            <a:r>
              <a:rPr lang="ru-RU" sz="2800" b="0" i="1" dirty="0">
                <a:latin typeface="Century Gothic" panose="020B0502020202020204" pitchFamily="34" charset="0"/>
              </a:rPr>
              <a:t>а </a:t>
            </a:r>
            <a:r>
              <a:rPr lang="ru-RU" sz="2800" b="0" i="1" dirty="0" err="1" smtClean="0">
                <a:latin typeface="Century Gothic" panose="020B0502020202020204" pitchFamily="34" charset="0"/>
              </a:rPr>
              <a:t>другий</a:t>
            </a:r>
            <a:r>
              <a:rPr lang="ru-RU" sz="2800" b="0" i="1" dirty="0" smtClean="0">
                <a:latin typeface="Century Gothic" panose="020B0502020202020204" pitchFamily="34" charset="0"/>
              </a:rPr>
              <a:t> </a:t>
            </a:r>
            <a:r>
              <a:rPr lang="ru-RU" sz="2800" b="0" i="1" dirty="0">
                <a:latin typeface="Century Gothic" panose="020B0502020202020204" pitchFamily="34" charset="0"/>
              </a:rPr>
              <a:t>не допустили до </a:t>
            </a:r>
            <a:r>
              <a:rPr lang="ru-RU" sz="2800" b="0" i="1" dirty="0" err="1">
                <a:latin typeface="Century Gothic" panose="020B0502020202020204" pitchFamily="34" charset="0"/>
              </a:rPr>
              <a:t>друку</a:t>
            </a:r>
            <a:r>
              <a:rPr lang="ru-RU" sz="2800" b="0" i="1" dirty="0">
                <a:latin typeface="Century Gothic" panose="020B0502020202020204" pitchFamily="34" charset="0"/>
              </a:rPr>
              <a:t>.</a:t>
            </a:r>
            <a:endParaRPr lang="uk-UA" sz="2800" b="0" i="1" dirty="0">
              <a:latin typeface="Century Gothic" panose="020B0502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60648"/>
            <a:ext cx="4209093" cy="6264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3794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60648"/>
            <a:ext cx="4320480" cy="6408712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uk-UA" sz="2800" b="0" i="1" dirty="0" smtClean="0">
                <a:latin typeface="Century Gothic" panose="020B0502020202020204" pitchFamily="34" charset="0"/>
              </a:rPr>
              <a:t>У 1826 </a:t>
            </a:r>
            <a:r>
              <a:rPr lang="uk-UA" sz="2800" b="0" i="1" dirty="0" err="1" smtClean="0">
                <a:solidFill>
                  <a:srgbClr val="252525"/>
                </a:solidFill>
                <a:effectLst/>
                <a:latin typeface="Century Gothic" panose="020B0502020202020204" pitchFamily="34" charset="0"/>
              </a:rPr>
              <a:t>Лобачевський</a:t>
            </a:r>
            <a:r>
              <a:rPr lang="uk-UA" sz="2800" b="0" i="1" dirty="0" smtClean="0">
                <a:solidFill>
                  <a:srgbClr val="252525"/>
                </a:solidFill>
                <a:effectLst/>
                <a:latin typeface="Century Gothic" panose="020B0502020202020204" pitchFamily="34" charset="0"/>
              </a:rPr>
              <a:t> стає ректором університету. Він з головою занурюється у господарські справи. Читає науково-популярні лекції з фізики для населення. Одночасно він невтомно розвиває та шліфує </a:t>
            </a:r>
            <a:r>
              <a:rPr lang="uk-UA" sz="2800" b="0" i="1" u="none" strike="noStrike" dirty="0" smtClean="0">
                <a:effectLst/>
                <a:latin typeface="Century Gothic" panose="020B0502020202020204" pitchFamily="34" charset="0"/>
              </a:rPr>
              <a:t>неевклідову геометрію</a:t>
            </a:r>
            <a:r>
              <a:rPr lang="uk-UA" sz="2800" b="0" i="1" dirty="0" smtClean="0">
                <a:latin typeface="Century Gothic" panose="020B0502020202020204" pitchFamily="34" charset="0"/>
              </a:rPr>
              <a:t>. </a:t>
            </a:r>
            <a:r>
              <a:rPr lang="ru-RU" sz="2800" b="0" i="1" dirty="0" err="1" smtClean="0">
                <a:solidFill>
                  <a:srgbClr val="252525"/>
                </a:solidFill>
                <a:latin typeface="Century Gothic" panose="020B0502020202020204" pitchFamily="34" charset="0"/>
              </a:rPr>
              <a:t>Вчений</a:t>
            </a:r>
            <a:r>
              <a:rPr lang="ru-RU" sz="2800" b="0" i="1" dirty="0" smtClean="0">
                <a:solidFill>
                  <a:srgbClr val="252525"/>
                </a:solidFill>
                <a:effectLst/>
                <a:latin typeface="Century Gothic" panose="020B0502020202020204" pitchFamily="34" charset="0"/>
              </a:rPr>
              <a:t> </a:t>
            </a:r>
            <a:r>
              <a:rPr lang="ru-RU" sz="2800" b="0" i="1" dirty="0" err="1" smtClean="0">
                <a:solidFill>
                  <a:srgbClr val="252525"/>
                </a:solidFill>
                <a:effectLst/>
                <a:latin typeface="Century Gothic" panose="020B0502020202020204" pitchFamily="34" charset="0"/>
              </a:rPr>
              <a:t>одружується</a:t>
            </a:r>
            <a:r>
              <a:rPr lang="ru-RU" sz="2800" b="0" i="1" dirty="0" smtClean="0">
                <a:solidFill>
                  <a:srgbClr val="252525"/>
                </a:solidFill>
                <a:effectLst/>
                <a:latin typeface="Century Gothic" panose="020B0502020202020204" pitchFamily="34" charset="0"/>
              </a:rPr>
              <a:t> на </a:t>
            </a:r>
            <a:r>
              <a:rPr lang="ru-RU" sz="2800" b="0" i="1" dirty="0" err="1" smtClean="0">
                <a:solidFill>
                  <a:srgbClr val="252525"/>
                </a:solidFill>
                <a:effectLst/>
                <a:latin typeface="Century Gothic" panose="020B0502020202020204" pitchFamily="34" charset="0"/>
              </a:rPr>
              <a:t>Варварі</a:t>
            </a:r>
            <a:r>
              <a:rPr lang="ru-RU" sz="2800" b="0" i="1" dirty="0" smtClean="0">
                <a:solidFill>
                  <a:srgbClr val="252525"/>
                </a:solidFill>
                <a:effectLst/>
                <a:latin typeface="Century Gothic" panose="020B0502020202020204" pitchFamily="34" charset="0"/>
              </a:rPr>
              <a:t> </a:t>
            </a:r>
            <a:r>
              <a:rPr lang="ru-RU" sz="2800" b="0" i="1" dirty="0" err="1" smtClean="0">
                <a:solidFill>
                  <a:srgbClr val="252525"/>
                </a:solidFill>
                <a:effectLst/>
                <a:latin typeface="Century Gothic" panose="020B0502020202020204" pitchFamily="34" charset="0"/>
              </a:rPr>
              <a:t>Моісеєвій</a:t>
            </a:r>
            <a:r>
              <a:rPr lang="ru-RU" sz="2800" b="0" i="1" dirty="0" smtClean="0">
                <a:solidFill>
                  <a:srgbClr val="252525"/>
                </a:solidFill>
                <a:effectLst/>
                <a:latin typeface="Century Gothic" panose="020B0502020202020204" pitchFamily="34" charset="0"/>
              </a:rPr>
              <a:t>. У </a:t>
            </a:r>
            <a:r>
              <a:rPr lang="ru-RU" sz="2800" b="0" i="1" dirty="0" err="1" smtClean="0">
                <a:solidFill>
                  <a:srgbClr val="252525"/>
                </a:solidFill>
                <a:effectLst/>
                <a:latin typeface="Century Gothic" panose="020B0502020202020204" pitchFamily="34" charset="0"/>
              </a:rPr>
              <a:t>подружжя</a:t>
            </a:r>
            <a:r>
              <a:rPr lang="ru-RU" sz="2800" b="0" i="1" dirty="0" smtClean="0">
                <a:solidFill>
                  <a:srgbClr val="252525"/>
                </a:solidFill>
                <a:effectLst/>
                <a:latin typeface="Century Gothic" panose="020B0502020202020204" pitchFamily="34" charset="0"/>
              </a:rPr>
              <a:t> семеро </a:t>
            </a:r>
            <a:r>
              <a:rPr lang="ru-RU" sz="2800" b="0" i="1" dirty="0" err="1" smtClean="0">
                <a:solidFill>
                  <a:srgbClr val="252525"/>
                </a:solidFill>
                <a:effectLst/>
                <a:latin typeface="Century Gothic" panose="020B0502020202020204" pitchFamily="34" charset="0"/>
              </a:rPr>
              <a:t>дітей</a:t>
            </a:r>
            <a:r>
              <a:rPr lang="ru-RU" sz="2800" b="0" i="1" dirty="0" smtClean="0">
                <a:solidFill>
                  <a:srgbClr val="252525"/>
                </a:solidFill>
                <a:effectLst/>
                <a:latin typeface="Century Gothic" panose="020B0502020202020204" pitchFamily="34" charset="0"/>
              </a:rPr>
              <a:t>.</a:t>
            </a:r>
            <a:endParaRPr lang="uk-UA" sz="2800" b="0" i="1" dirty="0">
              <a:latin typeface="Century Gothic" panose="020B0502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737083"/>
            <a:ext cx="3744416" cy="5471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228025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58224" y="665312"/>
            <a:ext cx="4665204" cy="619268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400" b="0" i="1" dirty="0" err="1" smtClean="0">
                <a:effectLst/>
                <a:latin typeface="Century Gothic" panose="020B0502020202020204" pitchFamily="34" charset="0"/>
              </a:rPr>
              <a:t>Зусиллями</a:t>
            </a:r>
            <a:r>
              <a:rPr lang="ru-RU" sz="2400" b="0" i="1" dirty="0" smtClean="0">
                <a:effectLst/>
                <a:latin typeface="Century Gothic" panose="020B0502020202020204" pitchFamily="34" charset="0"/>
              </a:rPr>
              <a:t> </a:t>
            </a:r>
            <a:r>
              <a:rPr lang="ru-RU" sz="2400" b="0" i="1" dirty="0" err="1" smtClean="0">
                <a:effectLst/>
                <a:latin typeface="Century Gothic" panose="020B0502020202020204" pitchFamily="34" charset="0"/>
              </a:rPr>
              <a:t>Лобачевського</a:t>
            </a:r>
            <a:r>
              <a:rPr lang="ru-RU" sz="2400" b="0" i="1" dirty="0" smtClean="0">
                <a:effectLst/>
                <a:latin typeface="Century Gothic" panose="020B0502020202020204" pitchFamily="34" charset="0"/>
              </a:rPr>
              <a:t> </a:t>
            </a:r>
            <a:r>
              <a:rPr lang="ru-RU" sz="2400" b="0" i="1" dirty="0" err="1" smtClean="0">
                <a:effectLst/>
                <a:latin typeface="Century Gothic" panose="020B0502020202020204" pitchFamily="34" charset="0"/>
              </a:rPr>
              <a:t>Казанський</a:t>
            </a:r>
            <a:r>
              <a:rPr lang="ru-RU" sz="2400" b="0" i="1" dirty="0" smtClean="0">
                <a:effectLst/>
                <a:latin typeface="Century Gothic" panose="020B0502020202020204" pitchFamily="34" charset="0"/>
              </a:rPr>
              <a:t> </a:t>
            </a:r>
            <a:r>
              <a:rPr lang="ru-RU" sz="2400" b="0" i="1" dirty="0" err="1" smtClean="0">
                <a:effectLst/>
                <a:latin typeface="Century Gothic" panose="020B0502020202020204" pitchFamily="34" charset="0"/>
              </a:rPr>
              <a:t>університет</a:t>
            </a:r>
            <a:r>
              <a:rPr lang="ru-RU" sz="2400" b="0" i="1" dirty="0" smtClean="0">
                <a:effectLst/>
                <a:latin typeface="Century Gothic" panose="020B0502020202020204" pitchFamily="34" charset="0"/>
              </a:rPr>
              <a:t> </a:t>
            </a:r>
            <a:r>
              <a:rPr lang="ru-RU" sz="2400" b="0" i="1" dirty="0" err="1" smtClean="0">
                <a:effectLst/>
                <a:latin typeface="Century Gothic" panose="020B0502020202020204" pitchFamily="34" charset="0"/>
              </a:rPr>
              <a:t>стає</a:t>
            </a:r>
            <a:r>
              <a:rPr lang="ru-RU" sz="2400" b="0" i="1" dirty="0" smtClean="0">
                <a:effectLst/>
                <a:latin typeface="Century Gothic" panose="020B0502020202020204" pitchFamily="34" charset="0"/>
              </a:rPr>
              <a:t> одним з </a:t>
            </a:r>
            <a:r>
              <a:rPr lang="ru-RU" sz="2400" b="0" i="1" dirty="0" err="1" smtClean="0">
                <a:effectLst/>
                <a:latin typeface="Century Gothic" panose="020B0502020202020204" pitchFamily="34" charset="0"/>
              </a:rPr>
              <a:t>найкращих</a:t>
            </a:r>
            <a:r>
              <a:rPr lang="ru-RU" sz="2400" b="0" i="1" dirty="0" smtClean="0">
                <a:effectLst/>
                <a:latin typeface="Century Gothic" panose="020B0502020202020204" pitchFamily="34" charset="0"/>
              </a:rPr>
              <a:t> </a:t>
            </a:r>
            <a:r>
              <a:rPr lang="ru-RU" sz="2400" b="0" i="1" dirty="0" err="1" smtClean="0">
                <a:effectLst/>
                <a:latin typeface="Century Gothic" panose="020B0502020202020204" pitchFamily="34" charset="0"/>
              </a:rPr>
              <a:t>нз</a:t>
            </a:r>
            <a:r>
              <a:rPr lang="ru-RU" sz="2400" b="0" i="1" dirty="0" smtClean="0">
                <a:effectLst/>
                <a:latin typeface="Century Gothic" panose="020B0502020202020204" pitchFamily="34" charset="0"/>
              </a:rPr>
              <a:t> в </a:t>
            </a:r>
            <a:r>
              <a:rPr lang="ru-RU" sz="2400" b="0" i="1" dirty="0" err="1" smtClean="0">
                <a:effectLst/>
                <a:latin typeface="Century Gothic" panose="020B0502020202020204" pitchFamily="34" charset="0"/>
              </a:rPr>
              <a:t>Росії</a:t>
            </a:r>
            <a:r>
              <a:rPr lang="ru-RU" sz="2400" b="0" i="1" dirty="0" smtClean="0">
                <a:effectLst/>
                <a:latin typeface="Century Gothic" panose="020B0502020202020204" pitchFamily="34" charset="0"/>
              </a:rPr>
              <a:t>. У </a:t>
            </a:r>
            <a:r>
              <a:rPr lang="ru-RU" sz="2400" b="0" i="1" u="none" strike="noStrike" dirty="0" smtClean="0">
                <a:effectLst/>
                <a:latin typeface="Century Gothic" panose="020B0502020202020204" pitchFamily="34" charset="0"/>
              </a:rPr>
              <a:t>1846</a:t>
            </a:r>
            <a:r>
              <a:rPr lang="ru-RU" sz="2400" b="0" i="1" dirty="0" smtClean="0">
                <a:effectLst/>
                <a:latin typeface="Century Gothic" panose="020B0502020202020204" pitchFamily="34" charset="0"/>
              </a:rPr>
              <a:t> </a:t>
            </a:r>
            <a:r>
              <a:rPr lang="ru-RU" sz="2400" b="0" i="1" dirty="0" err="1" smtClean="0">
                <a:effectLst/>
                <a:latin typeface="Century Gothic" panose="020B0502020202020204" pitchFamily="34" charset="0"/>
              </a:rPr>
              <a:t>році</a:t>
            </a:r>
            <a:r>
              <a:rPr lang="ru-RU" sz="2400" b="0" i="1" dirty="0" smtClean="0">
                <a:effectLst/>
                <a:latin typeface="Century Gothic" panose="020B0502020202020204" pitchFamily="34" charset="0"/>
              </a:rPr>
              <a:t> </a:t>
            </a:r>
            <a:r>
              <a:rPr lang="ru-RU" sz="2400" b="0" i="1" dirty="0" err="1" smtClean="0">
                <a:effectLst/>
                <a:latin typeface="Century Gothic" panose="020B0502020202020204" pitchFamily="34" charset="0"/>
              </a:rPr>
              <a:t>Міністерство</a:t>
            </a:r>
            <a:r>
              <a:rPr lang="ru-RU" sz="2400" b="0" i="1" dirty="0" smtClean="0">
                <a:effectLst/>
                <a:latin typeface="Century Gothic" panose="020B0502020202020204" pitchFamily="34" charset="0"/>
              </a:rPr>
              <a:t> грубо </a:t>
            </a:r>
            <a:r>
              <a:rPr lang="ru-RU" sz="2400" b="0" i="1" dirty="0" err="1" smtClean="0">
                <a:effectLst/>
                <a:latin typeface="Century Gothic" panose="020B0502020202020204" pitchFamily="34" charset="0"/>
              </a:rPr>
              <a:t>відсторонює</a:t>
            </a:r>
            <a:r>
              <a:rPr lang="ru-RU" sz="2400" b="0" i="1" dirty="0" smtClean="0">
                <a:effectLst/>
                <a:latin typeface="Century Gothic" panose="020B0502020202020204" pitchFamily="34" charset="0"/>
              </a:rPr>
              <a:t> </a:t>
            </a:r>
            <a:r>
              <a:rPr lang="ru-RU" sz="2400" b="0" i="1" dirty="0" err="1" smtClean="0">
                <a:effectLst/>
                <a:latin typeface="Century Gothic" panose="020B0502020202020204" pitchFamily="34" charset="0"/>
              </a:rPr>
              <a:t>вченого</a:t>
            </a:r>
            <a:r>
              <a:rPr lang="ru-RU" sz="2400" b="0" i="1" dirty="0" smtClean="0">
                <a:effectLst/>
                <a:latin typeface="Century Gothic" panose="020B0502020202020204" pitchFamily="34" charset="0"/>
              </a:rPr>
              <a:t> </a:t>
            </a:r>
            <a:r>
              <a:rPr lang="ru-RU" sz="2400" b="0" i="1" dirty="0" err="1" smtClean="0">
                <a:effectLst/>
                <a:latin typeface="Century Gothic" panose="020B0502020202020204" pitchFamily="34" charset="0"/>
              </a:rPr>
              <a:t>від</a:t>
            </a:r>
            <a:r>
              <a:rPr lang="ru-RU" sz="2400" b="0" i="1" dirty="0" smtClean="0">
                <a:effectLst/>
                <a:latin typeface="Century Gothic" panose="020B0502020202020204" pitchFamily="34" charset="0"/>
              </a:rPr>
              <a:t> посади ректора. </a:t>
            </a:r>
            <a:r>
              <a:rPr lang="ru-RU" sz="2400" b="0" i="1" dirty="0" err="1" smtClean="0">
                <a:effectLst/>
                <a:latin typeface="Century Gothic" panose="020B0502020202020204" pitchFamily="34" charset="0"/>
              </a:rPr>
              <a:t>Незабаром</a:t>
            </a:r>
            <a:r>
              <a:rPr lang="ru-RU" sz="2400" b="0" i="1" dirty="0" smtClean="0">
                <a:effectLst/>
                <a:latin typeface="Century Gothic" panose="020B0502020202020204" pitchFamily="34" charset="0"/>
              </a:rPr>
              <a:t> </a:t>
            </a:r>
            <a:r>
              <a:rPr lang="ru-RU" sz="2400" b="0" i="1" dirty="0" err="1" smtClean="0">
                <a:effectLst/>
                <a:latin typeface="Century Gothic" panose="020B0502020202020204" pitchFamily="34" charset="0"/>
              </a:rPr>
              <a:t>Лобачевського</a:t>
            </a:r>
            <a:r>
              <a:rPr lang="ru-RU" sz="2400" b="0" i="1" dirty="0" smtClean="0">
                <a:effectLst/>
                <a:latin typeface="Century Gothic" panose="020B0502020202020204" pitchFamily="34" charset="0"/>
              </a:rPr>
              <a:t> </a:t>
            </a:r>
            <a:r>
              <a:rPr lang="ru-RU" sz="2400" b="0" i="1" dirty="0" err="1" smtClean="0">
                <a:effectLst/>
                <a:latin typeface="Century Gothic" panose="020B0502020202020204" pitchFamily="34" charset="0"/>
              </a:rPr>
              <a:t>розорено</a:t>
            </a:r>
            <a:r>
              <a:rPr lang="ru-RU" sz="2400" b="0" i="1" dirty="0" smtClean="0">
                <a:effectLst/>
                <a:latin typeface="Century Gothic" panose="020B0502020202020204" pitchFamily="34" charset="0"/>
              </a:rPr>
              <a:t>. </a:t>
            </a:r>
            <a:r>
              <a:rPr lang="ru-RU" sz="2400" b="0" i="1" dirty="0" err="1" smtClean="0">
                <a:effectLst/>
                <a:latin typeface="Century Gothic" panose="020B0502020202020204" pitchFamily="34" charset="0"/>
              </a:rPr>
              <a:t>Його</a:t>
            </a:r>
            <a:r>
              <a:rPr lang="ru-RU" sz="2400" b="0" i="1" dirty="0" smtClean="0">
                <a:effectLst/>
                <a:latin typeface="Century Gothic" panose="020B0502020202020204" pitchFamily="34" charset="0"/>
              </a:rPr>
              <a:t> </a:t>
            </a:r>
            <a:r>
              <a:rPr lang="ru-RU" sz="2400" b="0" i="1" dirty="0" err="1" smtClean="0">
                <a:effectLst/>
                <a:latin typeface="Century Gothic" panose="020B0502020202020204" pitchFamily="34" charset="0"/>
              </a:rPr>
              <a:t>здоров'я</a:t>
            </a:r>
            <a:r>
              <a:rPr lang="ru-RU" sz="2400" b="0" i="1" dirty="0" smtClean="0">
                <a:effectLst/>
                <a:latin typeface="Century Gothic" panose="020B0502020202020204" pitchFamily="34" charset="0"/>
              </a:rPr>
              <a:t> </a:t>
            </a:r>
            <a:r>
              <a:rPr lang="ru-RU" sz="2400" b="0" i="1" dirty="0" err="1" smtClean="0">
                <a:effectLst/>
                <a:latin typeface="Century Gothic" panose="020B0502020202020204" pitchFamily="34" charset="0"/>
              </a:rPr>
              <a:t>підірвано</a:t>
            </a:r>
            <a:r>
              <a:rPr lang="ru-RU" sz="2400" b="0" i="1" dirty="0" smtClean="0">
                <a:effectLst/>
                <a:latin typeface="Century Gothic" panose="020B0502020202020204" pitchFamily="34" charset="0"/>
              </a:rPr>
              <a:t>, </a:t>
            </a:r>
            <a:r>
              <a:rPr lang="ru-RU" sz="2400" b="0" i="1" dirty="0" err="1" smtClean="0">
                <a:effectLst/>
                <a:latin typeface="Century Gothic" panose="020B0502020202020204" pitchFamily="34" charset="0"/>
              </a:rPr>
              <a:t>слабшає</a:t>
            </a:r>
            <a:r>
              <a:rPr lang="ru-RU" sz="2400" b="0" i="1" dirty="0" smtClean="0">
                <a:effectLst/>
                <a:latin typeface="Century Gothic" panose="020B0502020202020204" pitchFamily="34" charset="0"/>
              </a:rPr>
              <a:t> </a:t>
            </a:r>
            <a:r>
              <a:rPr lang="ru-RU" sz="2400" b="0" i="1" dirty="0" err="1" smtClean="0">
                <a:effectLst/>
                <a:latin typeface="Century Gothic" panose="020B0502020202020204" pitchFamily="34" charset="0"/>
              </a:rPr>
              <a:t>зір</a:t>
            </a:r>
            <a:r>
              <a:rPr lang="ru-RU" sz="2400" b="0" i="1" dirty="0" smtClean="0">
                <a:effectLst/>
                <a:latin typeface="Century Gothic" panose="020B0502020202020204" pitchFamily="34" charset="0"/>
              </a:rPr>
              <a:t>. Головну </a:t>
            </a:r>
            <a:r>
              <a:rPr lang="ru-RU" sz="2400" b="0" i="1" dirty="0" err="1" smtClean="0">
                <a:effectLst/>
                <a:latin typeface="Century Gothic" panose="020B0502020202020204" pitchFamily="34" charset="0"/>
              </a:rPr>
              <a:t>працю</a:t>
            </a:r>
            <a:r>
              <a:rPr lang="ru-RU" sz="2400" b="0" i="1" dirty="0" smtClean="0">
                <a:effectLst/>
                <a:latin typeface="Century Gothic" panose="020B0502020202020204" pitchFamily="34" charset="0"/>
              </a:rPr>
              <a:t> , «</a:t>
            </a:r>
            <a:r>
              <a:rPr lang="ru-RU" sz="2400" b="0" i="1" dirty="0" err="1" smtClean="0">
                <a:effectLst/>
                <a:latin typeface="Century Gothic" panose="020B0502020202020204" pitchFamily="34" charset="0"/>
              </a:rPr>
              <a:t>Пангеометрія</a:t>
            </a:r>
            <a:r>
              <a:rPr lang="ru-RU" sz="2400" b="0" i="1" dirty="0" smtClean="0">
                <a:effectLst/>
                <a:latin typeface="Century Gothic" panose="020B0502020202020204" pitchFamily="34" charset="0"/>
              </a:rPr>
              <a:t>» </a:t>
            </a:r>
            <a:r>
              <a:rPr lang="ru-RU" sz="2400" i="1" dirty="0" smtClean="0">
                <a:latin typeface="Century Gothic" panose="020B0502020202020204" pitchFamily="34" charset="0"/>
              </a:rPr>
              <a:t>, </a:t>
            </a:r>
            <a:r>
              <a:rPr lang="ru-RU" sz="2400" b="0" i="1" dirty="0" err="1" smtClean="0">
                <a:effectLst/>
                <a:latin typeface="Century Gothic" panose="020B0502020202020204" pitchFamily="34" charset="0"/>
              </a:rPr>
              <a:t>записують</a:t>
            </a:r>
            <a:r>
              <a:rPr lang="ru-RU" sz="2400" b="0" i="1" dirty="0" smtClean="0">
                <a:effectLst/>
                <a:latin typeface="Century Gothic" panose="020B0502020202020204" pitchFamily="34" charset="0"/>
              </a:rPr>
              <a:t> </a:t>
            </a:r>
            <a:r>
              <a:rPr lang="ru-RU" sz="2400" b="0" i="1" dirty="0" err="1" smtClean="0">
                <a:effectLst/>
                <a:latin typeface="Century Gothic" panose="020B0502020202020204" pitchFamily="34" charset="0"/>
              </a:rPr>
              <a:t>під</a:t>
            </a:r>
            <a:r>
              <a:rPr lang="ru-RU" sz="2400" b="0" i="1" dirty="0" smtClean="0">
                <a:effectLst/>
                <a:latin typeface="Century Gothic" panose="020B0502020202020204" pitchFamily="34" charset="0"/>
              </a:rPr>
              <a:t> диктовку </a:t>
            </a:r>
            <a:r>
              <a:rPr lang="ru-RU" sz="2400" b="0" i="1" dirty="0" err="1" smtClean="0">
                <a:effectLst/>
                <a:latin typeface="Century Gothic" panose="020B0502020202020204" pitchFamily="34" charset="0"/>
              </a:rPr>
              <a:t>учні</a:t>
            </a:r>
            <a:r>
              <a:rPr lang="ru-RU" sz="2400" b="0" i="1" dirty="0" smtClean="0">
                <a:effectLst/>
                <a:latin typeface="Century Gothic" panose="020B0502020202020204" pitchFamily="34" charset="0"/>
              </a:rPr>
              <a:t> </a:t>
            </a:r>
            <a:r>
              <a:rPr lang="ru-RU" sz="2400" b="0" i="1" dirty="0" err="1" smtClean="0">
                <a:effectLst/>
                <a:latin typeface="Century Gothic" panose="020B0502020202020204" pitchFamily="34" charset="0"/>
              </a:rPr>
              <a:t>сліпого</a:t>
            </a:r>
            <a:r>
              <a:rPr lang="ru-RU" sz="2400" b="0" i="1" dirty="0" smtClean="0">
                <a:effectLst/>
                <a:latin typeface="Century Gothic" panose="020B0502020202020204" pitchFamily="34" charset="0"/>
              </a:rPr>
              <a:t> </a:t>
            </a:r>
            <a:r>
              <a:rPr lang="ru-RU" sz="2400" b="0" i="1" dirty="0" err="1" smtClean="0">
                <a:effectLst/>
                <a:latin typeface="Century Gothic" panose="020B0502020202020204" pitchFamily="34" charset="0"/>
              </a:rPr>
              <a:t>вченого</a:t>
            </a:r>
            <a:r>
              <a:rPr lang="ru-RU" sz="2400" b="0" i="1" dirty="0" smtClean="0">
                <a:effectLst/>
                <a:latin typeface="Century Gothic" panose="020B0502020202020204" pitchFamily="34" charset="0"/>
              </a:rPr>
              <a:t> у </a:t>
            </a:r>
            <a:r>
              <a:rPr lang="ru-RU" sz="2400" b="0" i="1" u="none" strike="noStrike" dirty="0" smtClean="0">
                <a:effectLst/>
                <a:latin typeface="Century Gothic" panose="020B0502020202020204" pitchFamily="34" charset="0"/>
              </a:rPr>
              <a:t>1855</a:t>
            </a:r>
            <a:r>
              <a:rPr lang="ru-RU" sz="2400" b="0" i="1" dirty="0" smtClean="0">
                <a:effectLst/>
                <a:latin typeface="Century Gothic" panose="020B0502020202020204" pitchFamily="34" charset="0"/>
              </a:rPr>
              <a:t> р.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04664"/>
            <a:ext cx="4196266" cy="6048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3856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43508" y="3361655"/>
            <a:ext cx="8712968" cy="566738"/>
          </a:xfrm>
        </p:spPr>
        <p:txBody>
          <a:bodyPr>
            <a:normAutofit/>
          </a:bodyPr>
          <a:lstStyle/>
          <a:p>
            <a:pPr algn="ctr"/>
            <a:r>
              <a:rPr lang="uk-UA" sz="1400" b="0" dirty="0" smtClean="0">
                <a:latin typeface="Century Gothic" panose="020B0502020202020204" pitchFamily="34" charset="0"/>
              </a:rPr>
              <a:t>Псевдосферичні поверхні, на яких здійснюється геометрія </a:t>
            </a:r>
            <a:r>
              <a:rPr lang="uk-UA" sz="1400" b="0" dirty="0" err="1" smtClean="0">
                <a:latin typeface="Century Gothic" panose="020B0502020202020204" pitchFamily="34" charset="0"/>
              </a:rPr>
              <a:t>Лобачевського</a:t>
            </a:r>
            <a:r>
              <a:rPr lang="uk-UA" sz="1400" b="0" dirty="0" smtClean="0">
                <a:latin typeface="Century Gothic" panose="020B0502020202020204" pitchFamily="34" charset="0"/>
              </a:rPr>
              <a:t>.</a:t>
            </a:r>
            <a:endParaRPr lang="uk-UA" sz="1400" b="0" dirty="0">
              <a:latin typeface="Century Gothic" panose="020B0502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type="body" sz="half" idx="2"/>
          </p:nvPr>
        </p:nvSpPr>
        <p:spPr>
          <a:xfrm>
            <a:off x="395536" y="4077072"/>
            <a:ext cx="8280920" cy="209512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uk-UA" sz="2400" b="0" i="1" dirty="0" smtClean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В історію математики </a:t>
            </a:r>
            <a:r>
              <a:rPr lang="uk-UA" sz="2400" b="0" i="1" dirty="0" err="1" smtClean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Лобачевський</a:t>
            </a:r>
            <a:r>
              <a:rPr lang="uk-UA" sz="2400" b="0" i="1" dirty="0" smtClean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 увійшов як перший учений, який виступив із висновком про те, що можлива геометрія, яка </a:t>
            </a:r>
            <a:r>
              <a:rPr lang="uk-UA" sz="2400" b="0" i="1" dirty="0" err="1" smtClean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грунтується</a:t>
            </a:r>
            <a:r>
              <a:rPr lang="uk-UA" sz="2400" b="0" i="1" dirty="0" smtClean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 на запереченні аксіоми паралельності Евкліда. У цій геометрії до даної прямої через дану точку можна провести нескінченно багато прямих, їй паралельних. </a:t>
            </a:r>
            <a:endParaRPr lang="uk-UA" sz="2400" i="1" dirty="0">
              <a:latin typeface="Century Gothic" panose="020B0502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332656"/>
            <a:ext cx="6624736" cy="3312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268798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283968" y="188640"/>
            <a:ext cx="4618856" cy="648072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uk-UA" sz="2800" b="0" i="1" dirty="0" smtClean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 Це була справжня революція в науці. "Легше було зупинити Сонце, легше було зрушити Землю, ніж звести паралелі до сходження" (В.Ф.Каган). </a:t>
            </a:r>
            <a:r>
              <a:rPr lang="uk-UA" sz="2800" b="0" i="1" dirty="0" smtClean="0">
                <a:solidFill>
                  <a:srgbClr val="252525"/>
                </a:solidFill>
                <a:effectLst/>
                <a:latin typeface="Century Gothic" panose="020B0502020202020204" pitchFamily="34" charset="0"/>
              </a:rPr>
              <a:t> Усвідомлення того, що у евклідової геометрії є повноцінна альтернатива, справило велике враження на науковий світ і надало імпульс іншим новаторським ідеям в математиці і фізиці.</a:t>
            </a:r>
            <a:endParaRPr lang="uk-UA" sz="2800" i="1" dirty="0">
              <a:latin typeface="Century Gothic" panose="020B0502020202020204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476672"/>
            <a:ext cx="4044891" cy="5688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038436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112</TotalTime>
  <Words>229</Words>
  <Application>Microsoft Office PowerPoint</Application>
  <PresentationFormat>Экран (4:3)</PresentationFormat>
  <Paragraphs>12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Углы</vt:lpstr>
      <vt:lpstr>Микола Лобачевський (1.12.1792 — 12(24).02.1856)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Псевдосферичні поверхні, на яких здійснюється геометрія Лобачевського.</vt:lpstr>
      <vt:lpstr>Презентация PowerPoint</vt:lpstr>
      <vt:lpstr>Перший твір Лобачевського, присвячений неевклідовій геометрії.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Микола Лобачевський</dc:title>
  <dc:creator>anna</dc:creator>
  <cp:lastModifiedBy>vip</cp:lastModifiedBy>
  <cp:revision>13</cp:revision>
  <dcterms:created xsi:type="dcterms:W3CDTF">2015-01-19T21:51:14Z</dcterms:created>
  <dcterms:modified xsi:type="dcterms:W3CDTF">2015-01-19T23:50:42Z</dcterms:modified>
</cp:coreProperties>
</file>