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0000"/>
    <a:srgbClr val="7E0000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071546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Перлини готичної архітектури</a:t>
            </a:r>
            <a:endParaRPr kumimoji="0" lang="ru-RU" sz="5400" b="1" i="1" u="none" strike="noStrike" kern="120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098" name="Picture 2" descr="http://pazitiff.info/uploads/posts/2010-06/1275917840_46485520_08d9931c58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86058"/>
            <a:ext cx="4857784" cy="323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285860"/>
            <a:ext cx="2928958" cy="452431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Готичне мистецтво зародилося близько 1440 року в Іль-Де-Франс. Спочатку воно простежується тільки в будівництві соборів і найбільш важливих абатських церков цієї області. Але незабаром готика поширилася по всій Франції, а потім і по Європі.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3076" name="Picture 4" descr="http://pazitiff.info/uploads/posts/2010-06/1275918304_rrsryosrsryeryor-rrirsrs-ri-rsrsr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5143536" cy="646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357166"/>
            <a:ext cx="3571868" cy="596665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Monotype Corsiva" pitchFamily="66" charset="0"/>
              </a:rPr>
              <a:t> Готика це перший в історії архітектурний стиль, від якого до наших днів дійшли добутку всіх жанрів. Серед цих видатних будівель особливе місце займають надзвичайно різноманітні в стилістичному плані собори, абатські й міські церкви. Вони багато прикрашені скульптурою, вітражами й настінним розписом, а в їхньому оздобленні видне місце займають твори ювелірного мистецтва й розкішно ілюстровані книги. </a:t>
            </a:r>
            <a:endParaRPr lang="uk-UA" sz="2400" b="1" i="1" dirty="0">
              <a:latin typeface="Monotype Corsiva" pitchFamily="66" charset="0"/>
            </a:endParaRPr>
          </a:p>
        </p:txBody>
      </p:sp>
      <p:pic>
        <p:nvPicPr>
          <p:cNvPr id="2050" name="Picture 2" descr="http://pazitiff.info/uploads/posts/2010-06/thumbs/1275917793_25961025_1211984639_0_995a_c5823ec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5072098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643578"/>
            <a:ext cx="4071966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Monotype Corsiva" pitchFamily="66" charset="0"/>
              </a:rPr>
              <a:t>Кельнський собор. Кельн. Німеччина. </a:t>
            </a:r>
            <a:endParaRPr lang="uk-UA" sz="24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2714644" cy="224676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Monotype Corsiva" pitchFamily="66" charset="0"/>
              </a:rPr>
              <a:t>Готика пов'язана з розвитком міста. Міське життя породжує нові типи будинків цивільного призначення: біржа, митниця, суд, лікарні, склади, ринки тощо.</a:t>
            </a:r>
            <a:endParaRPr lang="uk-UA" sz="2000" b="1" i="1" dirty="0">
              <a:latin typeface="Monotype Corsiva" pitchFamily="66" charset="0"/>
            </a:endParaRPr>
          </a:p>
        </p:txBody>
      </p:sp>
      <p:pic>
        <p:nvPicPr>
          <p:cNvPr id="1026" name="Picture 2" descr="http://flatroomhome.ru/wp-content/uploads/2011/12/sty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2500330" cy="3000396"/>
          </a:xfrm>
          <a:prstGeom prst="rect">
            <a:avLst/>
          </a:prstGeom>
          <a:noFill/>
        </p:spPr>
      </p:pic>
      <p:pic>
        <p:nvPicPr>
          <p:cNvPr id="1028" name="Picture 4" descr="http://foto.awd.ru/data/media/92/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286148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357562"/>
            <a:ext cx="3214710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Monotype Corsiva" pitchFamily="66" charset="0"/>
              </a:rPr>
              <a:t>Особлива увага приділяється сторожовій вежі ратуші (беф-руа), що була символом незалежності, як міський собор був символом добробуту громадян комуни.</a:t>
            </a:r>
            <a:endParaRPr lang="uk-UA" sz="2000" b="1" i="1" dirty="0">
              <a:latin typeface="Monotype Corsiva" pitchFamily="66" charset="0"/>
            </a:endParaRPr>
          </a:p>
        </p:txBody>
      </p:sp>
      <p:pic>
        <p:nvPicPr>
          <p:cNvPr id="1030" name="Picture 6" descr="http://slovare.coolreferat.com/%D1%81%D0%BB%D0%BE%D0%B2%D0%B0%D1%80%D1%8C/ref-5002_1065157031-21726.coolp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14686"/>
            <a:ext cx="2714644" cy="32197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585789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Monotype Corsiva" pitchFamily="66" charset="0"/>
              </a:rPr>
              <a:t>Ратуша в Штранзульді</a:t>
            </a:r>
            <a:r>
              <a:rPr lang="uk-UA" sz="2400" b="1" i="1" dirty="0" smtClean="0">
                <a:latin typeface="Monotype Corsiva" pitchFamily="66" charset="0"/>
              </a:rPr>
              <a:t>.</a:t>
            </a:r>
            <a:endParaRPr lang="uk-UA" sz="2400" b="1" i="1" dirty="0">
              <a:latin typeface="Monotype Corsiva" pitchFamily="66" charset="0"/>
            </a:endParaRPr>
          </a:p>
        </p:txBody>
      </p:sp>
      <p:pic>
        <p:nvPicPr>
          <p:cNvPr id="1032" name="Picture 8" descr="http://www.diclib.com/Russian_BSE/02479266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214686"/>
            <a:ext cx="2485546" cy="323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00636"/>
            <a:ext cx="7429552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Monotype Corsiva" pitchFamily="66" charset="0"/>
              </a:rPr>
              <a:t>Рання готика репрезентована Собором Паризької Богоматері (п'ятинефний храм уміщував до 9 тисяч чоловік). В його конструкції виразно виявляються всі основні принципи готики, але від важкої романської архітектури — масивна гладінь стін, приземкуваті стовпи, незграбні вежі, мінімум скульптури.</a:t>
            </a:r>
            <a:endParaRPr lang="uk-UA" sz="2000" b="1" i="1" dirty="0">
              <a:latin typeface="Monotype Corsiva" pitchFamily="66" charset="0"/>
            </a:endParaRPr>
          </a:p>
        </p:txBody>
      </p:sp>
      <p:pic>
        <p:nvPicPr>
          <p:cNvPr id="19458" name="Picture 2" descr="http://ukrref.com/referat_ukr_unzip/1914/refimag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1"/>
            <a:ext cx="4286280" cy="4857783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2/2d/Paris-notre-dame-facade.jpg/451px-Paris-notre-dame-fac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643998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Monotype Corsiva" pitchFamily="66" charset="0"/>
              </a:rPr>
              <a:t>Широковідомим став Шартрський собор. Блискучий приклад зрілої французької готики — собор у Реймсі. Найбільший і найвищий собор Франції — Ам'єнський. Його довжина 145 м, висота склепіння центрального нефа 42,5 м. Ам'єнський собор часто називають готичним Парфеноном.</a:t>
            </a:r>
            <a:endParaRPr lang="uk-UA" sz="2000" b="1" i="1" dirty="0">
              <a:latin typeface="Monotype Corsiva" pitchFamily="66" charset="0"/>
            </a:endParaRPr>
          </a:p>
        </p:txBody>
      </p:sp>
      <p:pic>
        <p:nvPicPr>
          <p:cNvPr id="20482" name="Picture 2" descr="http://img1.liveinternet.ru/images/attach/c/1/59/714/59714570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857652" cy="5000620"/>
          </a:xfrm>
          <a:prstGeom prst="rect">
            <a:avLst/>
          </a:prstGeom>
          <a:noFill/>
        </p:spPr>
      </p:pic>
      <p:pic>
        <p:nvPicPr>
          <p:cNvPr id="20486" name="Picture 6" descr="http://ubi-terrarum.ru/wp-content/uploads/2011/05/SHARTR_Notr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71612"/>
            <a:ext cx="471490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4143380"/>
            <a:ext cx="7072362" cy="252376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Monotype Corsiva" pitchFamily="66" charset="0"/>
              </a:rPr>
              <a:t>Німецька готична архітектура склалася пізніше за французьку. Німецькі собори простіші, будинок сильніше витягнутий по вертикалі, шпилі веж дуже високі. Особливість — однобаштові храми, увінчані високим шпилем.</a:t>
            </a:r>
          </a:p>
          <a:p>
            <a:pPr algn="ctr"/>
            <a:r>
              <a:rPr lang="uk-UA" sz="2000" b="1" i="1" dirty="0" smtClean="0">
                <a:latin typeface="Monotype Corsiva" pitchFamily="66" charset="0"/>
              </a:rPr>
              <a:t>Для Північної Європи характерна цегляна готика. Найбільш знаменитим циклом скульптур періоду готики незаперечно вважається скульптурний декор собору в Гаумбурзі.</a:t>
            </a:r>
          </a:p>
          <a:p>
            <a:endParaRPr lang="uk-UA" dirty="0"/>
          </a:p>
        </p:txBody>
      </p:sp>
      <p:pic>
        <p:nvPicPr>
          <p:cNvPr id="21506" name="Picture 2" descr="http://img-fotki.yandex.ru/get/6513/140757908.29/0_84d7c_9472faa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3500430" cy="3857652"/>
          </a:xfrm>
          <a:prstGeom prst="rect">
            <a:avLst/>
          </a:prstGeom>
          <a:noFill/>
        </p:spPr>
      </p:pic>
      <p:pic>
        <p:nvPicPr>
          <p:cNvPr id="21508" name="Picture 4" descr="http://albums.foto.tut.by/userpics/c/r/1000058579/normal_duomo__milan_cathedral__in_italy728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42902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21537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Monotype Corsiva" pitchFamily="66" charset="0"/>
              </a:rPr>
              <a:t>Взірці української готики </a:t>
            </a:r>
            <a:endParaRPr lang="uk-UA" sz="4800" b="1" i="1" dirty="0">
              <a:latin typeface="Monotype Corsiva" pitchFamily="66" charset="0"/>
            </a:endParaRPr>
          </a:p>
        </p:txBody>
      </p:sp>
      <p:pic>
        <p:nvPicPr>
          <p:cNvPr id="22530" name="Picture 2" descr="http://static.iloveukraine.com.ua/p/0/65/65514/5efa6e19eef94419f5d46413ac40d63c_210x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357718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214950"/>
            <a:ext cx="3429024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Monotype Corsiva" pitchFamily="66" charset="0"/>
              </a:rPr>
              <a:t>Готичний собор у Львові </a:t>
            </a:r>
            <a:endParaRPr lang="uk-UA" sz="3200" b="1" i="1" dirty="0">
              <a:latin typeface="Monotype Corsiva" pitchFamily="66" charset="0"/>
            </a:endParaRPr>
          </a:p>
        </p:txBody>
      </p:sp>
      <p:pic>
        <p:nvPicPr>
          <p:cNvPr id="22532" name="Picture 4" descr="http://www.zamnoy.com/image/blogphoto/97319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28628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travelguide.ru/wp-content/uploads/2011/09/ulmskij-sobor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3643338" cy="3714776"/>
          </a:xfrm>
          <a:prstGeom prst="rect">
            <a:avLst/>
          </a:prstGeom>
          <a:noFill/>
        </p:spPr>
      </p:pic>
      <p:pic>
        <p:nvPicPr>
          <p:cNvPr id="23556" name="Picture 4" descr="http://uwd.ru/uploads/posts/2009-06/08200819gourgle003_gour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143404" cy="2925387"/>
          </a:xfrm>
          <a:prstGeom prst="rect">
            <a:avLst/>
          </a:prstGeom>
          <a:noFill/>
        </p:spPr>
      </p:pic>
      <p:pic>
        <p:nvPicPr>
          <p:cNvPr id="23558" name="Picture 6" descr="http://venividi.ru/sites/default/files/styles/large/public/images/20313/himery_i_gargulii_na_fasade_zd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429124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4286280" cy="255454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Monotype Corsiva" pitchFamily="66" charset="0"/>
              </a:rPr>
              <a:t>Досить обґрунтованими видаються ті припущення, що  химери виконували обов'язки, захищаючи дім. Це може пояснити їх рідкісна потворність . Ідоли з каменю або відлякували темні сили, або змушували їх думати, що ця споруда вже зайнята іншими пекельними створіннями. </a:t>
            </a:r>
            <a:endParaRPr lang="uk-UA" sz="20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292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14</cp:revision>
  <dcterms:created xsi:type="dcterms:W3CDTF">2013-08-20T19:23:00Z</dcterms:created>
  <dcterms:modified xsi:type="dcterms:W3CDTF">2013-09-19T13:45:10Z</dcterms:modified>
</cp:coreProperties>
</file>