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B47FC27-A108-4318-8F67-FA560F8CADA3}" type="datetimeFigureOut">
              <a:rPr lang="uk-UA" smtClean="0"/>
              <a:t>27.11.2013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5D7AD73-528C-4B07-B8E6-DA9DAAC9EDD5}" type="slidenum">
              <a:rPr lang="uk-UA" smtClean="0"/>
              <a:t>‹#›</a:t>
            </a:fld>
            <a:endParaRPr lang="uk-U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B47FC27-A108-4318-8F67-FA560F8CADA3}" type="datetimeFigureOut">
              <a:rPr lang="uk-UA" smtClean="0"/>
              <a:t>27.11.2013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5D7AD73-528C-4B07-B8E6-DA9DAAC9EDD5}"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B47FC27-A108-4318-8F67-FA560F8CADA3}" type="datetimeFigureOut">
              <a:rPr lang="uk-UA" smtClean="0"/>
              <a:t>27.11.2013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5D7AD73-528C-4B07-B8E6-DA9DAAC9EDD5}"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B47FC27-A108-4318-8F67-FA560F8CADA3}" type="datetimeFigureOut">
              <a:rPr lang="uk-UA" smtClean="0"/>
              <a:t>27.11.2013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5D7AD73-528C-4B07-B8E6-DA9DAAC9EDD5}"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47FC27-A108-4318-8F67-FA560F8CADA3}" type="datetimeFigureOut">
              <a:rPr lang="uk-UA" smtClean="0"/>
              <a:t>27.11.2013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5D7AD73-528C-4B07-B8E6-DA9DAAC9EDD5}" type="slidenum">
              <a:rPr lang="uk-UA" smtClean="0"/>
              <a:t>‹#›</a:t>
            </a:fld>
            <a:endParaRPr lang="uk-U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4B47FC27-A108-4318-8F67-FA560F8CADA3}" type="datetimeFigureOut">
              <a:rPr lang="uk-UA" smtClean="0"/>
              <a:t>27.11.2013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5D7AD73-528C-4B07-B8E6-DA9DAAC9EDD5}"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B47FC27-A108-4318-8F67-FA560F8CADA3}" type="datetimeFigureOut">
              <a:rPr lang="uk-UA" smtClean="0"/>
              <a:t>27.11.2013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5D7AD73-528C-4B07-B8E6-DA9DAAC9EDD5}" type="slidenum">
              <a:rPr lang="uk-UA" smtClean="0"/>
              <a:t>‹#›</a:t>
            </a:fld>
            <a:endParaRPr lang="uk-U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B47FC27-A108-4318-8F67-FA560F8CADA3}" type="datetimeFigureOut">
              <a:rPr lang="uk-UA" smtClean="0"/>
              <a:t>27.11.2013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5D7AD73-528C-4B07-B8E6-DA9DAAC9EDD5}"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7FC27-A108-4318-8F67-FA560F8CADA3}" type="datetimeFigureOut">
              <a:rPr lang="uk-UA" smtClean="0"/>
              <a:t>27.11.2013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5D7AD73-528C-4B07-B8E6-DA9DAAC9EDD5}"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47FC27-A108-4318-8F67-FA560F8CADA3}" type="datetimeFigureOut">
              <a:rPr lang="uk-UA" smtClean="0"/>
              <a:t>27.11.2013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5D7AD73-528C-4B07-B8E6-DA9DAAC9EDD5}" type="slidenum">
              <a:rPr lang="uk-UA" smtClean="0"/>
              <a:t>‹#›</a:t>
            </a:fld>
            <a:endParaRPr lang="uk-U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B47FC27-A108-4318-8F67-FA560F8CADA3}" type="datetimeFigureOut">
              <a:rPr lang="uk-UA" smtClean="0"/>
              <a:t>27.11.2013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5D7AD73-528C-4B07-B8E6-DA9DAAC9EDD5}"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B47FC27-A108-4318-8F67-FA560F8CADA3}" type="datetimeFigureOut">
              <a:rPr lang="uk-UA" smtClean="0"/>
              <a:t>27.11.2013</a:t>
            </a:fld>
            <a:endParaRPr lang="uk-U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uk-U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5D7AD73-528C-4B07-B8E6-DA9DAAC9EDD5}" type="slidenum">
              <a:rPr lang="uk-UA" smtClean="0"/>
              <a:t>‹#›</a:t>
            </a:fld>
            <a:endParaRPr lang="uk-U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548680"/>
            <a:ext cx="7543800" cy="2532112"/>
          </a:xfrm>
        </p:spPr>
        <p:txBody>
          <a:bodyPr/>
          <a:lstStyle/>
          <a:p>
            <a:r>
              <a:rPr lang="en-US" sz="20000" dirty="0" smtClean="0"/>
              <a:t>Leeds</a:t>
            </a:r>
            <a:endParaRPr lang="uk-UA" sz="20000" dirty="0"/>
          </a:p>
        </p:txBody>
      </p:sp>
      <p:sp>
        <p:nvSpPr>
          <p:cNvPr id="3" name="Подзаголовок 2"/>
          <p:cNvSpPr>
            <a:spLocks noGrp="1"/>
          </p:cNvSpPr>
          <p:nvPr>
            <p:ph type="subTitle" idx="1"/>
          </p:nvPr>
        </p:nvSpPr>
        <p:spPr>
          <a:xfrm>
            <a:off x="755576" y="3068960"/>
            <a:ext cx="7632848" cy="3096344"/>
          </a:xfrm>
        </p:spPr>
        <p:txBody>
          <a:bodyPr>
            <a:normAutofit fontScale="92500"/>
          </a:bodyPr>
          <a:lstStyle/>
          <a:p>
            <a:pPr algn="just"/>
            <a:r>
              <a:rPr lang="en-US" dirty="0"/>
              <a:t>Leeds </a:t>
            </a:r>
            <a:r>
              <a:rPr lang="en-US" dirty="0" smtClean="0"/>
              <a:t>is </a:t>
            </a:r>
            <a:r>
              <a:rPr lang="en-US" dirty="0"/>
              <a:t>a city in West Yorkshire, England, the principal settlement in the City of Leeds metropolitan district. It’s the 3rd largest city in the UK by population, after London and Birmingham</a:t>
            </a:r>
            <a:r>
              <a:rPr lang="en-US" dirty="0" smtClean="0"/>
              <a:t>. It is </a:t>
            </a:r>
            <a:r>
              <a:rPr lang="en-US" dirty="0"/>
              <a:t>the cultural, financial and commercial heart of the West Yorkshire Urban Area. Public transport, rail and road communications networks in the region are focused on </a:t>
            </a:r>
            <a:r>
              <a:rPr lang="en-US" dirty="0" smtClean="0"/>
              <a:t>Leeds. </a:t>
            </a:r>
            <a:endParaRPr lang="uk-UA" dirty="0"/>
          </a:p>
        </p:txBody>
      </p:sp>
    </p:spTree>
    <p:extLst>
      <p:ext uri="{BB962C8B-B14F-4D97-AF65-F5344CB8AC3E}">
        <p14:creationId xmlns:p14="http://schemas.microsoft.com/office/powerpoint/2010/main" val="3313334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Education (schools)</a:t>
            </a:r>
            <a:endParaRPr lang="uk-UA"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610"/>
            <a:ext cx="4932040" cy="3196983"/>
          </a:xfrm>
        </p:spPr>
      </p:pic>
      <p:pic>
        <p:nvPicPr>
          <p:cNvPr id="3075" name="Picture 3" descr="C:\Users\Irene\Pictures\New folder\Leeds_Grammar_Sch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086" y="0"/>
            <a:ext cx="4211959" cy="31703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Irene\Pictures\New folder\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59" y="3170373"/>
            <a:ext cx="493204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Irene\Pictures\New folder\Brudenell_School_Lee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4" y="3170373"/>
            <a:ext cx="4211959" cy="2275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2764959"/>
            <a:ext cx="2016224" cy="400110"/>
          </a:xfrm>
          <a:prstGeom prst="rect">
            <a:avLst/>
          </a:prstGeom>
          <a:noFill/>
        </p:spPr>
        <p:txBody>
          <a:bodyPr wrap="square" rtlCol="0">
            <a:spAutoFit/>
          </a:bodyPr>
          <a:lstStyle/>
          <a:p>
            <a:r>
              <a:rPr 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Girl High School</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6412160" y="2747593"/>
            <a:ext cx="2079608" cy="400110"/>
          </a:xfrm>
          <a:prstGeom prst="rect">
            <a:avLst/>
          </a:prstGeom>
          <a:noFill/>
        </p:spPr>
        <p:txBody>
          <a:bodyPr wrap="none" rtlCol="0">
            <a:spAutoFit/>
          </a:bodyPr>
          <a:lstStyle/>
          <a:p>
            <a:r>
              <a:rPr 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Grammar School</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2645" y="5046245"/>
            <a:ext cx="2056973" cy="400110"/>
          </a:xfrm>
          <a:prstGeom prst="rect">
            <a:avLst/>
          </a:prstGeom>
          <a:noFill/>
        </p:spPr>
        <p:txBody>
          <a:bodyPr wrap="none" rtlCol="0">
            <a:spAutoFit/>
          </a:bodyPr>
          <a:lstStyle/>
          <a:p>
            <a:r>
              <a:rPr lang="en-US" sz="20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Brudenell</a:t>
            </a:r>
            <a:r>
              <a:rPr lang="en-US"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School</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4777540" y="6012314"/>
            <a:ext cx="2191626" cy="400110"/>
          </a:xfrm>
          <a:prstGeom prst="rect">
            <a:avLst/>
          </a:prstGeom>
          <a:noFill/>
        </p:spPr>
        <p:txBody>
          <a:bodyPr wrap="none" rtlCol="0">
            <a:spAutoFit/>
          </a:bodyPr>
          <a:lstStyle/>
          <a:p>
            <a:r>
              <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School of Business</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75731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Higher </a:t>
            </a:r>
            <a:r>
              <a:rPr lang="en-US" sz="2800" dirty="0"/>
              <a:t>education</a:t>
            </a:r>
            <a:endParaRPr lang="uk-UA" sz="2800" dirty="0"/>
          </a:p>
        </p:txBody>
      </p:sp>
      <p:sp>
        <p:nvSpPr>
          <p:cNvPr id="3" name="Объект 2"/>
          <p:cNvSpPr>
            <a:spLocks noGrp="1"/>
          </p:cNvSpPr>
          <p:nvPr>
            <p:ph idx="1"/>
          </p:nvPr>
        </p:nvSpPr>
        <p:spPr>
          <a:xfrm>
            <a:off x="0" y="685800"/>
            <a:ext cx="9144000" cy="4975448"/>
          </a:xfrm>
        </p:spPr>
        <p:txBody>
          <a:bodyPr>
            <a:normAutofit lnSpcReduction="10000"/>
          </a:bodyPr>
          <a:lstStyle/>
          <a:p>
            <a:pPr marL="0" indent="0" algn="just">
              <a:buNone/>
            </a:pPr>
            <a:r>
              <a:rPr lang="en-US" dirty="0"/>
              <a:t>Further education in Leeds is provided by Leeds City College (formed by a merger in 2009 and having over 60,000 students), Leeds College of Building and Notre Dame Catholic Sixth Form College. The city has three universities: the University of Leeds – which received its charter in 1904 having developed from the Yorkshire College which was founded in 1874 and the Leeds School of Medicine of 1831; Leeds Metropolitan University (formerly Leeds Polytechnic) which became a university in 1992 but can trace its roots to the Mechanics' Institute of 1824; and Leeds Trinity University which began in 1966 as two teacher training colleges which merged in 1980 to form Trinity and All Saints College and became a university in 2012. The city was voted the Best UK University Destination by a survey in The Independent </a:t>
            </a:r>
            <a:r>
              <a:rPr lang="en-US" dirty="0" smtClean="0"/>
              <a:t>newspaper. The </a:t>
            </a:r>
            <a:r>
              <a:rPr lang="en-US" dirty="0"/>
              <a:t>combined totals of learners give Leeds one of the largest student populations in the country with over 250,000 students</a:t>
            </a:r>
            <a:endParaRPr lang="uk-UA" dirty="0"/>
          </a:p>
        </p:txBody>
      </p:sp>
    </p:spTree>
    <p:extLst>
      <p:ext uri="{BB962C8B-B14F-4D97-AF65-F5344CB8AC3E}">
        <p14:creationId xmlns:p14="http://schemas.microsoft.com/office/powerpoint/2010/main" val="2139629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Higher education</a:t>
            </a:r>
            <a:endParaRPr lang="uk-UA"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08920"/>
            <a:ext cx="4626884" cy="2976429"/>
          </a:xfrm>
        </p:spPr>
      </p:pic>
      <p:sp>
        <p:nvSpPr>
          <p:cNvPr id="5" name="TextBox 4"/>
          <p:cNvSpPr txBox="1"/>
          <p:nvPr/>
        </p:nvSpPr>
        <p:spPr>
          <a:xfrm>
            <a:off x="2067419" y="2924944"/>
            <a:ext cx="2504581"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University of Leeds</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099" name="Picture 3" descr="C:\Users\Irene\Pictures\New folder\181. Leeds Metropolitan Univers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9249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26362" y="39099"/>
            <a:ext cx="4891275" cy="40011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Leeds Metropolitan University</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100" name="Picture 4" descr="C:\Users\Irene\Pictures\New folder\Leeds-Trinity-University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924943"/>
            <a:ext cx="4499992" cy="34563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03640" y="2924944"/>
            <a:ext cx="324036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Leeds Trinity University</a:t>
            </a:r>
            <a:endParaRPr lang="uk-UA"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84802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Architecture</a:t>
            </a:r>
            <a:endParaRPr lang="uk-UA" sz="2800" dirty="0"/>
          </a:p>
        </p:txBody>
      </p:sp>
      <p:sp>
        <p:nvSpPr>
          <p:cNvPr id="3" name="Объект 2"/>
          <p:cNvSpPr>
            <a:spLocks noGrp="1"/>
          </p:cNvSpPr>
          <p:nvPr>
            <p:ph idx="1"/>
          </p:nvPr>
        </p:nvSpPr>
        <p:spPr>
          <a:xfrm>
            <a:off x="-1" y="369332"/>
            <a:ext cx="6703417" cy="3347700"/>
          </a:xfrm>
        </p:spPr>
        <p:txBody>
          <a:bodyPr>
            <a:normAutofit/>
          </a:bodyPr>
          <a:lstStyle/>
          <a:p>
            <a:pPr marL="0" indent="0" algn="just">
              <a:buNone/>
            </a:pPr>
            <a:r>
              <a:rPr lang="en-US" dirty="0"/>
              <a:t>The Plaza Tower is a skyscraper currently under construction. When complete in 2009 the Plaza overtook Opal 3 as Leeds' second tallest building. The tower contains 572 student flats and stands at 338 feet (103 m). It has 37 </a:t>
            </a:r>
            <a:r>
              <a:rPr lang="en-US" dirty="0" err="1"/>
              <a:t>storeys</a:t>
            </a:r>
            <a:r>
              <a:rPr lang="en-US" dirty="0"/>
              <a:t> (making it the building with the most </a:t>
            </a:r>
            <a:r>
              <a:rPr lang="en-US" dirty="0" err="1"/>
              <a:t>storeys</a:t>
            </a:r>
            <a:r>
              <a:rPr lang="en-US" dirty="0"/>
              <a:t> in Leeds, as the Bridgewater Place has commercial height ceilings. These are particularly high for the first eight </a:t>
            </a:r>
            <a:r>
              <a:rPr lang="en-US" dirty="0" err="1"/>
              <a:t>storeys</a:t>
            </a:r>
            <a:r>
              <a:rPr lang="en-US" dirty="0" smtClean="0"/>
              <a:t>).</a:t>
            </a:r>
            <a:endParaRPr lang="uk-UA" dirty="0"/>
          </a:p>
        </p:txBody>
      </p:sp>
      <p:sp>
        <p:nvSpPr>
          <p:cNvPr id="4" name="TextBox 3"/>
          <p:cNvSpPr txBox="1"/>
          <p:nvPr/>
        </p:nvSpPr>
        <p:spPr>
          <a:xfrm>
            <a:off x="827584" y="4557"/>
            <a:ext cx="3168352" cy="400110"/>
          </a:xfrm>
          <a:prstGeom prst="rect">
            <a:avLst/>
          </a:prstGeom>
          <a:noFill/>
        </p:spPr>
        <p:txBody>
          <a:bodyPr wrap="square" rtlCol="0">
            <a:spAutoFit/>
          </a:bodyPr>
          <a:lstStyle/>
          <a:p>
            <a:r>
              <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Plaza Tower</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C:\Users\Irene\Pictures\New folder\Sky_Plaza_T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417" y="526054"/>
            <a:ext cx="2346559" cy="495373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Irene\Pictures\New folder\220px-Leedsnorthernclu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3717032"/>
            <a:ext cx="3766269" cy="2266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61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Architecture</a:t>
            </a:r>
            <a:endParaRPr lang="uk-UA" sz="2800" dirty="0"/>
          </a:p>
        </p:txBody>
      </p:sp>
      <p:sp>
        <p:nvSpPr>
          <p:cNvPr id="3" name="Объект 2"/>
          <p:cNvSpPr>
            <a:spLocks noGrp="1"/>
          </p:cNvSpPr>
          <p:nvPr>
            <p:ph idx="1"/>
          </p:nvPr>
        </p:nvSpPr>
        <p:spPr>
          <a:xfrm>
            <a:off x="0" y="400110"/>
            <a:ext cx="9144000" cy="2524834"/>
          </a:xfrm>
        </p:spPr>
        <p:txBody>
          <a:bodyPr/>
          <a:lstStyle/>
          <a:p>
            <a:pPr marL="0" indent="0">
              <a:buNone/>
            </a:pPr>
            <a:r>
              <a:rPr lang="en-US" dirty="0"/>
              <a:t>No guide to Leeds would be complete without the Leeds Grand Theatre and Opera House. The well-known theatre has hosted performance of long-running, touring shows, as well as our own homegrown creations. It’s the perfect example of Leeds culture at its </a:t>
            </a:r>
            <a:r>
              <a:rPr lang="en-US" dirty="0" smtClean="0"/>
              <a:t>best</a:t>
            </a:r>
            <a:r>
              <a:rPr lang="en-US" dirty="0" smtClean="0"/>
              <a:t>. The </a:t>
            </a:r>
            <a:r>
              <a:rPr lang="en-US" dirty="0"/>
              <a:t>Leeds theatre offers consistently-stunning performances of Opera North and their repertoire of classic operas that will make any culture vulture swoon.</a:t>
            </a:r>
            <a:endParaRPr lang="uk-UA" dirty="0"/>
          </a:p>
        </p:txBody>
      </p:sp>
      <p:sp>
        <p:nvSpPr>
          <p:cNvPr id="4" name="TextBox 3"/>
          <p:cNvSpPr txBox="1"/>
          <p:nvPr/>
        </p:nvSpPr>
        <p:spPr>
          <a:xfrm>
            <a:off x="755576" y="0"/>
            <a:ext cx="3620286" cy="400110"/>
          </a:xfrm>
          <a:prstGeom prst="rect">
            <a:avLst/>
          </a:prstGeom>
          <a:noFill/>
        </p:spPr>
        <p:txBody>
          <a:bodyPr wrap="none" rtlCol="0">
            <a:spAutoFit/>
          </a:bodyPr>
          <a:lstStyle/>
          <a:p>
            <a:r>
              <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Grand Theatre &amp; Opera House</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Picture 2" descr="C:\Users\Irene\Pictures\New folder\Grand-Theatre-web-668x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68960"/>
            <a:ext cx="4924966" cy="247450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Irene\Pictures\New folder\201075_548756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5" y="3068960"/>
            <a:ext cx="3875409" cy="247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08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a:t>Architecture</a:t>
            </a:r>
            <a:endParaRPr lang="uk-UA" sz="2800" dirty="0"/>
          </a:p>
        </p:txBody>
      </p:sp>
      <p:sp>
        <p:nvSpPr>
          <p:cNvPr id="3" name="Объект 2"/>
          <p:cNvSpPr>
            <a:spLocks noGrp="1"/>
          </p:cNvSpPr>
          <p:nvPr>
            <p:ph idx="1"/>
          </p:nvPr>
        </p:nvSpPr>
        <p:spPr>
          <a:xfrm>
            <a:off x="0" y="400110"/>
            <a:ext cx="9144000" cy="2762163"/>
          </a:xfrm>
        </p:spPr>
        <p:txBody>
          <a:bodyPr>
            <a:normAutofit/>
          </a:bodyPr>
          <a:lstStyle/>
          <a:p>
            <a:pPr marL="0" indent="0" algn="just">
              <a:buNone/>
            </a:pPr>
            <a:r>
              <a:rPr lang="en-US" dirty="0"/>
              <a:t>Connected to Leeds Art Gallery, the Henry Moore Institute is one of the coolest and most unusual galleries in Leeds. It plays host to some incredible art, from old </a:t>
            </a:r>
            <a:r>
              <a:rPr lang="en-US" dirty="0" err="1"/>
              <a:t>favourites</a:t>
            </a:r>
            <a:r>
              <a:rPr lang="en-US" dirty="0"/>
              <a:t> and young newcomers, something that has earned it a place in our guide to </a:t>
            </a:r>
            <a:r>
              <a:rPr lang="en-US" dirty="0" smtClean="0"/>
              <a:t>Leeds. Providing </a:t>
            </a:r>
            <a:r>
              <a:rPr lang="en-US" dirty="0"/>
              <a:t>some culture in Leeds, the exhibits at the Henry Moore Institute are rich and varied, with a focus on sculpture, some are even interactive, giving the viewer a unique involvement in the art.</a:t>
            </a:r>
            <a:endParaRPr lang="uk-UA" dirty="0"/>
          </a:p>
        </p:txBody>
      </p:sp>
      <p:sp>
        <p:nvSpPr>
          <p:cNvPr id="4" name="TextBox 3"/>
          <p:cNvSpPr txBox="1"/>
          <p:nvPr/>
        </p:nvSpPr>
        <p:spPr>
          <a:xfrm>
            <a:off x="755576" y="0"/>
            <a:ext cx="2655086" cy="400110"/>
          </a:xfrm>
          <a:prstGeom prst="rect">
            <a:avLst/>
          </a:prstGeom>
          <a:noFill/>
        </p:spPr>
        <p:txBody>
          <a:bodyPr wrap="none" rtlCol="0">
            <a:spAutoFit/>
          </a:bodyPr>
          <a:lstStyle/>
          <a:p>
            <a:r>
              <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Henry Moore Institute</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0" name="Picture 2" descr="C:\Users\Irene\Pictures\New folder\cm_henrymoore_leeds1-668x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85" y="3350325"/>
            <a:ext cx="3797714" cy="193865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Irene\Pictures\New folder\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693" y="2708920"/>
            <a:ext cx="486630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565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72000"/>
            <a:ext cx="7626424" cy="1600200"/>
          </a:xfrm>
        </p:spPr>
        <p:txBody>
          <a:bodyPr>
            <a:normAutofit/>
          </a:bodyPr>
          <a:lstStyle/>
          <a:p>
            <a:r>
              <a:rPr lang="en-US" sz="4800" dirty="0"/>
              <a:t>Thank you </a:t>
            </a:r>
            <a:r>
              <a:rPr lang="en-US" sz="4800" dirty="0" smtClean="0"/>
              <a:t>for </a:t>
            </a:r>
            <a:r>
              <a:rPr lang="en-US" sz="4800" dirty="0" smtClean="0"/>
              <a:t>attention! </a:t>
            </a:r>
            <a:endParaRPr lang="uk-UA" sz="4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0"/>
            <a:ext cx="8928992" cy="4797152"/>
          </a:xfrm>
        </p:spPr>
      </p:pic>
    </p:spTree>
    <p:extLst>
      <p:ext uri="{BB962C8B-B14F-4D97-AF65-F5344CB8AC3E}">
        <p14:creationId xmlns:p14="http://schemas.microsoft.com/office/powerpoint/2010/main" val="397790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185" y="0"/>
            <a:ext cx="8928992" cy="6165304"/>
          </a:xfrm>
        </p:spPr>
      </p:pic>
      <p:sp>
        <p:nvSpPr>
          <p:cNvPr id="2" name="Заголовок 1"/>
          <p:cNvSpPr>
            <a:spLocks noGrp="1"/>
          </p:cNvSpPr>
          <p:nvPr>
            <p:ph type="title"/>
          </p:nvPr>
        </p:nvSpPr>
        <p:spPr>
          <a:xfrm>
            <a:off x="755576" y="5589240"/>
            <a:ext cx="7776864" cy="576064"/>
          </a:xfrm>
        </p:spPr>
        <p:txBody>
          <a:bodyPr>
            <a:normAutofit/>
          </a:bodyPr>
          <a:lstStyle/>
          <a:p>
            <a:r>
              <a:rPr lang="en-US" sz="2800" dirty="0"/>
              <a:t>Map of West Yorkshire, UK with Leeds highlighted.</a:t>
            </a:r>
            <a:endParaRPr lang="uk-UA" sz="2800" dirty="0"/>
          </a:p>
        </p:txBody>
      </p:sp>
    </p:spTree>
    <p:extLst>
      <p:ext uri="{BB962C8B-B14F-4D97-AF65-F5344CB8AC3E}">
        <p14:creationId xmlns:p14="http://schemas.microsoft.com/office/powerpoint/2010/main" val="325969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Geography</a:t>
            </a:r>
            <a:endParaRPr lang="uk-UA" sz="2800" dirty="0"/>
          </a:p>
        </p:txBody>
      </p:sp>
      <p:sp>
        <p:nvSpPr>
          <p:cNvPr id="3" name="Объект 2"/>
          <p:cNvSpPr>
            <a:spLocks noGrp="1"/>
          </p:cNvSpPr>
          <p:nvPr>
            <p:ph idx="1"/>
          </p:nvPr>
        </p:nvSpPr>
        <p:spPr>
          <a:xfrm>
            <a:off x="107504" y="685800"/>
            <a:ext cx="9036496" cy="4975448"/>
          </a:xfrm>
        </p:spPr>
        <p:txBody>
          <a:bodyPr>
            <a:normAutofit lnSpcReduction="10000"/>
          </a:bodyPr>
          <a:lstStyle/>
          <a:p>
            <a:pPr marL="0" indent="0" algn="just">
              <a:buNone/>
            </a:pPr>
            <a:r>
              <a:rPr lang="en-US" dirty="0" smtClean="0"/>
              <a:t>Leeds </a:t>
            </a:r>
            <a:r>
              <a:rPr lang="en-US" dirty="0"/>
              <a:t>is </a:t>
            </a:r>
            <a:r>
              <a:rPr lang="en-US" dirty="0" smtClean="0"/>
              <a:t>266 km </a:t>
            </a:r>
            <a:r>
              <a:rPr lang="en-US" dirty="0"/>
              <a:t>north-northwest of London. It is connected to the North Sea by the </a:t>
            </a:r>
            <a:r>
              <a:rPr lang="en-US" dirty="0" err="1"/>
              <a:t>Aire</a:t>
            </a:r>
            <a:r>
              <a:rPr lang="en-US" dirty="0"/>
              <a:t> River and to the Irish Sea by the Leeds and Liverpool Canal. The city </a:t>
            </a:r>
            <a:r>
              <a:rPr lang="en-US" dirty="0" err="1"/>
              <a:t>centre</a:t>
            </a:r>
            <a:r>
              <a:rPr lang="en-US" dirty="0"/>
              <a:t> lies at about 63 m above sea level while the district ranges from 340 m in the far west </a:t>
            </a:r>
            <a:r>
              <a:rPr lang="en-US" dirty="0" smtClean="0"/>
              <a:t>to </a:t>
            </a:r>
            <a:r>
              <a:rPr lang="en-US" dirty="0"/>
              <a:t>about 10 m where the rivers </a:t>
            </a:r>
            <a:r>
              <a:rPr lang="en-US" dirty="0" err="1"/>
              <a:t>Aire</a:t>
            </a:r>
            <a:r>
              <a:rPr lang="en-US" dirty="0"/>
              <a:t> and </a:t>
            </a:r>
            <a:r>
              <a:rPr lang="en-US" dirty="0" err="1"/>
              <a:t>Wharfe</a:t>
            </a:r>
            <a:r>
              <a:rPr lang="en-US" dirty="0"/>
              <a:t> cross the eastern boundary. The </a:t>
            </a:r>
            <a:r>
              <a:rPr lang="en-US" dirty="0" err="1"/>
              <a:t>centre</a:t>
            </a:r>
            <a:r>
              <a:rPr lang="en-US" dirty="0"/>
              <a:t> of Leeds is part of a continuously built-up area extending to </a:t>
            </a:r>
            <a:r>
              <a:rPr lang="en-US" dirty="0" err="1"/>
              <a:t>Pudsey</a:t>
            </a:r>
            <a:r>
              <a:rPr lang="en-US" dirty="0"/>
              <a:t>, </a:t>
            </a:r>
            <a:r>
              <a:rPr lang="en-US" dirty="0" err="1"/>
              <a:t>Bramley</a:t>
            </a:r>
            <a:r>
              <a:rPr lang="en-US" dirty="0"/>
              <a:t>, </a:t>
            </a:r>
            <a:r>
              <a:rPr lang="en-US" dirty="0" err="1"/>
              <a:t>Horsforth</a:t>
            </a:r>
            <a:r>
              <a:rPr lang="en-US" dirty="0"/>
              <a:t>, </a:t>
            </a:r>
            <a:r>
              <a:rPr lang="en-US" dirty="0" err="1"/>
              <a:t>Alwoodley</a:t>
            </a:r>
            <a:r>
              <a:rPr lang="en-US" dirty="0"/>
              <a:t>, </a:t>
            </a:r>
            <a:r>
              <a:rPr lang="en-US" dirty="0" err="1"/>
              <a:t>Seacroft</a:t>
            </a:r>
            <a:r>
              <a:rPr lang="en-US" dirty="0"/>
              <a:t>, Middleton and Morley. Over 65% of the Leeds district is green belt land and the city </a:t>
            </a:r>
            <a:r>
              <a:rPr lang="en-US" dirty="0" err="1"/>
              <a:t>centre</a:t>
            </a:r>
            <a:r>
              <a:rPr lang="en-US" dirty="0"/>
              <a:t> is less than twenty miles (32 km) from the Yorkshire Dales National Park</a:t>
            </a:r>
            <a:r>
              <a:rPr lang="en-US" dirty="0" smtClean="0"/>
              <a:t>, </a:t>
            </a:r>
            <a:r>
              <a:rPr lang="en-US" dirty="0"/>
              <a:t>which has some of the most spectacular scenery and countryside in the UK</a:t>
            </a:r>
            <a:r>
              <a:rPr lang="en-US" dirty="0" smtClean="0"/>
              <a:t>. </a:t>
            </a:r>
            <a:r>
              <a:rPr lang="en-US" dirty="0"/>
              <a:t>Inner and southern areas of Leeds lie on a layer of coal measure sandstones. To the north parts are built on older sandstone and </a:t>
            </a:r>
            <a:r>
              <a:rPr lang="en-US" dirty="0" err="1"/>
              <a:t>gritstones</a:t>
            </a:r>
            <a:r>
              <a:rPr lang="en-US" dirty="0"/>
              <a:t> and to the east it extends into the </a:t>
            </a:r>
            <a:r>
              <a:rPr lang="en-US" dirty="0" err="1"/>
              <a:t>magnesian</a:t>
            </a:r>
            <a:r>
              <a:rPr lang="en-US" dirty="0"/>
              <a:t> limestone </a:t>
            </a:r>
            <a:r>
              <a:rPr lang="en-US" dirty="0" smtClean="0"/>
              <a:t>belt. The </a:t>
            </a:r>
            <a:r>
              <a:rPr lang="en-US" dirty="0"/>
              <a:t>land use in the central areas of Leeds is overwhelmingly </a:t>
            </a:r>
            <a:r>
              <a:rPr lang="en-US" dirty="0" smtClean="0"/>
              <a:t>urban.</a:t>
            </a:r>
            <a:endParaRPr lang="uk-UA" dirty="0"/>
          </a:p>
        </p:txBody>
      </p:sp>
    </p:spTree>
    <p:extLst>
      <p:ext uri="{BB962C8B-B14F-4D97-AF65-F5344CB8AC3E}">
        <p14:creationId xmlns:p14="http://schemas.microsoft.com/office/powerpoint/2010/main" val="2278432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River </a:t>
            </a:r>
            <a:r>
              <a:rPr lang="en-US" sz="2800" dirty="0" err="1"/>
              <a:t>Aire</a:t>
            </a:r>
            <a:r>
              <a:rPr lang="en-US" sz="2800" dirty="0"/>
              <a:t> in Leeds</a:t>
            </a:r>
            <a:endParaRPr lang="uk-UA"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589240"/>
          </a:xfrm>
        </p:spPr>
      </p:pic>
    </p:spTree>
    <p:extLst>
      <p:ext uri="{BB962C8B-B14F-4D97-AF65-F5344CB8AC3E}">
        <p14:creationId xmlns:p14="http://schemas.microsoft.com/office/powerpoint/2010/main" val="530367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Climate</a:t>
            </a:r>
            <a:endParaRPr lang="uk-UA" sz="2800" dirty="0"/>
          </a:p>
        </p:txBody>
      </p:sp>
      <p:sp>
        <p:nvSpPr>
          <p:cNvPr id="3" name="Объект 2"/>
          <p:cNvSpPr>
            <a:spLocks noGrp="1"/>
          </p:cNvSpPr>
          <p:nvPr>
            <p:ph idx="1"/>
          </p:nvPr>
        </p:nvSpPr>
        <p:spPr>
          <a:xfrm>
            <a:off x="107504" y="685800"/>
            <a:ext cx="9036496" cy="5047456"/>
          </a:xfrm>
        </p:spPr>
        <p:txBody>
          <a:bodyPr>
            <a:normAutofit lnSpcReduction="10000"/>
          </a:bodyPr>
          <a:lstStyle/>
          <a:p>
            <a:pPr marL="0" indent="0" algn="just">
              <a:buNone/>
            </a:pPr>
            <a:r>
              <a:rPr lang="en-US" dirty="0"/>
              <a:t>Leeds has a climate that is oceanic, greatly influenced by the Atlantic and the </a:t>
            </a:r>
            <a:r>
              <a:rPr lang="en-US" dirty="0" err="1"/>
              <a:t>Pennines</a:t>
            </a:r>
            <a:r>
              <a:rPr lang="en-US" dirty="0"/>
              <a:t>. Summers are usually mild, with moderate rainfall, while winters are chilly, cloudy with occasional snow and frost. Spring and autumn are mild but snow and frost are not unheard of in either </a:t>
            </a:r>
            <a:r>
              <a:rPr lang="en-US" dirty="0" smtClean="0"/>
              <a:t>season. July </a:t>
            </a:r>
            <a:r>
              <a:rPr lang="en-US" dirty="0"/>
              <a:t>is the warmest month, with a mean temperature of 16 °C (61 °F), while the coldest month is January, with a mean temperature of 3 °C (37 °F). Temperatures above 30 °C (86 °F) and below −10 °C (14 °F) are not very common but can happen occasionally. As is typical for many sprawling cities in areas of varying topography, temperatures can change depending on location. Situated on the eastern side of the </a:t>
            </a:r>
            <a:r>
              <a:rPr lang="en-US" dirty="0" err="1"/>
              <a:t>Pennines</a:t>
            </a:r>
            <a:r>
              <a:rPr lang="en-US" dirty="0"/>
              <a:t>, Leeds is among the driest cities in the United Kingdom, with an annual rainfall of 660 mm (25.98 in). Though extreme weather in Leeds is relatively rare, thunderstorms, blizzards, gale force winds and even tornadoes have struck the city. </a:t>
            </a:r>
            <a:endParaRPr lang="uk-UA" dirty="0"/>
          </a:p>
        </p:txBody>
      </p:sp>
    </p:spTree>
    <p:extLst>
      <p:ext uri="{BB962C8B-B14F-4D97-AF65-F5344CB8AC3E}">
        <p14:creationId xmlns:p14="http://schemas.microsoft.com/office/powerpoint/2010/main" val="3632520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Climate</a:t>
            </a:r>
            <a:endParaRPr lang="uk-UA"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1468" y="0"/>
            <a:ext cx="4252092" cy="2924944"/>
          </a:xfrm>
        </p:spPr>
      </p:pic>
      <p:pic>
        <p:nvPicPr>
          <p:cNvPr id="1026" name="Picture 2" descr="C:\Users\Irene\Pictures\New folder\50103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468" y="2924944"/>
            <a:ext cx="4251012" cy="27977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rene\Pictures\New folder\leedsUK_art-7-29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924944"/>
            <a:ext cx="4461956" cy="2797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rene\Pictures\New folder\Park_Square_and_Leeds_Town_Hall_-_geograph.org.uk_-_1835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0"/>
            <a:ext cx="4461956" cy="29249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47864" y="2459127"/>
            <a:ext cx="1442700" cy="461665"/>
          </a:xfrm>
          <a:prstGeom prst="rect">
            <a:avLst/>
          </a:prstGeom>
          <a:noFill/>
        </p:spPr>
        <p:txBody>
          <a:bodyPr wrap="square" rtlCol="0">
            <a:spAutoFit/>
          </a:bodyPr>
          <a:lstStyle/>
          <a:p>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Summer</a:t>
            </a:r>
            <a:endParaRPr lang="uk-UA"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7596336" y="26939"/>
            <a:ext cx="1192955" cy="461665"/>
          </a:xfrm>
          <a:prstGeom prst="rect">
            <a:avLst/>
          </a:prstGeom>
          <a:noFill/>
        </p:spPr>
        <p:txBody>
          <a:bodyPr wrap="non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Autumn</a:t>
            </a:r>
            <a:endParaRPr lang="uk-UA" sz="2400" b="1" dirty="0"/>
          </a:p>
        </p:txBody>
      </p:sp>
      <p:sp>
        <p:nvSpPr>
          <p:cNvPr id="7" name="TextBox 6"/>
          <p:cNvSpPr txBox="1"/>
          <p:nvPr/>
        </p:nvSpPr>
        <p:spPr>
          <a:xfrm>
            <a:off x="179512" y="2928365"/>
            <a:ext cx="1118448" cy="461665"/>
          </a:xfrm>
          <a:prstGeom prst="rect">
            <a:avLst/>
          </a:prstGeom>
          <a:noFill/>
        </p:spPr>
        <p:txBody>
          <a:bodyPr wrap="none" rtlCol="0">
            <a:spAutoFit/>
          </a:bodyPr>
          <a:lstStyle/>
          <a:p>
            <a:r>
              <a:rPr lang="en-US"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Winter</a:t>
            </a:r>
            <a:endParaRPr lang="uk-UA" sz="2400" b="1" dirty="0"/>
          </a:p>
        </p:txBody>
      </p:sp>
      <p:sp>
        <p:nvSpPr>
          <p:cNvPr id="8" name="TextBox 7"/>
          <p:cNvSpPr txBox="1"/>
          <p:nvPr/>
        </p:nvSpPr>
        <p:spPr>
          <a:xfrm>
            <a:off x="4811146" y="5261067"/>
            <a:ext cx="1005403" cy="461665"/>
          </a:xfrm>
          <a:prstGeom prst="rect">
            <a:avLst/>
          </a:prstGeom>
          <a:noFill/>
        </p:spPr>
        <p:txBody>
          <a:bodyPr wrap="non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Spring</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4160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Economy</a:t>
            </a:r>
            <a:endParaRPr lang="uk-UA" sz="2800" dirty="0"/>
          </a:p>
        </p:txBody>
      </p:sp>
      <p:sp>
        <p:nvSpPr>
          <p:cNvPr id="3" name="Объект 2"/>
          <p:cNvSpPr>
            <a:spLocks noGrp="1"/>
          </p:cNvSpPr>
          <p:nvPr>
            <p:ph idx="1"/>
          </p:nvPr>
        </p:nvSpPr>
        <p:spPr>
          <a:xfrm>
            <a:off x="107504" y="685800"/>
            <a:ext cx="9036496" cy="5047456"/>
          </a:xfrm>
        </p:spPr>
        <p:txBody>
          <a:bodyPr>
            <a:normAutofit/>
          </a:bodyPr>
          <a:lstStyle/>
          <a:p>
            <a:pPr marL="0" indent="0">
              <a:buNone/>
            </a:pPr>
            <a:r>
              <a:rPr lang="en-US" dirty="0"/>
              <a:t>The city region has a diverse economy consisting of around 100,000 businesses, generating around £52 billion a year and is becoming </a:t>
            </a:r>
            <a:r>
              <a:rPr lang="en-US" dirty="0" err="1"/>
              <a:t>recognised</a:t>
            </a:r>
            <a:r>
              <a:rPr lang="en-US" dirty="0"/>
              <a:t> as a national </a:t>
            </a:r>
            <a:r>
              <a:rPr lang="en-US" dirty="0" err="1"/>
              <a:t>centre</a:t>
            </a:r>
            <a:r>
              <a:rPr lang="en-US" dirty="0"/>
              <a:t> for financial and business services</a:t>
            </a:r>
            <a:r>
              <a:rPr lang="en-US" dirty="0" smtClean="0"/>
              <a:t>. </a:t>
            </a:r>
            <a:r>
              <a:rPr lang="en-US" dirty="0"/>
              <a:t>Leeds is at the economic heart, with some 124,000 people engaged in financial services</a:t>
            </a:r>
            <a:r>
              <a:rPr lang="en-US" dirty="0" smtClean="0"/>
              <a:t>. </a:t>
            </a:r>
            <a:r>
              <a:rPr lang="en-US" dirty="0"/>
              <a:t>The city is the UK's second largest financial and legal </a:t>
            </a:r>
            <a:r>
              <a:rPr lang="en-US" dirty="0" err="1" smtClean="0"/>
              <a:t>centre</a:t>
            </a:r>
            <a:r>
              <a:rPr lang="en-US" dirty="0" smtClean="0"/>
              <a:t>. There </a:t>
            </a:r>
            <a:r>
              <a:rPr lang="en-US" dirty="0"/>
              <a:t>is a large conference industry in Harrogate where the UK's third largest integrated conference and exhibition </a:t>
            </a:r>
            <a:r>
              <a:rPr lang="en-US" dirty="0" err="1"/>
              <a:t>centre</a:t>
            </a:r>
            <a:r>
              <a:rPr lang="en-US" dirty="0"/>
              <a:t>, Harrogate International Centre, is located. Although like most of the UK manufacturing has declined, the city region retains role in the UK’s manufacturing base which has emerged from a period of restructuring and moved into producing higher value goods, managing off-shored elements of production and concentrating on research and development activity. </a:t>
            </a:r>
            <a:endParaRPr lang="uk-UA" dirty="0"/>
          </a:p>
        </p:txBody>
      </p:sp>
    </p:spTree>
    <p:extLst>
      <p:ext uri="{BB962C8B-B14F-4D97-AF65-F5344CB8AC3E}">
        <p14:creationId xmlns:p14="http://schemas.microsoft.com/office/powerpoint/2010/main" val="1167588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Economy</a:t>
            </a:r>
            <a:endParaRPr lang="uk-UA"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5204058" cy="1700808"/>
          </a:xfrm>
        </p:spPr>
      </p:pic>
      <p:pic>
        <p:nvPicPr>
          <p:cNvPr id="2050" name="Picture 2" descr="C:\Users\Irene\Pictures\New folder\ASDA_headquarters,_Great_Wilson_Street,_Leeds_-_geograph.org.uk_-_196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5204058" cy="39604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rene\Pictures\New folder\454px-Infirmary_Street,_Leeds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058" y="6839"/>
            <a:ext cx="3911342" cy="5654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04058" y="4953362"/>
            <a:ext cx="3607296" cy="707886"/>
          </a:xfrm>
          <a:prstGeom prst="rect">
            <a:avLst/>
          </a:prstGeom>
          <a:noFill/>
        </p:spPr>
        <p:txBody>
          <a:bodyPr wrap="square" rtlCol="0">
            <a:spAutoFit/>
          </a:bodyPr>
          <a:lstStyle/>
          <a:p>
            <a:r>
              <a:rPr lang="en-US"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Infirmary Street in the heart of Leeds' Financial District</a:t>
            </a:r>
            <a:endParaRPr lang="uk-UA" sz="2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657251" y="1700808"/>
            <a:ext cx="4546807" cy="369332"/>
          </a:xfrm>
          <a:prstGeom prst="rect">
            <a:avLst/>
          </a:prstGeom>
          <a:noFill/>
        </p:spPr>
        <p:txBody>
          <a:bodyPr wrap="square" rtlCol="0">
            <a:spAutoFit/>
          </a:bodyPr>
          <a:lstStyle/>
          <a:p>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Asda</a:t>
            </a: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rPr>
              <a:t> House, the head office of </a:t>
            </a:r>
            <a:r>
              <a:rPr lang="en-US"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Asda</a:t>
            </a:r>
            <a:endParaRPr lang="uk-UA"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28956" y="6839"/>
            <a:ext cx="3024336" cy="400110"/>
          </a:xfrm>
          <a:prstGeom prst="rect">
            <a:avLst/>
          </a:prstGeom>
          <a:noFill/>
        </p:spPr>
        <p:txBody>
          <a:bodyPr wrap="squar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Central Business District</a:t>
            </a:r>
            <a:endParaRPr lang="uk-U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51683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t>Education (schools)</a:t>
            </a:r>
            <a:endParaRPr lang="uk-UA" sz="2800" dirty="0"/>
          </a:p>
        </p:txBody>
      </p:sp>
      <p:sp>
        <p:nvSpPr>
          <p:cNvPr id="3" name="Объект 2"/>
          <p:cNvSpPr>
            <a:spLocks noGrp="1"/>
          </p:cNvSpPr>
          <p:nvPr>
            <p:ph idx="1"/>
          </p:nvPr>
        </p:nvSpPr>
        <p:spPr>
          <a:xfrm>
            <a:off x="107504" y="685800"/>
            <a:ext cx="8928992" cy="4975448"/>
          </a:xfrm>
        </p:spPr>
        <p:txBody>
          <a:bodyPr/>
          <a:lstStyle/>
          <a:p>
            <a:pPr marL="0" indent="0">
              <a:buNone/>
            </a:pPr>
            <a:r>
              <a:rPr lang="en-US" dirty="0"/>
              <a:t>In 2008 Education Leeds, a non-profit company owned by Leeds City Council, provided for 220 primary schools, 39 secondary schools and 6 special inclusive learning </a:t>
            </a:r>
            <a:r>
              <a:rPr lang="en-US" dirty="0" err="1" smtClean="0"/>
              <a:t>centres</a:t>
            </a:r>
            <a:r>
              <a:rPr lang="en-US" dirty="0" smtClean="0"/>
              <a:t>. Under </a:t>
            </a:r>
            <a:r>
              <a:rPr lang="en-US" dirty="0"/>
              <a:t>the government Building Schools for the Future initiative, Leeds secured £260m, to transform 13 secondary schools into high achieving, e-confident, inclusive schools. Leeds was one of a number of local authorities to try the three-tier system with first, middle and secondary schools. It reverted to the two-tier system in 1989. The city's oldest and largest private school is The Grammar School at Leeds, which was legally re-created in 2005 following the merger of Leeds Grammar School, established 1552, and Leeds Girls' High School, established 1857. Other independent schools in Leeds include faith schools serving the </a:t>
            </a:r>
            <a:r>
              <a:rPr lang="en-US" dirty="0" smtClean="0"/>
              <a:t>Jewish and Muslim communities</a:t>
            </a:r>
            <a:r>
              <a:rPr lang="en-US" dirty="0"/>
              <a:t>.</a:t>
            </a:r>
            <a:endParaRPr lang="uk-UA" dirty="0"/>
          </a:p>
        </p:txBody>
      </p:sp>
    </p:spTree>
    <p:extLst>
      <p:ext uri="{BB962C8B-B14F-4D97-AF65-F5344CB8AC3E}">
        <p14:creationId xmlns:p14="http://schemas.microsoft.com/office/powerpoint/2010/main" val="3599796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277</TotalTime>
  <Words>1239</Words>
  <Application>Microsoft Office PowerPoint</Application>
  <PresentationFormat>Экран (4:3)</PresentationFormat>
  <Paragraphs>42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NewsPrint</vt:lpstr>
      <vt:lpstr>Leeds</vt:lpstr>
      <vt:lpstr>Map of West Yorkshire, UK with Leeds highlighted.</vt:lpstr>
      <vt:lpstr>Geography</vt:lpstr>
      <vt:lpstr>River Aire in Leeds</vt:lpstr>
      <vt:lpstr>Climate</vt:lpstr>
      <vt:lpstr>Climate</vt:lpstr>
      <vt:lpstr>Economy</vt:lpstr>
      <vt:lpstr>Economy</vt:lpstr>
      <vt:lpstr>Education (schools)</vt:lpstr>
      <vt:lpstr>Education (schools)</vt:lpstr>
      <vt:lpstr>Higher education</vt:lpstr>
      <vt:lpstr>Higher education</vt:lpstr>
      <vt:lpstr>Architecture</vt:lpstr>
      <vt:lpstr>Architecture</vt:lpstr>
      <vt:lpstr>Architecture</vt:lpstr>
      <vt:lpstr>Thank you for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Leeds</dc:title>
  <dc:creator>Ira</dc:creator>
  <cp:lastModifiedBy>Ira</cp:lastModifiedBy>
  <cp:revision>14</cp:revision>
  <dcterms:created xsi:type="dcterms:W3CDTF">2013-11-20T15:30:15Z</dcterms:created>
  <dcterms:modified xsi:type="dcterms:W3CDTF">2013-11-27T19:42:40Z</dcterms:modified>
</cp:coreProperties>
</file>