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5" r:id="rId7"/>
    <p:sldId id="266" r:id="rId8"/>
    <p:sldId id="259" r:id="rId9"/>
    <p:sldId id="260" r:id="rId10"/>
    <p:sldId id="263" r:id="rId11"/>
    <p:sldId id="261"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6"/>
            <a:ext cx="8458200" cy="3602831"/>
          </a:xfrm>
        </p:spPr>
        <p:txBody>
          <a:bodyPr>
            <a:normAutofit/>
          </a:bodyPr>
          <a:lstStyle/>
          <a:p>
            <a:r>
              <a:rPr lang="ru-RU" b="1" dirty="0" smtClean="0">
                <a:latin typeface="Times New Roman" panose="02020603050405020304" pitchFamily="18" charset="0"/>
                <a:cs typeface="Times New Roman" panose="02020603050405020304" pitchFamily="18" charset="0"/>
              </a:rPr>
              <a:t>Презентация по экологии</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на тему: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Проблема сбалансированного </a:t>
            </a:r>
            <a:r>
              <a:rPr lang="ru-RU" i="1" dirty="0" smtClean="0">
                <a:latin typeface="Times New Roman" panose="02020603050405020304" pitchFamily="18" charset="0"/>
                <a:cs typeface="Times New Roman" panose="02020603050405020304" pitchFamily="18" charset="0"/>
              </a:rPr>
              <a:t>природопользования</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347864" y="4869160"/>
            <a:ext cx="5104656" cy="1152128"/>
          </a:xfrm>
        </p:spPr>
        <p:txBody>
          <a:bodyPr>
            <a:normAutofit fontScale="92500"/>
          </a:bodyPr>
          <a:lstStyle/>
          <a:p>
            <a:pPr algn="r"/>
            <a:r>
              <a:rPr lang="ru-RU" sz="2800" b="1" i="1" dirty="0" smtClean="0">
                <a:solidFill>
                  <a:schemeClr val="accent3">
                    <a:lumMod val="20000"/>
                    <a:lumOff val="80000"/>
                  </a:schemeClr>
                </a:solidFill>
              </a:rPr>
              <a:t>Выполнила ученица 11-Б класса</a:t>
            </a:r>
          </a:p>
          <a:p>
            <a:pPr algn="r"/>
            <a:r>
              <a:rPr lang="ru-RU" sz="2800" b="1" i="1" dirty="0" err="1" smtClean="0">
                <a:solidFill>
                  <a:schemeClr val="accent3">
                    <a:lumMod val="20000"/>
                    <a:lumOff val="80000"/>
                  </a:schemeClr>
                </a:solidFill>
              </a:rPr>
              <a:t>Кошиль</a:t>
            </a:r>
            <a:r>
              <a:rPr lang="ru-RU" sz="2800" b="1" i="1" dirty="0" smtClean="0">
                <a:solidFill>
                  <a:schemeClr val="accent3">
                    <a:lumMod val="20000"/>
                    <a:lumOff val="80000"/>
                  </a:schemeClr>
                </a:solidFill>
              </a:rPr>
              <a:t> Маргарита</a:t>
            </a:r>
          </a:p>
        </p:txBody>
      </p:sp>
    </p:spTree>
    <p:extLst>
      <p:ext uri="{BB962C8B-B14F-4D97-AF65-F5344CB8AC3E}">
        <p14:creationId xmlns:p14="http://schemas.microsoft.com/office/powerpoint/2010/main" val="141683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Основные формы реализации государственной политики природопользования</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endParaRPr lang="ru-RU" sz="2400" dirty="0"/>
          </a:p>
        </p:txBody>
      </p:sp>
      <p:sp>
        <p:nvSpPr>
          <p:cNvPr id="3" name="Объект 2"/>
          <p:cNvSpPr>
            <a:spLocks noGrp="1"/>
          </p:cNvSpPr>
          <p:nvPr>
            <p:ph idx="1"/>
          </p:nvPr>
        </p:nvSpPr>
        <p:spPr/>
        <p:txBody>
          <a:bodyPr>
            <a:normAutofit fontScale="77500" lnSpcReduction="20000"/>
          </a:bodyPr>
          <a:lstStyle/>
          <a:p>
            <a:r>
              <a:rPr lang="ru-RU" b="1" dirty="0"/>
              <a:t>Законодательное регулирование</a:t>
            </a:r>
            <a:r>
              <a:rPr lang="ru-RU" dirty="0"/>
              <a:t>. Именно законодательное регулирование природопользования является одним из основополагающих рычагов управления данным процессом. Последние изменения в законодательстве Украины в сфере природопользования ознаменованы принятием Закона</a:t>
            </a:r>
            <a:r>
              <a:rPr lang="ru-RU" b="1" dirty="0"/>
              <a:t> </a:t>
            </a:r>
            <a:r>
              <a:rPr lang="ru-RU" dirty="0"/>
              <a:t>Украины «О внесении изменений в некоторые законодательные акты Украины (относительно оптимизации полномочий органов исполнительной власти в сфере экологии и природных ресурсов, в том числе на местном уровне)», более известного до его принятия как законопроект № 10218.</a:t>
            </a:r>
          </a:p>
          <a:p>
            <a:endParaRPr lang="ru-RU" dirty="0"/>
          </a:p>
        </p:txBody>
      </p:sp>
    </p:spTree>
    <p:extLst>
      <p:ext uri="{BB962C8B-B14F-4D97-AF65-F5344CB8AC3E}">
        <p14:creationId xmlns:p14="http://schemas.microsoft.com/office/powerpoint/2010/main" val="29060029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1" presetClass="entr" presetSubtype="1" fill="hold" grpId="0" nodeType="afterEffect">
                                  <p:stCondLst>
                                    <p:cond delay="5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1)">
                                      <p:cBhvr>
                                        <p:cTn id="2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Выводы</a:t>
            </a:r>
            <a:endParaRPr lang="ru-RU"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http://ukrstrategy.com/images/stories/000/%201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661" b="13379"/>
          <a:stretch/>
        </p:blipFill>
        <p:spPr bwMode="auto">
          <a:xfrm>
            <a:off x="539552" y="1916832"/>
            <a:ext cx="8280748" cy="422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395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anim calcmode="lin" valueType="num">
                                      <p:cBhvr>
                                        <p:cTn id="8" dur="2250" fill="hold"/>
                                        <p:tgtEl>
                                          <p:spTgt spid="2"/>
                                        </p:tgtEl>
                                        <p:attrNameLst>
                                          <p:attrName>ppt_w</p:attrName>
                                        </p:attrNameLst>
                                      </p:cBhvr>
                                      <p:tavLst>
                                        <p:tav tm="0" fmla="#ppt_w*sin(2.5*pi*$)">
                                          <p:val>
                                            <p:fltVal val="0"/>
                                          </p:val>
                                        </p:tav>
                                        <p:tav tm="100000">
                                          <p:val>
                                            <p:fltVal val="1"/>
                                          </p:val>
                                        </p:tav>
                                      </p:tavLst>
                                    </p:anim>
                                    <p:anim calcmode="lin" valueType="num">
                                      <p:cBhvr>
                                        <p:cTn id="9" dur="22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2500" fill="hold"/>
                                        <p:tgtEl>
                                          <p:spTgt spid="1026"/>
                                        </p:tgtEl>
                                        <p:attrNameLst>
                                          <p:attrName>ppt_w</p:attrName>
                                        </p:attrNameLst>
                                      </p:cBhvr>
                                      <p:tavLst>
                                        <p:tav tm="0">
                                          <p:val>
                                            <p:fltVal val="0"/>
                                          </p:val>
                                        </p:tav>
                                        <p:tav tm="100000">
                                          <p:val>
                                            <p:strVal val="#ppt_w"/>
                                          </p:val>
                                        </p:tav>
                                      </p:tavLst>
                                    </p:anim>
                                    <p:anim calcmode="lin" valueType="num">
                                      <p:cBhvr>
                                        <p:cTn id="14" dur="2500" fill="hold"/>
                                        <p:tgtEl>
                                          <p:spTgt spid="1026"/>
                                        </p:tgtEl>
                                        <p:attrNameLst>
                                          <p:attrName>ppt_h</p:attrName>
                                        </p:attrNameLst>
                                      </p:cBhvr>
                                      <p:tavLst>
                                        <p:tav tm="0">
                                          <p:val>
                                            <p:fltVal val="0"/>
                                          </p:val>
                                        </p:tav>
                                        <p:tav tm="100000">
                                          <p:val>
                                            <p:strVal val="#ppt_h"/>
                                          </p:val>
                                        </p:tav>
                                      </p:tavLst>
                                    </p:anim>
                                    <p:animEffect transition="in" filter="fade">
                                      <p:cBhvr>
                                        <p:cTn id="15" dur="2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 заметку всем!</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122" name="Picture 2" descr="http://images.myshared.ru/4/204974/slide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24744"/>
            <a:ext cx="6912768" cy="518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8023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randombar(horizontal)">
                                      <p:cBhvr>
                                        <p:cTn id="13"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68760"/>
            <a:ext cx="9144000" cy="1719064"/>
          </a:xfrm>
        </p:spPr>
        <p:txBody>
          <a:bodyPr>
            <a:normAutofit/>
          </a:bodyPr>
          <a:lstStyle/>
          <a:p>
            <a:r>
              <a:rPr lang="ru-RU" sz="6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rPr>
              <a:t>Спасибо за внимание! </a:t>
            </a:r>
            <a:endParaRPr lang="ru-RU" sz="6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ndParaRPr>
          </a:p>
        </p:txBody>
      </p:sp>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1600" y="155104"/>
            <a:ext cx="609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Улыбающееся лицо 5"/>
          <p:cNvSpPr/>
          <p:nvPr/>
        </p:nvSpPr>
        <p:spPr>
          <a:xfrm>
            <a:off x="1151620" y="3501008"/>
            <a:ext cx="2088232" cy="2088232"/>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150047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 presetClass="mediacall" presetSubtype="0" fill="hold" nodeType="afterEffect">
                                  <p:stCondLst>
                                    <p:cond delay="0"/>
                                  </p:stCondLst>
                                  <p:childTnLst>
                                    <p:cmd type="call" cmd="playFrom(0.0)">
                                      <p:cBhvr>
                                        <p:cTn id="23" dur="4744" fill="hold"/>
                                        <p:tgtEl>
                                          <p:spTgt spid="5"/>
                                        </p:tgtEl>
                                      </p:cBhvr>
                                    </p:cmd>
                                  </p:childTnLst>
                                </p:cTn>
                              </p:par>
                              <p:par>
                                <p:cTn id="24" presetID="3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500" fill="hold"/>
                                        <p:tgtEl>
                                          <p:spTgt spid="6"/>
                                        </p:tgtEl>
                                        <p:attrNameLst>
                                          <p:attrName>ppt_w</p:attrName>
                                        </p:attrNameLst>
                                      </p:cBhvr>
                                      <p:tavLst>
                                        <p:tav tm="0">
                                          <p:val>
                                            <p:fltVal val="0"/>
                                          </p:val>
                                        </p:tav>
                                        <p:tav tm="100000">
                                          <p:val>
                                            <p:strVal val="#ppt_w"/>
                                          </p:val>
                                        </p:tav>
                                      </p:tavLst>
                                    </p:anim>
                                    <p:anim calcmode="lin" valueType="num">
                                      <p:cBhvr>
                                        <p:cTn id="27" dur="1500" fill="hold"/>
                                        <p:tgtEl>
                                          <p:spTgt spid="6"/>
                                        </p:tgtEl>
                                        <p:attrNameLst>
                                          <p:attrName>ppt_h</p:attrName>
                                        </p:attrNameLst>
                                      </p:cBhvr>
                                      <p:tavLst>
                                        <p:tav tm="0">
                                          <p:val>
                                            <p:fltVal val="0"/>
                                          </p:val>
                                        </p:tav>
                                        <p:tav tm="100000">
                                          <p:val>
                                            <p:strVal val="#ppt_h"/>
                                          </p:val>
                                        </p:tav>
                                      </p:tavLst>
                                    </p:anim>
                                    <p:anim calcmode="lin" valueType="num">
                                      <p:cBhvr>
                                        <p:cTn id="28" dur="1500" fill="hold"/>
                                        <p:tgtEl>
                                          <p:spTgt spid="6"/>
                                        </p:tgtEl>
                                        <p:attrNameLst>
                                          <p:attrName>style.rotation</p:attrName>
                                        </p:attrNameLst>
                                      </p:cBhvr>
                                      <p:tavLst>
                                        <p:tav tm="0">
                                          <p:val>
                                            <p:fltVal val="90"/>
                                          </p:val>
                                        </p:tav>
                                        <p:tav tm="100000">
                                          <p:val>
                                            <p:fltVal val="0"/>
                                          </p:val>
                                        </p:tav>
                                      </p:tavLst>
                                    </p:anim>
                                    <p:animEffect transition="in" filter="fade">
                                      <p:cBhvr>
                                        <p:cTn id="2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Введение</a:t>
            </a:r>
            <a:endParaRPr lang="ru-RU" dirty="0"/>
          </a:p>
        </p:txBody>
      </p:sp>
      <p:sp>
        <p:nvSpPr>
          <p:cNvPr id="4" name="Прямоугольник 3"/>
          <p:cNvSpPr/>
          <p:nvPr/>
        </p:nvSpPr>
        <p:spPr>
          <a:xfrm>
            <a:off x="323528" y="1268760"/>
            <a:ext cx="8496944" cy="5016758"/>
          </a:xfrm>
          <a:prstGeom prst="rect">
            <a:avLst/>
          </a:prstGeom>
        </p:spPr>
        <p:txBody>
          <a:bodyPr wrap="square">
            <a:spAutoFit/>
          </a:bodyPr>
          <a:lstStyle/>
          <a:p>
            <a:r>
              <a:rPr lang="ru-RU" sz="2000" dirty="0">
                <a:latin typeface="Candara" panose="020E0502030303020204" pitchFamily="34" charset="0"/>
                <a:cs typeface="Arial" panose="020B0604020202020204" pitchFamily="34" charset="0"/>
              </a:rPr>
              <a:t>В результате эволюции человеческого общества происходит все более интенсивное вовлечение природных ресурсов в хозяйственную деятельность. Население земного шара постоянно увеличивается, непрерывно возрастают и модифицируются его потребности. Общество, в свою очередь, стремясь к их удовлетворению, расширяет масштабы производства.</a:t>
            </a:r>
          </a:p>
          <a:p>
            <a:r>
              <a:rPr lang="ru-RU" sz="2000" dirty="0">
                <a:latin typeface="Candara" panose="020E0502030303020204" pitchFamily="34" charset="0"/>
                <a:cs typeface="Arial" panose="020B0604020202020204" pitchFamily="34" charset="0"/>
              </a:rPr>
              <a:t>Необходимый обществу уровень производства является результатом использования природных ресурсов субъектами хозяйственной деятельности, а так же активных мер по охране природных ресурсов. В то же время, каждый из нас понимает, что чем выше человеческое влияние на природу, тем выше вероятность того, что необдуманное использование природных ресурсов может повлечь значительный экономический ущерб для государства. Это в первую очередь обусловлено тем, что ресурсы, изъятые из окружающей среды зачастую не в состоянии восстанавливаться, тем более с той скоростью, с которой они добываются.</a:t>
            </a:r>
          </a:p>
        </p:txBody>
      </p:sp>
    </p:spTree>
    <p:extLst>
      <p:ext uri="{BB962C8B-B14F-4D97-AF65-F5344CB8AC3E}">
        <p14:creationId xmlns:p14="http://schemas.microsoft.com/office/powerpoint/2010/main" val="3439572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250" fill="hold"/>
                                        <p:tgtEl>
                                          <p:spTgt spid="4"/>
                                        </p:tgtEl>
                                        <p:attrNameLst>
                                          <p:attrName>ppt_w</p:attrName>
                                        </p:attrNameLst>
                                      </p:cBhvr>
                                      <p:tavLst>
                                        <p:tav tm="0">
                                          <p:val>
                                            <p:fltVal val="0"/>
                                          </p:val>
                                        </p:tav>
                                        <p:tav tm="100000">
                                          <p:val>
                                            <p:strVal val="#ppt_w"/>
                                          </p:val>
                                        </p:tav>
                                      </p:tavLst>
                                    </p:anim>
                                    <p:anim calcmode="lin" valueType="num">
                                      <p:cBhvr>
                                        <p:cTn id="14" dur="1250" fill="hold"/>
                                        <p:tgtEl>
                                          <p:spTgt spid="4"/>
                                        </p:tgtEl>
                                        <p:attrNameLst>
                                          <p:attrName>ppt_h</p:attrName>
                                        </p:attrNameLst>
                                      </p:cBhvr>
                                      <p:tavLst>
                                        <p:tav tm="0">
                                          <p:val>
                                            <p:fltVal val="0"/>
                                          </p:val>
                                        </p:tav>
                                        <p:tav tm="100000">
                                          <p:val>
                                            <p:strVal val="#ppt_h"/>
                                          </p:val>
                                        </p:tav>
                                      </p:tavLst>
                                    </p:anim>
                                    <p:animEffect transition="in" filter="fade">
                                      <p:cBhvr>
                                        <p:cTn id="1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Природопользование</a:t>
            </a:r>
          </a:p>
        </p:txBody>
      </p:sp>
      <p:sp>
        <p:nvSpPr>
          <p:cNvPr id="3" name="Объект 2"/>
          <p:cNvSpPr>
            <a:spLocks noGrp="1"/>
          </p:cNvSpPr>
          <p:nvPr>
            <p:ph idx="1"/>
          </p:nvPr>
        </p:nvSpPr>
        <p:spPr>
          <a:xfrm>
            <a:off x="107504" y="1412776"/>
            <a:ext cx="7920880" cy="4093915"/>
          </a:xfrm>
        </p:spPr>
        <p:txBody>
          <a:bodyPr>
            <a:normAutofit fontScale="70000" lnSpcReduction="20000"/>
          </a:bodyPr>
          <a:lstStyle/>
          <a:p>
            <a:r>
              <a:rPr lang="ru-RU" i="1" dirty="0" smtClean="0">
                <a:latin typeface="Candara" panose="020E0502030303020204" pitchFamily="34" charset="0"/>
              </a:rPr>
              <a:t>это </a:t>
            </a:r>
            <a:r>
              <a:rPr lang="ru-RU" i="1" dirty="0">
                <a:latin typeface="Candara" panose="020E0502030303020204" pitchFamily="34" charset="0"/>
              </a:rPr>
              <a:t>наука об искусстве потребления того, что создала природа за миллиарды лет эволюции. </a:t>
            </a:r>
            <a:endParaRPr lang="ru-RU" i="1" dirty="0" smtClean="0">
              <a:latin typeface="Candara" panose="020E0502030303020204" pitchFamily="34" charset="0"/>
            </a:endParaRPr>
          </a:p>
          <a:p>
            <a:r>
              <a:rPr lang="ru-RU" i="1" dirty="0" smtClean="0">
                <a:latin typeface="Candara" panose="020E0502030303020204" pitchFamily="34" charset="0"/>
              </a:rPr>
              <a:t>Человек </a:t>
            </a:r>
            <a:r>
              <a:rPr lang="ru-RU" i="1" dirty="0">
                <a:latin typeface="Candara" panose="020E0502030303020204" pitchFamily="34" charset="0"/>
              </a:rPr>
              <a:t>в своей хозяйственной </a:t>
            </a:r>
            <a:r>
              <a:rPr lang="ru-RU" i="1" dirty="0" smtClean="0">
                <a:latin typeface="Candara" panose="020E0502030303020204" pitchFamily="34" charset="0"/>
              </a:rPr>
              <a:t>деятельности </a:t>
            </a:r>
            <a:r>
              <a:rPr lang="ru-RU" i="1" dirty="0">
                <a:latin typeface="Candara" panose="020E0502030303020204" pitchFamily="34" charset="0"/>
              </a:rPr>
              <a:t>зашел так далеко, что его потребности в природных ресурсах оказались выше возможности природы восстанавливать их, чтобы </a:t>
            </a:r>
            <a:r>
              <a:rPr lang="ru-RU" i="1" dirty="0" smtClean="0">
                <a:latin typeface="Candara" panose="020E0502030303020204" pitchFamily="34" charset="0"/>
              </a:rPr>
              <a:t>удовлетворить </a:t>
            </a:r>
            <a:r>
              <a:rPr lang="ru-RU" i="1" dirty="0">
                <a:latin typeface="Candara" panose="020E0502030303020204" pitchFamily="34" charset="0"/>
              </a:rPr>
              <a:t>возрастающие нужды </a:t>
            </a:r>
            <a:r>
              <a:rPr lang="ru-RU" i="1" dirty="0" err="1">
                <a:latin typeface="Candara" panose="020E0502030303020204" pitchFamily="34" charset="0"/>
              </a:rPr>
              <a:t>Homo</a:t>
            </a:r>
            <a:r>
              <a:rPr lang="ru-RU" i="1" dirty="0">
                <a:latin typeface="Candara" panose="020E0502030303020204" pitchFamily="34" charset="0"/>
              </a:rPr>
              <a:t> </a:t>
            </a:r>
            <a:r>
              <a:rPr lang="ru-RU" i="1" dirty="0" err="1">
                <a:latin typeface="Candara" panose="020E0502030303020204" pitchFamily="34" charset="0"/>
              </a:rPr>
              <a:t>sapiens</a:t>
            </a:r>
            <a:r>
              <a:rPr lang="ru-RU" i="1" dirty="0">
                <a:latin typeface="Candara" panose="020E0502030303020204" pitchFamily="34" charset="0"/>
              </a:rPr>
              <a:t> </a:t>
            </a:r>
            <a:r>
              <a:rPr lang="ru-RU" i="1" dirty="0" err="1">
                <a:latin typeface="Candara" panose="020E0502030303020204" pitchFamily="34" charset="0"/>
              </a:rPr>
              <a:t>sapiens</a:t>
            </a:r>
            <a:r>
              <a:rPr lang="ru-RU" i="1" dirty="0">
                <a:latin typeface="Candara" panose="020E0502030303020204" pitchFamily="34" charset="0"/>
              </a:rPr>
              <a:t>. Возник целый клубок проблем перед поступательным развитием человеческого общества. Это не только проблема ограниченности самих природных ресурсов (топливно-энергетических, минеральных), ограниченность темпов природы в </a:t>
            </a:r>
            <a:r>
              <a:rPr lang="ru-RU" i="1" dirty="0" smtClean="0">
                <a:latin typeface="Candara" panose="020E0502030303020204" pitchFamily="34" charset="0"/>
              </a:rPr>
              <a:t>восстановлении </a:t>
            </a:r>
            <a:r>
              <a:rPr lang="ru-RU" i="1" dirty="0">
                <a:latin typeface="Candara" panose="020E0502030303020204" pitchFamily="34" charset="0"/>
              </a:rPr>
              <a:t>их качества (</a:t>
            </a:r>
            <a:r>
              <a:rPr lang="ru-RU" i="1" dirty="0" err="1">
                <a:latin typeface="Candara" panose="020E0502030303020204" pitchFamily="34" charset="0"/>
              </a:rPr>
              <a:t>воздуха,воды</a:t>
            </a:r>
            <a:r>
              <a:rPr lang="ru-RU" i="1" dirty="0">
                <a:latin typeface="Candara" panose="020E0502030303020204" pitchFamily="34" charset="0"/>
              </a:rPr>
              <a:t>, почвы) , разнообразия (</a:t>
            </a:r>
            <a:r>
              <a:rPr lang="ru-RU" i="1" dirty="0" smtClean="0">
                <a:latin typeface="Candara" panose="020E0502030303020204" pitchFamily="34" charset="0"/>
              </a:rPr>
              <a:t>неорганического </a:t>
            </a:r>
            <a:r>
              <a:rPr lang="ru-RU" i="1" dirty="0">
                <a:latin typeface="Candara" panose="020E0502030303020204" pitchFamily="34" charset="0"/>
              </a:rPr>
              <a:t>и органического мира) и количества (истощение ресурсов), но и </a:t>
            </a:r>
            <a:r>
              <a:rPr lang="ru-RU" i="1" dirty="0" smtClean="0">
                <a:latin typeface="Candara" panose="020E0502030303020204" pitchFamily="34" charset="0"/>
              </a:rPr>
              <a:t>проблема </a:t>
            </a:r>
            <a:r>
              <a:rPr lang="ru-RU" i="1" dirty="0">
                <a:latin typeface="Candara" panose="020E0502030303020204" pitchFamily="34" charset="0"/>
              </a:rPr>
              <a:t>выживаемости.</a:t>
            </a:r>
            <a:endParaRPr lang="ru-RU" i="1" dirty="0">
              <a:latin typeface="Candara" panose="020E0502030303020204" pitchFamily="34" charset="0"/>
            </a:endParaRPr>
          </a:p>
        </p:txBody>
      </p:sp>
    </p:spTree>
    <p:extLst>
      <p:ext uri="{BB962C8B-B14F-4D97-AF65-F5344CB8AC3E}">
        <p14:creationId xmlns:p14="http://schemas.microsoft.com/office/powerpoint/2010/main" val="25599298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Экологический кризис</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395536" y="1556793"/>
            <a:ext cx="8064896" cy="3600400"/>
          </a:xfrm>
        </p:spPr>
        <p:txBody>
          <a:bodyPr>
            <a:normAutofit fontScale="62500" lnSpcReduction="20000"/>
          </a:bodyPr>
          <a:lstStyle/>
          <a:p>
            <a:r>
              <a:rPr lang="ru-RU" dirty="0" smtClean="0"/>
              <a:t>При всем желании украинских предприятий решать проблему экологии на местном уровне, важно понимать, что без поддержки государства любые усилия будут лишь временными мерами, оттягивающими экологический кризис. Модернизации требуют не только основные средства производства на уровне заводов, но и инфраструктура на уровне страны.</a:t>
            </a:r>
          </a:p>
          <a:p>
            <a:r>
              <a:rPr lang="ru-RU" dirty="0" smtClean="0"/>
              <a:t>Программа развития ООН в Украине "Национальная экологическая политика Украины: оценка и стратегия развития" определяет лишь 6% территории нашей страны как экологически благоприятные для проживания людей. Регионы с кризисной экологической ситуацией имеют наибольшую плотность населения, в них проживает более 25% украинцев.</a:t>
            </a:r>
            <a:endParaRPr lang="ru-RU" dirty="0"/>
          </a:p>
        </p:txBody>
      </p:sp>
      <p:sp>
        <p:nvSpPr>
          <p:cNvPr id="6" name="AutoShape 2" descr="data:image/jpeg;base64,/9j/4AAQSkZJRgABAQAAAQABAAD/2wCEAAkGBxMTEhUUExQWFRUXGRkaFxcYFxcYGhkeGB0dFxgeHRocHSggGB0lHBcYITEiJSkrLi4uHB8zODMsNygtLiwBCgoKDg0OGxAQGywmICQsLCwsLCwsLCwsLCwsLywsLCwsLCwsLiwsLCwsLCwsLSwsLCwvLCwsLCwsLCwsLCwsLP/AABEIAOQA3QMBIgACEQEDEQH/xAAcAAACAwEBAQEAAAAAAAAAAAAABQMEBgIHAQj/xABEEAACAQMDAgQDBQUHAgMJAAABAhEAAyEEEjEFQQYiUWETcYEykaGx8AdCUsHRFCNicoKy4TOSJEPSFRY0Y3OTosPx/8QAGgEAAwEBAQEAAAAAAAAAAAAAAAIDBAEFBv/EAC0RAAICAgIBAwMDAwUAAAAAAAABAhEDIRIxBBNBUSJhwQWBsTJx8UKh0eHw/9oADAMBAAIRAxEAPwDI0UUUAFFFFABRRRQAUUVY0uie4YUfU0AV66toWMAEn0Ak1rOj+GFLAPLk8KMA/jW46V4WIH2ltr3VEUn/ALuPwNNxF5fB5fpfDepfItkD1YhfzzTvQ/s61NwSWRR7Sf6V6xpem20gASfVsn8MVdiuaO7PLbH7L2OGvEe4tgj/AH12P2Y//Nuf/btj/wDZXp2Y7TQCZ9vWgKPLn/ZhIBXUwTwGssD9YbFU9V+zDVr9h7Nz/Uyn8RH416+BQBXDp4Fr/Cmts5uad49VG8fesx9aSkRjuK/TE0v6l0TT6gf31lH9yo3fRhkffQB+d6K9S63+y5DLaW6UPZLnmX6OPMPqDXn3WOhajStF62yejcqfkwwflzQAuooooAKKKKACiiigD6rEcVMutuDhzUFFABRRRQAUUUUAFdIhPFdWrRJp503R5AAEmupCuVEHT+lyQTmtboOlgCSVA9oJqTTaKCFgDvMY+vtT7TacAbQoM8549fwruhLbOenaAK4ZQSR3PafbifnWrtHA/ln+VQWLKgcZ/Pvyeasom0RyBXHKx4xo77Zri08z6Yj6iuXQR6Dkjt/x9KVavW21uS7wAo2wZmSclZloKmMYntFLZRIdAdq4F1SJUgj2/XpSx9dbFv4ly+qqfMG3IAMbcE+kN9Z7Um1/ivTfDPwrzb8FVh89oB7T6zjB+ZYUalNYhXcCImOe8wB6dx99TP8A096841Hi2RvtWm+IC0b3LKjHG5Z5MewPmYcUiteMNdYj+93D0cbgY9+fuNdFPYCTI5xP1nNfVuyfz/P8o/U1i/DPjVdT5LgCXSQABMMDAO0n7JnME/f22WnGAQec/fn2oAnqPUWFdSjqGU8qwBB+hrugmgDznxP+zUGbmjO08m0xwf8AKx4+Rx7ivM9VpntuyOpVlMFWEEfSv0VcuEtAMH86W+JPDVjWJF1dtwDy3V+0v/qX2P4HNM0TjkUm0vY8Copt4i8P3tHc2XRgzscfZce3v6jkUppSgUUUUAFFFFABRRRQAV1bSa5Aq9orJNdSs43Ra0en4j6mtH0zTADPzOJxwfzqpodF5fT6+labpGnGVkZxJMwc/wAqpWiN7JNKCxEDH5fOnTB1AYwAvMicQe0yCOZ9JxxVTSXFSCSQMwRI78mOT8pqY6xLtxEQq5y7RgQpUAHcOSWn/T71GTLwj8jmzd3GNpHHIkQck8+uKn1GsVSFkFzws59ZPoI71U16oqYtoxj7IA/L0x+dU7bqCAqBWYqQo2iM+0T9kmT/AMUjdFErJtTeuOzJ8RVGeFHbnzOxBPyWlR1OktXma/qrbbkVfhs07dp3AwMck/ug4ByZNNnsoJN6CxxMGBvwFImRPv6nOayfX+hacoWU2kLCZ3Kq94ETKzESNwnn1rqs46GHVOjabV7Pg3FIkbTbZWHq3lLc7REjI8uCBFTdK8L6YWmZ1G0nDtcMkT3OAs54GZkdqy3gbT/Cvb/MwJMi2RkCSJHLgbZgQfYzFWvF9+5fuw3/AEwzKFhoTYCZIEySATx+Amm4ic6eyzoui2rl6+qea3bcAMrgmNgLYg7vMSBkcADg0j6/0ZhcS0itcZwTb2zJHqf4YODPFKtVZew4Kv5lyrIWGMjEwRkERFbPo/jMJpLr3CjahSItlgpcMRGO5EnHMKKbjSFU7bKnhzwM1tvi6p1tlBu2hh5Y7uw4j0n61uuk6lLiK9tmZWgyCWEmSZmSMtnuCIJxXk3VOs6zWmLrwk/9NJCz8uWPzmtn4K0d5bSDayLuncZTAUgyMbskD6d4puIvOutm5ivhUTPpXxDjOff1roUo/fZxctjk9qitXfMZPMQPnVg1UdQLgw3z7e1NHejPmTi1JfJx1nptrUWzavLKtwe6nsQexFeIeKfDtzRXdj+ZTJRwIDj+RHcfyg1724+78j2NKPEPS7eqt/BujJkq3dWHcfrNcSseWTh2eA0Vd6v059Pda048y9+xHYj2NUq41RVNNWgooorh0KKK+igCSylOdAkxGBSi2Jpz05SOOf1FWhHRGcqHtqMD6e+K0Xh2wGLGcCfyj+tZaw7TiJ9yJ+np3p90W9G+D+7AHqQCSMYB/P6U84VATHO50W9ddUXdoBYAcRPI9Mwc1J0i0VYheTjKhhyTwCDgk5k9+cRz0+8hYh0O54DT9rGBzxGJJM84xTrTLbs/aKKZChp25MmI+h75rIzSk7s+27zI4RrR3GfMGXZAEnaxiDP7pg88gTUFvXBgXuAW0kITvO6yewddo2TP2pgEjtmvmpui7DncFAG1fKQ7Fd27OSQsAbhyZiIpd1DrjW4S0rF7mFbbG0L5lyDDAsSOwEnsa4qHcqKvXtJd1AkakIULbFIVAygmTJO79w5OCBgmsVr+i30uoNQWRJ2/GIZlAMnnkjn5Zq31DreuWSp+GgIG1CrIp7QDIU9vLAxxTHwlr9Rq3PxQt1FI8zIi7SWkQwUZZjB9ixg8F4uiUvq2jX+H+gW0VipVrbAEFQ3m7yHJ7/4cfeazD9L1Ku72rvk3u2xwobH28NKMvmiCeIxWj6npHVmhtiMrAIq7EOJuOzIJkhcTAgGcxVLp/VdgRUv2wATKSe7YXzKXg580GAPU08mnGxI2pUZR+najVXC107Unbubao8smAqgADngck961HhfoQe2QyqbZ3qFBORJUszr3Mccj3pH4n8W6gXWSywEqo3qBxk4Hm2E7jwZiODNKendX1O1bYvOlscBSEkkidzAT+vnU29bKpU9F7U+JNpjR2PhoOJlyw9T6ccTTrwD17UPdK3mLIR5Z2gKR8uJgDPeu9N+z64n/AJsg5wg+gzcHb9Gr+n6UNExIfezfuzbVzAyVBaADGSTiO8xXeTOKKTs163gcCT7xj7651WqCAE8ExSjSdasW7YZ3ALsfKBncIG0Kokkf5RwSYqG7rGuDexgS0W4Ep2G4/wARH0EnJquOHJ/Yy+Xn9LE5XseW9SpYQZDDHtHNWazFh4dSPUVo713aATxOabLj4tUQ8DzfXhKUtUzsioyJA7lTXGn1IbvkYqOxcPxLg7Y/IVNRas0yzQfGt8nX5/BnvHnhgauzvtj++QSn+L+Jfr29wPU14qwr9KxH64rx/wDah0D4F/46CLd6SY4V+W/7vtfPdSsvFVoxNFFFcGCulrmpUFdSOMn0ySa0egswJHz/AEaQ2EzitNo0MACCPetMUZ5O2S2Z7c9v6T2p02h8sqxWdpJnvwc9vL2jMmqlpUUy0kjIVRJOOI5HzMUyWwlxQWLMwg7OEkQYgEbsfxE8dpruWWqFxQ3si0t7cZAzHmg5mczGR6fOatuHKOSAECTkgwQhUHbnM4+7OaiW/ZQKjW1McEMIxAwOV5/h9c1BYcs5tsWliMZKxgpC4DrESGkyGBjisUjbFUx4uSRBOdsYSRmRtn3jB9Ki8Sdfs2Nqm38S5yUDAEAg8n3HA5z2nPent2x3MKOQTAjJgzJPlM+0j1qPX+HAbnxGYbS25y+3AAgAsTJiB88zzSRDJ2YjqniixfYfH0zKIbcEIliWBBPHAL/ePSmPhfpi3lb4VtkssWID3DJmF5AgqAJzkkEAnkddb8Dm47vYe2wyRbQjHoqjMCfuECr+lW/pkAGpDhUUCyVR4JIEAqB8MZbM8gcyKdCI46v1e7pxcW5N0TC3IhmeNoU5gkScgdjwSKxK2LrEhw7MYlUB3KB6QYHoZB++a0Wg0Ny6wuXSm4SqwICAmAwAUBZI+0xB471L4h8PPbJa2wM8qJkxE/MAckYH40dHTH666kjYm0DEeucT79vpTTw7YbeB9nuD2DHAzOIndPAiSRE0puqytsK5BiPugH61q/DGr0qCL5a0WHm8rRH7wG0EAEQsnMTEV1MV7KfW+raq7furav3mtlyECMwBUnywB2IEirHRuiXFuF7gZmHMkn3MntgEAnvHyq54h8bK15gmnDKrx8Qlgx24DADaVIMxJPbAq30TxML12Utsm0RuuXC0zz5BCAyBEAZCiadd9E5ddjDaFYbhtxkhQGCrIgkAEj0B4BrtroYjsRIBxI5Oc5z9M9uauajUKSrgQx9AAJPlkgyZyfQZqvqLkkd8ZJxkYz649a3wgpU6o8LPn4JpyUn/AO0fdDc80uIGMqGI9jMCBM85EekToNU82zHp+fuMH6VmYjIwPX8qf6a6DYBPYAT8sUueNNSOeDkTxzglVoXaS6Q4+Yp1aeXuenlz7xSK5E010V7cfYr5vmO9czRtWS/TcvGXpt+9/wCzX5LpuyD7cx6/oUp8Q9OGs0t2z++RKezDKn5E4+RNBvAEwCB7d6l0BIdeYgjn1qLxUj0cfnt5Yr9meAMpBgiD3HpXytT+0npXwNa5Ahbo+IPm2H//ACBP+oVlqznsAKnSoRViwM08ELLoYdPtzmnulXvuH6+eKT6NYIFNrY+78a2Y0YskqVkuouEEbSZ5mfp9acdKBLNuY+SRKg8xAgDHp/zSXSJJYxwp/X3TWi6bAdpnawDfQwT742j7/pXPL1SG8NXJsvHppZRIGBumSxGBP2RHvAnNQ6ayTcS+SGUAqQuSACdrhR5sSQRBgAY5NMyIU7V3MRAxA9TnsPQE5pfrbgsofhswIMKxC/aBCsQZlvMWMcSD2yPLb2eq1SsYWbS4KsSs7w8qwJncTIwc/Ltmsn4/S7dutLNsEKiZAxAJPaSx5PYDineg0cklFa2W/eRzaZo53jKu0z5iJxzVfr+u0OnbY/x/ikBi6+dhI7/EJUk/KOPSuxVMlktnmLoUJhgCvdTz8iK9C8H/AA7ttU+IEcMpCPJB2SREkBpaJgzG3IAiql/xnogsLprjQNoDLZUGJzgGDJ9DRpuqWG0d0i5bF64pX4UCV3HbCgiAAuZGcDM8OyOyLxJ4qb41xbC2uNr3MXN0TgFvKV8xzt9aXaXxpqJHxlt3kBkhkVT2mGVcHAzn5GldtNoV1AkNkH94g5BHJBHp/MVqutf2a/pps2lssoQyIncTDqQDJxmSOI4NdsarLnTwNZ5rTWXwm63cRy4IIUhirgxmSRgge5i9/wC7SAhrqqq7TPw3DIIGWhlDqMZy+OeJrH9B6BqGuutq5tYLMqdpYnhVJxuyYPseOa1+m8Pb0e2+qutdKgMjsxYGPOoRmCxHBHY85poPi7ElC1QsbR6C5uPxbbMTPlubDzJww5OfX74q1otBatZtmcDc8qImWzBPsMwccVfteFdIiBdjuzCFbAMkcgjvGYzA7U30vRLaKqxEziMAkQDB7wDnufTArRDKlK2ZM3jSlDjFikD+mJ/mP69qtDQsF3EAgjtkgjJnsRz6mrl7RKrhUUEhciJ9ge0Hg1Fd0t58xE4In7/vitXq306PGfjcG7i5P7FAW/iDCmAM+5HsT7cfOmPxNlpUmef6/wA6sHp621knPfPzpbdYFiQIFc5LI9dInnc/Hg09Sar9g3k1fs3FXbzB5qhbGan09wgz2HFdmrRj8bI4uyY3g5YxB7fSpbZYlRGQZPtVCYNOOmryZnsalkqKN/iN58nF9+/8mR/a7oN+mtXxzbeCf8Nwf+pV++vJa978VaL4ugv2+4tsR8086/7RXglYWfURdpM+rViwKrrVuxVcaEn0M7DU0tccTSnTnIp1YMen4VsjoxS2MOm2kPY/r8qvaHU7LhtESCJUmNw/cADEgGPTnBqgL2zkT23DBpx0Uo266SfKNqkxjdAAgfaM/r1XNByjsfx5qEtErPdZ1eIUsDK+ZoH+I4XBwfQH51cNhXQrgoF8g524g85k/OfXmrNq+GWBG3EtgHEESZGcTAmMTNXjYDKccggmYMZHMc5mvKyRp0etHIpK/YR/CKLLE7wZxJyZmBgCZHpOaUeKOnJqmFxRLC3lFI3KQScjvM8/Xua1er0ysMQYMEdsDEg4nAx9aUi0owAxgEtB5ntPyxxPGaRPZ3Ilxs8/1nhS8sQEMxgOJ85O3BzPHzkVrPCvTrunUW76i2p8wJggyCpBIOJBbkfyq9ruoXrgPw7TqYKh1d1iCdsDb/Fk5EwAYEimPTb4BO9nBKgn4jd1JLGQxiSeARAAxg1WzImjJ6rwewYEOu1oGZt9txHnA7AmR+FQDob7k+I9i2SCCN+43AcR5Qcxnn3961v9kvXT8RJQtgHykhTyzAycgCFJM9yM1V1vSbpYbkBW2oOSoJJLc/DTiAsgekSYJLK26BzpWVtPqbGnsm1YQMGyxYBi2QJYDt5gBB5IAiqfiDXMLgWPIkhVnftz3JnbLREHAC+lX+i6a0LhOo2gsfICDEbRPmIjkEQO0Zg5q9Xt2w4KMudzCVaZUSBKlSo579sjsNEcLbojLOkrGPTusWUMktuDbVDMxO2doEnPZc8nk960NnqaOsAHjvHuIJGO1YnpFi0LwdtxgbwDvIB/eDPBmCDDcmR3XOk0JUtuDJzIA9hAH2RwP1jFXhS+TNLyZLqibS6wKBGXZwJbJIkd+/P64q3qdaFMySBiPXNUbF1QxcqJztzPeJ/H8aXvckn51VYlJnl5fNljhUX/ANf5Lmp1W4ye4wPTn+v41WU1FUi1dRUVo8fLklkdyJbXNSAYJ7VzZrtEJHGKRnYR0fLKywHqaf2bUYFILQO9Y5n+daNrgmBk9/as3kN6Pa/R4xqTfdkQhyy/xLBH4fzr853re1iv8JI+4xX6GtXDvBJxkV4H1tY1N8el25/vNZ5qj2vHyc0/7lRKt6cVUSrVg0+Mpk6L9s040ZxBEnkCkttqu2G9Of61tirMMtDyGIZcnBcGMiIBHvjNW9Cy7baydp3MR3wD/KaoaXWkNAiOM9+xz2murZCtH7obHyOCPu/I1eMbVMzznW0b7pmlXZBgls5AIBPOD2x+dXLSEEAgLEwQfcjgD6/Ij0pZpbyAI7ESowfn+c1HqOqhijbwm4OTwD5TCwf+4fPI9/J8jG7s9Pxcqf0l/UqY2yOSGHfaeCO+Nw/ClrWlQbncAc7jxAw2R2gx9RX3TrcZfOtvzHcJO4cbVPHmPf1+6KX9QvWzb2XADMbBJLb8gnPYce8Vlxw5TSRszyUINsnPXELKLIRkIksczB4AHB+mJGOIvdO1WnS38W6USZeSxIHmLYkCYL8xJke1YW/qbVs7XYqWiRgSOQfNPbHHY+tW+t27T6dAWAm6mZLABluepgDCkx6CvUl48K+n2PKx5Zprl7lzqv7T0Vo09ouBgFzAP+kZ/GqA/aDqWx8K2Qew37uOxkycnEUp6f063vQO6DzEMdygR85gcj3xWxvWwttdro24KsI6kgHaoH2vNFQlj4ujSslqzM6rxSt0jehRgNqjaHAGZMypJkqZ9u9fUKMoglpjIX15nzcj09vvR9VthdQ6yDl8zPy49fWnXhx4DALuA29yImRMdyRu+6tWCbvizJ5CSjySGiaSVXGABiCftSTJ7maZ6YBRC5I/nj+o++q72wVUgE8Y/wAoCH6yo+/51eW668ZIHBHp3mMHt3wB6Vpcnxo8nNHnLv2/Y+3GkfLt6fj865UV0F3eaI+Zyf5fdVdnlgoONsmDzOBn6N+FcR508b5E/wCP69a6SukNfdsVxsj2tE9tV2kmZqV3O2PTiK4sqNv2snER7xX032iOAPSovbNS+iO9Wvb87PmhWXH3/dmmZurkyZ4xS7RXCrg/SrjcmRPcVPKrka/Clxxa7v8AGj7fgCAZjn614X13/wCJv/8A1bn+417kwAyOOYrwfX3d12438TsfvJNQy9I9fwbc5P7IhQ1PaNVhUyGkg6PRki/bardl+KoW2q/aAIkHM8VtxyMWSJcVqYafzCZURyD3Azx3pSDU6Oa2RZjlEeW70RLkAcQZJnsOy88kD618e+DAJIz2MR6Ae3I/1GlFm7BEz/T+Rq0jEsSI2+4yfXAx+NdnCMotfJNJwdmi0evhWTcVwdsyyjEjHIB4wcT9aq6rQEByU8zE7yoJIU+UjzSVX/D+OaXjELC5zMmTmQZ9YUrmOT6U4TV71YfYYgKwZoU+nAMAwIPHvXiPFPDO2j1fWeWHG9lFiq4Q7YABGRjcYk/dxMmOMxX6zozesyPKwaGaTtM8krxMDLASQMzWgXpVhAbjX0FsICxUhiwYxJUDyiQAsSSe/ap9LptI8KtwMFMtuWCZBEglZXJGR6njFasnkQ4VFbI48GRSUmzzfSeHz8S3E3UJ85tg4GZgsBuaMgCe1WuodEBP/h/+kIG9myxPJA5AxjHvW+1Wn0t0EpdgiEWGJ2xggLEgSZmck9xVW94bs233Xb4VC32m8sswloMwJ+1IqScK32Wl6l6MVY6DkeYSwJnMcx9r7xWk0ujt2NoJ2oSvmPBJBM7ckZWOe894Dv8As2lBDf2m2w3BQA4ZiSdqqPMe5jjua+dW0mjQD4134IcHyk5I7kzJ5PfFVU4Log4ZJf1dCjTdWVlyQsDPmIETmAIByZiOw9AKa6e0Q07gEIYSxjhvLjthvX+dKPD9/QE3PhpvZYM3lwJOAPQCAc/SrRdbl3coOzvyZP1Mt6cQIEd6rG5dKjLmhHG/qd/YbXtG+6fLAjyggH3PpGKoCyN4LGCVIyf4SJ/3r9xqS+hRZdxtURuMIoBnv3M8AVT0uoN4whKoh3LcI+0wBgKp4XJBMSZxFMm0u7MfpRlPql8v5NPotCm07hLfriq2p0gWSuQfXsR71esW+53HM5kHOD8xn8faqmp6hBgoRGIjB9COxBrNGUnLRqz4MMcKtJfco2z7Zjt27RXYT0rldRu7QM8etfCTWmmeJk4r+xPYksPKW+WKe27AwTzFLOkEliScAfjVzVdQVQYye1Zc3Jy4o9v9O9LHh9XI+3q/sVPEV9bVm4/cIx+4V4Aa9W8easppLmc3CqD6nc34A15TNSyLjSN/hT9RSyVSb/g+V2hrivqmpo2stWnphpQDwaWIauWGjNaYMz5IjJR+HNSiorALZBz2HrVn4DTB5JituOZhnFkYuEVZ00kyDn5/Q/yqP+zTxkzkevy9flU1pQCO4HvFWTb6Jyqi5eUiIJOwsG44w0+pAO78Diae9J1HlFuQdzAgFdwHeTmFAIJntSS7piUY5Kw/+bzqUB95lRPuKs9N08XQOGRpwpyYgHdOCO2PSo5NxcSkFTUhX4u1Db7rTsD3HACkgN8Im2CQDDHH2opJZ6uV2AfaAAB78kj5cj6AVrOo9T0DXHV1Zg0g3F9TliisPKpYue+YIpBrPCZ3IbFwXLdxtqklQwaeInzRySOBzFYckE0tG/HKrss6Nw1t2Df3pILA4WJ7Z8xkj18pNMvFd5Lwtqbr7NilAQcA9iGyYUDzHJ5nNSanpGntae2AfiXGIGCy/E8/2oDGABuHImcZkUu60V3QFLXQo3K7Ts5BZyQMk+Y5yTIwcQqpbHu1oQ6e9ctEMjEbZ2kARztyDzOcGfwrnq3Url9g91tzREwBgdgAIxnirp0G658OS7E8IvpgYUnauRx/wGNzwlat5vahU4Gw5cbsAFFk/l7xzTckgK3gUt8S7AO34ZkiYBUhlkjjIMe9aa5qktrtaHuOZS3/ABTMFi32F/P35pBouqgXEs2tosgSQ392XbALMUBnu0SRgifTV+F9PbYtecEs0qWO6CZJAUAnYFtogGcyRmnWdxjRDJ46nK2TaXw+523Lx33DJMsxRIBC7VgQIke/eamu6e5vg5bEgA4BgE5McHt92Kd2k8q7SSu3ETwMzz3xyfp6SrgtIMk4gzz6cEZmlXkyXSFn4MZ7k2L7CXFUDgcZ7QZAniMfdFUtSlwt559j2gYp1qmaAMAEgAGT69u/b/iotPZaIxHIBIJHGfeK7Dyad0Rz/p/OPHkxfp0YkLBiYOKic+Y7vWn6ociYnj198fd+NUNd02MpmTx6VbHnUnvR5vl/puSGJOG67KT6jAAwB+s1zk55qzY6Y7HPl+dT3LAs22dyIXzH0AXJP3A1R5IR0jLj8PyMv1TTS/4+x5n+0rWTct2p+yu9h7tgT7wJ/wBVYurvWdeb9+5dbl2J+Q7D6AAfSqVYpy5Ss+q8fCsWNQQUUUUhYkQ1bsmqINT22q0GTnGxvpbxB5j34/GmLaxjABJjiT3/ADpJYvxTLSawAEev4/OtMWZJxoa6XUCP7yB3lNoJj5qZ4Hpk8U0SwW2sht5g/wB4CCNx4JUEQIicc8VmxqQ2G4HpwPT5VY0DBSVLSW4PmEEfL2+fAqjutNk1V7SNSLKcXHblcW3ZUUIZUbD+7AJO6c5giq46dfLbReZlLLuBRVwCJh1IO4xjGfzp29TcbaoYNHJ3AFo+Yjsa+jqDJ9oyZEiZwPUKIPyGMRBmo+n9y3qfYQ9b6XcvO72kUKHKHzKiqFVQo85ERkH5VF4Y113T38g4BUkDftHJKmduNszxjvWh8XdavqU+ECoFrzMogggxcnuYOzBkT2xWRXxFqi3mv3T/AK/Yjg44JqHJpmmk0WvFuqa5qHYCBGIXaSoxuaAMkzOOTFJvMJyc/a7n60zTUPdtqpEi0uPWBiJjtNV9RqgyBW3FlG0A8KBxH9KJVYJ6o66PptQ7xp2becQpYEg4PHIE5q5qfCetSS1ojjJZYJPABJzVfpnSL10D4cZnvEgfbJPYDEz6irXUPDWuDlWts5jd5TvEDE4+QH09qk2NRb6Z4f1GnuLcubFBByXBxjuvHPeOK2nTnViqmJLEljgkwS7D0G0SQInHvWE8Oaa4NTbLZPmHMiNp7jtk16J0XR+XdEg/ugkx6R2P7ufakkxkrHtlRELBAMnJjORHMescZqY28eg/5xz+s1W0mAF4MesSBHHp+vnVxROT9BSoYpFdzbo+ye+cTukZyDjH9MWg0RwBGTwBUig+tL+tatVXaSNzRyJgAzMfTFdarZOTUVbJEvbnGIAz7nnt6Zrq1cYgE/X+dIrd5zABO0kBiOeAPTuBNPrIAAA+X3VFybJQfqMtLXn/AO1LrhS0NOp81zLeyD8pIj5A1qut9WWyhZjCqst6+kD3JgfWvDut9TfU3nvOcscD0A+yB8hWtJxjfyCksk3Ff6f5KE0UUUpcKKKKACu0auKBXU6Ato1WrTUvR6tWXrRCRnnEa2L8THf8auKrMJHv6TIj2ntxSi2/0q/pbhM/efeK0KWjM47HOmCgbyJfu0mDiRntHHyzmKkbYSo3KsTu9Y7kDG6Y/Hiaq5KmHEDIYtBXsQR6ZNcpvILMrspBiIPbv3jOfakb9x69hr0bpn9qBu7QqQ6lbrySC07gRbAUSM5Y5OTUXUb+g0wVbNhdQVnzPuKDuYJndn0gfPimnRXuHToHwwgAsRDKTKnb9Y44PvXPV+mq9suLcxMiJdTEFcEHnicdxNZ33s0LrRnNJ4mtbv8AxFktG4hUIVfPE+XO37I+zB55nMmt1PTWg7DMYHmWOIDFZ34xI/A0n1fS4E7ZnIwRj9c0taz7ffj359f50vNnXBNGhPiU2wE0g+GoBG9kXewMtBMGFH8M9pNdjxjqBi8zsSPKwZrZX0O1YVszyM+0Uk0KKR5jEggcYPAMH6959jTXT9GF1S+VUeUsZI3fuiPeak+x/Yc/+1lckizsZrebtwz5cmSFncdsjcQGOcZitH0zqS20CMYxAkNmAMtGQDkz6RWaHm8rW95JZtoYFJJwcmTbgGIzIjBEBuyBbW64WBClIABMkgIYgR9cHdyJFIx09aH+m6pLAFR/mCwPMTEDcSD9k5jkd8VO3XNODBuCR8zz7xBrD39VuMzG6ZgygxHl/wAMHvUaNwfq33nn2/U1xyolLJL2Rq+reIdpZLcGQNrz6jMAd+9K9OpYEscnJP2jj/mqKXA8AgEE8j3A79+acaXbOBgYk8RM/rNK22R4PLLb0WdBZ/eg+bPP67U3ttJCjnlvYcfj2+vpSy7q1QSw/IT9furFeLfGUWzY07Etc/61wSABEbE+nLe59cNCDe/Y0wUYfSuyh+0XxGuovfCtH+6t4J/jYTJ9wOB9T6VjaKKrYJJdBRRRQdCiiigAooooA+ipUeoa+g0ydHGrL9q7TTTMD3j8qQWnpjY1VWjMhOA7tJEkQPyqW1qHTG7ytg5MH0z+uKU29RPBH3VYs3wCMdx9lh+RgffVCVbNUupLW9hZEIVMIrG4YIU7Q05Yd+3qZqLTdQNsn4Nx3drjYPxHeTGfh48vK8dwcECEuqvbmBiAMQRBWMTInP696b9A1sBlODySzN5QAIEhpAwfLHrxSSj8FIy+Ro/VNJc8t1msFo3blAUkf5h3iDETFfX6To3j++sjMwriSYgYLREE1T1Oms3FZocZxuAkiYxP/PP0rNdf0CW/hhVG/b5hO4/4ZjAMdqlxK8jVa7o2hQDc9vEkqnJEdiD5e57xmuG1pf8AurKykwGPJEDlSckcSQQec1kNBZdSNvJ/w8j0+WK3nTru1ARCE/wzM8nn6fjijjy7F5ceiLT9BthE3kzuMqJBG/kjkSPKZj93muetahARamY7xG4yMx6jBPOADmKYjUsIgKwjIiD5on8qq3wGO7Kt6yD+I5+tDgn2HqOPSEum0c8IpIM8usE5GA3H/PFfTpyHgglZ4jOecxHvT5WCkTtLfvBQMyZGO+YnPNH/ALKDE3L9wW5/8sHIHqe24+kGJ9qyP+pr2Ns8UeCbW2KTtHlyoj6+4z2mfpFWV1YRfLnGB6Rmec/X3rjquu0VlTBkL6E7mPOGPOfQVgOsdda7Kp5LZ/dBOfn/AEqkIXtmVpp1H/Aw8QeI2clUaexbsPXb/WsvRRVZS5BDGoLQUUUUo4UUUUAFFFFABRRRQAUUUUAFdq9cUV1OgLaXasW7kEHB/I0tBrtLxFUjkonLHY6S6p5J701tOIlYaIMTkwZ+fr91ZVNRVm3rPf76pzTJcGjTrqchFPvB9Rn6dv1imVnTLBLLmBAiBMmST2GIjn7WMVkLfUmGNxI+efoeas2Na/r5RwvvG2foM1x0zqTH6aQLJBU7TwM8ETxJ9R//AGrVvUACQIOducHtkHt/Ss+vV2UnIg85A47R2FR3utIcEx6wZ+XFc0gqzT3OtIBEHAz7nufT9CobfU1MtgwAds59BPI+nsec1j9b1gNETjvxVO51Vyu0Qo9vx+uBSzkqpDY4O7ka89XFsbt0H7gAOwjuTn1yaR9Q8TM2F4z8pPfOWPuazzuTkma+VFRReUm+yS/eZzLEk1HRRXTgUUUUAFFFFABRRRQAUUUUAFFFFABRRRQAUUUUAFFFFABRRRQAV93UUUAfJ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data:image/jpeg;base64,/9j/4AAQSkZJRgABAQAAAQABAAD/2wCEAAkGBxMTEhUUExQWFRUXGRkaFxcYFxcYGhkeGB0dFxgeHRocHSggGB0lHBcYITEiJSkrLi4uHB8zODMsNygtLiwBCgoKDg0OGxAQGywmICQsLCwsLCwsLCwsLCwsLywsLCwsLCwsLiwsLCwsLCwsLSwsLCwvLCwsLCwsLCwsLCwsLP/AABEIAOQA3QMBIgACEQEDEQH/xAAcAAACAwEBAQEAAAAAAAAAAAAABQMEBgIHAQj/xABEEAACAQMDAgQDBQUHAgMJAAABAhEAAyEEEjEFQQYiUWETcYEykaGx8AdCUsHRFCNicoKy4TOSJEPSFRY0Y3OTosPx/8QAGgEAAwEBAQEAAAAAAAAAAAAAAAIDBAEFBv/EAC0RAAICAgIBAwMDAwUAAAAAAAABAhEDIRIxBBNBUSJhwQWBsTJx8UKh0eHw/9oADAMBAAIRAxEAPwDI0UUUAFFFFABRRRQAUUVY0uie4YUfU0AV66toWMAEn0Ak1rOj+GFLAPLk8KMA/jW46V4WIH2ltr3VEUn/ALuPwNNxF5fB5fpfDepfItkD1YhfzzTvQ/s61NwSWRR7Sf6V6xpem20gASfVsn8MVdiuaO7PLbH7L2OGvEe4tgj/AH12P2Y//Nuf/btj/wDZXp2Y7TQCZ9vWgKPLn/ZhIBXUwTwGssD9YbFU9V+zDVr9h7Nz/Uyn8RH416+BQBXDp4Fr/Cmts5uad49VG8fesx9aSkRjuK/TE0v6l0TT6gf31lH9yo3fRhkffQB+d6K9S63+y5DLaW6UPZLnmX6OPMPqDXn3WOhajStF62yejcqfkwwflzQAuooooAKKKKACiiigD6rEcVMutuDhzUFFABRRRQAUUUUAFdIhPFdWrRJp503R5AAEmupCuVEHT+lyQTmtboOlgCSVA9oJqTTaKCFgDvMY+vtT7TacAbQoM8549fwruhLbOenaAK4ZQSR3PafbifnWrtHA/ln+VQWLKgcZ/Pvyeasom0RyBXHKx4xo77Zri08z6Yj6iuXQR6Dkjt/x9KVavW21uS7wAo2wZmSclZloKmMYntFLZRIdAdq4F1SJUgj2/XpSx9dbFv4ly+qqfMG3IAMbcE+kN9Z7Um1/ivTfDPwrzb8FVh89oB7T6zjB+ZYUalNYhXcCImOe8wB6dx99TP8A096841Hi2RvtWm+IC0b3LKjHG5Z5MewPmYcUiteMNdYj+93D0cbgY9+fuNdFPYCTI5xP1nNfVuyfz/P8o/U1i/DPjVdT5LgCXSQABMMDAO0n7JnME/f22WnGAQec/fn2oAnqPUWFdSjqGU8qwBB+hrugmgDznxP+zUGbmjO08m0xwf8AKx4+Rx7ivM9VpntuyOpVlMFWEEfSv0VcuEtAMH86W+JPDVjWJF1dtwDy3V+0v/qX2P4HNM0TjkUm0vY8Copt4i8P3tHc2XRgzscfZce3v6jkUppSgUUUUAFFFFABRRRQAV1bSa5Aq9orJNdSs43Ra0en4j6mtH0zTADPzOJxwfzqpodF5fT6+labpGnGVkZxJMwc/wAqpWiN7JNKCxEDH5fOnTB1AYwAvMicQe0yCOZ9JxxVTSXFSCSQMwRI78mOT8pqY6xLtxEQq5y7RgQpUAHcOSWn/T71GTLwj8jmzd3GNpHHIkQck8+uKn1GsVSFkFzws59ZPoI71U16oqYtoxj7IA/L0x+dU7bqCAqBWYqQo2iM+0T9kmT/AMUjdFErJtTeuOzJ8RVGeFHbnzOxBPyWlR1OktXma/qrbbkVfhs07dp3AwMck/ug4ByZNNnsoJN6CxxMGBvwFImRPv6nOayfX+hacoWU2kLCZ3Kq94ETKzESNwnn1rqs46GHVOjabV7Pg3FIkbTbZWHq3lLc7REjI8uCBFTdK8L6YWmZ1G0nDtcMkT3OAs54GZkdqy3gbT/Cvb/MwJMi2RkCSJHLgbZgQfYzFWvF9+5fuw3/AEwzKFhoTYCZIEySATx+Amm4ic6eyzoui2rl6+qea3bcAMrgmNgLYg7vMSBkcADg0j6/0ZhcS0itcZwTb2zJHqf4YODPFKtVZew4Kv5lyrIWGMjEwRkERFbPo/jMJpLr3CjahSItlgpcMRGO5EnHMKKbjSFU7bKnhzwM1tvi6p1tlBu2hh5Y7uw4j0n61uuk6lLiK9tmZWgyCWEmSZmSMtnuCIJxXk3VOs6zWmLrwk/9NJCz8uWPzmtn4K0d5bSDayLuncZTAUgyMbskD6d4puIvOutm5ivhUTPpXxDjOff1roUo/fZxctjk9qitXfMZPMQPnVg1UdQLgw3z7e1NHejPmTi1JfJx1nptrUWzavLKtwe6nsQexFeIeKfDtzRXdj+ZTJRwIDj+RHcfyg1724+78j2NKPEPS7eqt/BujJkq3dWHcfrNcSseWTh2eA0Vd6v059Pda048y9+xHYj2NUq41RVNNWgooorh0KKK+igCSylOdAkxGBSi2Jpz05SOOf1FWhHRGcqHtqMD6e+K0Xh2wGLGcCfyj+tZaw7TiJ9yJ+np3p90W9G+D+7AHqQCSMYB/P6U84VATHO50W9ddUXdoBYAcRPI9Mwc1J0i0VYheTjKhhyTwCDgk5k9+cRz0+8hYh0O54DT9rGBzxGJJM84xTrTLbs/aKKZChp25MmI+h75rIzSk7s+27zI4RrR3GfMGXZAEnaxiDP7pg88gTUFvXBgXuAW0kITvO6yewddo2TP2pgEjtmvmpui7DncFAG1fKQ7Fd27OSQsAbhyZiIpd1DrjW4S0rF7mFbbG0L5lyDDAsSOwEnsa4qHcqKvXtJd1AkakIULbFIVAygmTJO79w5OCBgmsVr+i30uoNQWRJ2/GIZlAMnnkjn5Zq31DreuWSp+GgIG1CrIp7QDIU9vLAxxTHwlr9Rq3PxQt1FI8zIi7SWkQwUZZjB9ixg8F4uiUvq2jX+H+gW0VipVrbAEFQ3m7yHJ7/4cfeazD9L1Ku72rvk3u2xwobH28NKMvmiCeIxWj6npHVmhtiMrAIq7EOJuOzIJkhcTAgGcxVLp/VdgRUv2wATKSe7YXzKXg580GAPU08mnGxI2pUZR+najVXC107Unbubao8smAqgADngck961HhfoQe2QyqbZ3qFBORJUszr3Mccj3pH4n8W6gXWSywEqo3qBxk4Hm2E7jwZiODNKendX1O1bYvOlscBSEkkidzAT+vnU29bKpU9F7U+JNpjR2PhoOJlyw9T6ccTTrwD17UPdK3mLIR5Z2gKR8uJgDPeu9N+z64n/AJsg5wg+gzcHb9Gr+n6UNExIfezfuzbVzAyVBaADGSTiO8xXeTOKKTs163gcCT7xj7651WqCAE8ExSjSdasW7YZ3ALsfKBncIG0Kokkf5RwSYqG7rGuDexgS0W4Ep2G4/wARH0EnJquOHJ/Yy+Xn9LE5XseW9SpYQZDDHtHNWazFh4dSPUVo713aATxOabLj4tUQ8DzfXhKUtUzsioyJA7lTXGn1IbvkYqOxcPxLg7Y/IVNRas0yzQfGt8nX5/BnvHnhgauzvtj++QSn+L+Jfr29wPU14qwr9KxH64rx/wDah0D4F/46CLd6SY4V+W/7vtfPdSsvFVoxNFFFcGCulrmpUFdSOMn0ySa0egswJHz/AEaQ2EzitNo0MACCPetMUZ5O2S2Z7c9v6T2p02h8sqxWdpJnvwc9vL2jMmqlpUUy0kjIVRJOOI5HzMUyWwlxQWLMwg7OEkQYgEbsfxE8dpruWWqFxQ3si0t7cZAzHmg5mczGR6fOatuHKOSAECTkgwQhUHbnM4+7OaiW/ZQKjW1McEMIxAwOV5/h9c1BYcs5tsWliMZKxgpC4DrESGkyGBjisUjbFUx4uSRBOdsYSRmRtn3jB9Ki8Sdfs2Nqm38S5yUDAEAg8n3HA5z2nPent2x3MKOQTAjJgzJPlM+0j1qPX+HAbnxGYbS25y+3AAgAsTJiB88zzSRDJ2YjqniixfYfH0zKIbcEIliWBBPHAL/ePSmPhfpi3lb4VtkssWID3DJmF5AgqAJzkkEAnkddb8Dm47vYe2wyRbQjHoqjMCfuECr+lW/pkAGpDhUUCyVR4JIEAqB8MZbM8gcyKdCI46v1e7pxcW5N0TC3IhmeNoU5gkScgdjwSKxK2LrEhw7MYlUB3KB6QYHoZB++a0Wg0Ny6wuXSm4SqwICAmAwAUBZI+0xB471L4h8PPbJa2wM8qJkxE/MAckYH40dHTH666kjYm0DEeucT79vpTTw7YbeB9nuD2DHAzOIndPAiSRE0puqytsK5BiPugH61q/DGr0qCL5a0WHm8rRH7wG0EAEQsnMTEV1MV7KfW+raq7furav3mtlyECMwBUnywB2IEirHRuiXFuF7gZmHMkn3MntgEAnvHyq54h8bK15gmnDKrx8Qlgx24DADaVIMxJPbAq30TxML12Utsm0RuuXC0zz5BCAyBEAZCiadd9E5ddjDaFYbhtxkhQGCrIgkAEj0B4BrtroYjsRIBxI5Oc5z9M9uauajUKSrgQx9AAJPlkgyZyfQZqvqLkkd8ZJxkYz649a3wgpU6o8LPn4JpyUn/AO0fdDc80uIGMqGI9jMCBM85EekToNU82zHp+fuMH6VmYjIwPX8qf6a6DYBPYAT8sUueNNSOeDkTxzglVoXaS6Q4+Yp1aeXuenlz7xSK5E010V7cfYr5vmO9czRtWS/TcvGXpt+9/wCzX5LpuyD7cx6/oUp8Q9OGs0t2z++RKezDKn5E4+RNBvAEwCB7d6l0BIdeYgjn1qLxUj0cfnt5Yr9meAMpBgiD3HpXytT+0npXwNa5Ahbo+IPm2H//ACBP+oVlqznsAKnSoRViwM08ELLoYdPtzmnulXvuH6+eKT6NYIFNrY+78a2Y0YskqVkuouEEbSZ5mfp9acdKBLNuY+SRKg8xAgDHp/zSXSJJYxwp/X3TWi6bAdpnawDfQwT742j7/pXPL1SG8NXJsvHppZRIGBumSxGBP2RHvAnNQ6ayTcS+SGUAqQuSACdrhR5sSQRBgAY5NMyIU7V3MRAxA9TnsPQE5pfrbgsofhswIMKxC/aBCsQZlvMWMcSD2yPLb2eq1SsYWbS4KsSs7w8qwJncTIwc/Ltmsn4/S7dutLNsEKiZAxAJPaSx5PYDineg0cklFa2W/eRzaZo53jKu0z5iJxzVfr+u0OnbY/x/ikBi6+dhI7/EJUk/KOPSuxVMlktnmLoUJhgCvdTz8iK9C8H/AA7ttU+IEcMpCPJB2SREkBpaJgzG3IAiql/xnogsLprjQNoDLZUGJzgGDJ9DRpuqWG0d0i5bF64pX4UCV3HbCgiAAuZGcDM8OyOyLxJ4qb41xbC2uNr3MXN0TgFvKV8xzt9aXaXxpqJHxlt3kBkhkVT2mGVcHAzn5GldtNoV1AkNkH94g5BHJBHp/MVqutf2a/pps2lssoQyIncTDqQDJxmSOI4NdsarLnTwNZ5rTWXwm63cRy4IIUhirgxmSRgge5i9/wC7SAhrqqq7TPw3DIIGWhlDqMZy+OeJrH9B6BqGuutq5tYLMqdpYnhVJxuyYPseOa1+m8Pb0e2+qutdKgMjsxYGPOoRmCxHBHY85poPi7ElC1QsbR6C5uPxbbMTPlubDzJww5OfX74q1otBatZtmcDc8qImWzBPsMwccVfteFdIiBdjuzCFbAMkcgjvGYzA7U30vRLaKqxEziMAkQDB7wDnufTArRDKlK2ZM3jSlDjFikD+mJ/mP69qtDQsF3EAgjtkgjJnsRz6mrl7RKrhUUEhciJ9ge0Hg1Fd0t58xE4In7/vitXq306PGfjcG7i5P7FAW/iDCmAM+5HsT7cfOmPxNlpUmef6/wA6sHp621knPfPzpbdYFiQIFc5LI9dInnc/Hg09Sar9g3k1fs3FXbzB5qhbGan09wgz2HFdmrRj8bI4uyY3g5YxB7fSpbZYlRGQZPtVCYNOOmryZnsalkqKN/iN58nF9+/8mR/a7oN+mtXxzbeCf8Nwf+pV++vJa978VaL4ugv2+4tsR8086/7RXglYWfURdpM+rViwKrrVuxVcaEn0M7DU0tccTSnTnIp1YMen4VsjoxS2MOm2kPY/r8qvaHU7LhtESCJUmNw/cADEgGPTnBqgL2zkT23DBpx0Uo266SfKNqkxjdAAgfaM/r1XNByjsfx5qEtErPdZ1eIUsDK+ZoH+I4XBwfQH51cNhXQrgoF8g524g85k/OfXmrNq+GWBG3EtgHEESZGcTAmMTNXjYDKccggmYMZHMc5mvKyRp0etHIpK/YR/CKLLE7wZxJyZmBgCZHpOaUeKOnJqmFxRLC3lFI3KQScjvM8/Xua1er0ysMQYMEdsDEg4nAx9aUi0owAxgEtB5ntPyxxPGaRPZ3Ilxs8/1nhS8sQEMxgOJ85O3BzPHzkVrPCvTrunUW76i2p8wJggyCpBIOJBbkfyq9ruoXrgPw7TqYKh1d1iCdsDb/Fk5EwAYEimPTb4BO9nBKgn4jd1JLGQxiSeARAAxg1WzImjJ6rwewYEOu1oGZt9txHnA7AmR+FQDob7k+I9i2SCCN+43AcR5Qcxnn3961v9kvXT8RJQtgHykhTyzAycgCFJM9yM1V1vSbpYbkBW2oOSoJJLc/DTiAsgekSYJLK26BzpWVtPqbGnsm1YQMGyxYBi2QJYDt5gBB5IAiqfiDXMLgWPIkhVnftz3JnbLREHAC+lX+i6a0LhOo2gsfICDEbRPmIjkEQO0Zg5q9Xt2w4KMudzCVaZUSBKlSo579sjsNEcLbojLOkrGPTusWUMktuDbVDMxO2doEnPZc8nk960NnqaOsAHjvHuIJGO1YnpFi0LwdtxgbwDvIB/eDPBmCDDcmR3XOk0JUtuDJzIA9hAH2RwP1jFXhS+TNLyZLqibS6wKBGXZwJbJIkd+/P64q3qdaFMySBiPXNUbF1QxcqJztzPeJ/H8aXvckn51VYlJnl5fNljhUX/ANf5Lmp1W4ye4wPTn+v41WU1FUi1dRUVo8fLklkdyJbXNSAYJ7VzZrtEJHGKRnYR0fLKywHqaf2bUYFILQO9Y5n+daNrgmBk9/as3kN6Pa/R4xqTfdkQhyy/xLBH4fzr853re1iv8JI+4xX6GtXDvBJxkV4H1tY1N8el25/vNZ5qj2vHyc0/7lRKt6cVUSrVg0+Mpk6L9s040ZxBEnkCkttqu2G9Of61tirMMtDyGIZcnBcGMiIBHvjNW9Cy7baydp3MR3wD/KaoaXWkNAiOM9+xz2murZCtH7obHyOCPu/I1eMbVMzznW0b7pmlXZBgls5AIBPOD2x+dXLSEEAgLEwQfcjgD6/Ij0pZpbyAI7ESowfn+c1HqOqhijbwm4OTwD5TCwf+4fPI9/J8jG7s9Pxcqf0l/UqY2yOSGHfaeCO+Nw/ClrWlQbncAc7jxAw2R2gx9RX3TrcZfOtvzHcJO4cbVPHmPf1+6KX9QvWzb2XADMbBJLb8gnPYce8Vlxw5TSRszyUINsnPXELKLIRkIksczB4AHB+mJGOIvdO1WnS38W6USZeSxIHmLYkCYL8xJke1YW/qbVs7XYqWiRgSOQfNPbHHY+tW+t27T6dAWAm6mZLABluepgDCkx6CvUl48K+n2PKx5Zprl7lzqv7T0Vo09ouBgFzAP+kZ/GqA/aDqWx8K2Qew37uOxkycnEUp6f063vQO6DzEMdygR85gcj3xWxvWwttdro24KsI6kgHaoH2vNFQlj4ujSslqzM6rxSt0jehRgNqjaHAGZMypJkqZ9u9fUKMoglpjIX15nzcj09vvR9VthdQ6yDl8zPy49fWnXhx4DALuA29yImRMdyRu+6tWCbvizJ5CSjySGiaSVXGABiCftSTJ7maZ6YBRC5I/nj+o++q72wVUgE8Y/wAoCH6yo+/51eW668ZIHBHp3mMHt3wB6Vpcnxo8nNHnLv2/Y+3GkfLt6fj865UV0F3eaI+Zyf5fdVdnlgoONsmDzOBn6N+FcR508b5E/wCP69a6SukNfdsVxsj2tE9tV2kmZqV3O2PTiK4sqNv2snER7xX032iOAPSovbNS+iO9Wvb87PmhWXH3/dmmZurkyZ4xS7RXCrg/SrjcmRPcVPKrka/Clxxa7v8AGj7fgCAZjn614X13/wCJv/8A1bn+417kwAyOOYrwfX3d12438TsfvJNQy9I9fwbc5P7IhQ1PaNVhUyGkg6PRki/bardl+KoW2q/aAIkHM8VtxyMWSJcVqYafzCZURyD3Azx3pSDU6Oa2RZjlEeW70RLkAcQZJnsOy88kD618e+DAJIz2MR6Ae3I/1GlFm7BEz/T+Rq0jEsSI2+4yfXAx+NdnCMotfJNJwdmi0evhWTcVwdsyyjEjHIB4wcT9aq6rQEByU8zE7yoJIU+UjzSVX/D+OaXjELC5zMmTmQZ9YUrmOT6U4TV71YfYYgKwZoU+nAMAwIPHvXiPFPDO2j1fWeWHG9lFiq4Q7YABGRjcYk/dxMmOMxX6zozesyPKwaGaTtM8krxMDLASQMzWgXpVhAbjX0FsICxUhiwYxJUDyiQAsSSe/ap9LptI8KtwMFMtuWCZBEglZXJGR6njFasnkQ4VFbI48GRSUmzzfSeHz8S3E3UJ85tg4GZgsBuaMgCe1WuodEBP/h/+kIG9myxPJA5AxjHvW+1Wn0t0EpdgiEWGJ2xggLEgSZmck9xVW94bs233Xb4VC32m8sswloMwJ+1IqScK32Wl6l6MVY6DkeYSwJnMcx9r7xWk0ujt2NoJ2oSvmPBJBM7ckZWOe894Dv8As2lBDf2m2w3BQA4ZiSdqqPMe5jjua+dW0mjQD4134IcHyk5I7kzJ5PfFVU4Log4ZJf1dCjTdWVlyQsDPmIETmAIByZiOw9AKa6e0Q07gEIYSxjhvLjthvX+dKPD9/QE3PhpvZYM3lwJOAPQCAc/SrRdbl3coOzvyZP1Mt6cQIEd6rG5dKjLmhHG/qd/YbXtG+6fLAjyggH3PpGKoCyN4LGCVIyf4SJ/3r9xqS+hRZdxtURuMIoBnv3M8AVT0uoN4whKoh3LcI+0wBgKp4XJBMSZxFMm0u7MfpRlPql8v5NPotCm07hLfriq2p0gWSuQfXsR71esW+53HM5kHOD8xn8faqmp6hBgoRGIjB9COxBrNGUnLRqz4MMcKtJfco2z7Zjt27RXYT0rldRu7QM8etfCTWmmeJk4r+xPYksPKW+WKe27AwTzFLOkEliScAfjVzVdQVQYye1Zc3Jy4o9v9O9LHh9XI+3q/sVPEV9bVm4/cIx+4V4Aa9W8easppLmc3CqD6nc34A15TNSyLjSN/hT9RSyVSb/g+V2hrivqmpo2stWnphpQDwaWIauWGjNaYMz5IjJR+HNSiorALZBz2HrVn4DTB5JituOZhnFkYuEVZ00kyDn5/Q/yqP+zTxkzkevy9flU1pQCO4HvFWTb6Jyqi5eUiIJOwsG44w0+pAO78Diae9J1HlFuQdzAgFdwHeTmFAIJntSS7piUY5Kw/+bzqUB95lRPuKs9N08XQOGRpwpyYgHdOCO2PSo5NxcSkFTUhX4u1Db7rTsD3HACkgN8Im2CQDDHH2opJZ6uV2AfaAAB78kj5cj6AVrOo9T0DXHV1Zg0g3F9TliisPKpYue+YIpBrPCZ3IbFwXLdxtqklQwaeInzRySOBzFYckE0tG/HKrss6Nw1t2Df3pILA4WJ7Z8xkj18pNMvFd5Lwtqbr7NilAQcA9iGyYUDzHJ5nNSanpGntae2AfiXGIGCy/E8/2oDGABuHImcZkUu60V3QFLXQo3K7Ts5BZyQMk+Y5yTIwcQqpbHu1oQ6e9ctEMjEbZ2kARztyDzOcGfwrnq3Url9g91tzREwBgdgAIxnirp0G658OS7E8IvpgYUnauRx/wGNzwlat5vahU4Gw5cbsAFFk/l7xzTckgK3gUt8S7AO34ZkiYBUhlkjjIMe9aa5qktrtaHuOZS3/ABTMFi32F/P35pBouqgXEs2tosgSQ392XbALMUBnu0SRgifTV+F9PbYtecEs0qWO6CZJAUAnYFtogGcyRmnWdxjRDJ46nK2TaXw+523Lx33DJMsxRIBC7VgQIke/eamu6e5vg5bEgA4BgE5McHt92Kd2k8q7SSu3ETwMzz3xyfp6SrgtIMk4gzz6cEZmlXkyXSFn4MZ7k2L7CXFUDgcZ7QZAniMfdFUtSlwt559j2gYp1qmaAMAEgAGT69u/b/iotPZaIxHIBIJHGfeK7Dyad0Rz/p/OPHkxfp0YkLBiYOKic+Y7vWn6ociYnj198fd+NUNd02MpmTx6VbHnUnvR5vl/puSGJOG67KT6jAAwB+s1zk55qzY6Y7HPl+dT3LAs22dyIXzH0AXJP3A1R5IR0jLj8PyMv1TTS/4+x5n+0rWTct2p+yu9h7tgT7wJ/wBVYurvWdeb9+5dbl2J+Q7D6AAfSqVYpy5Ss+q8fCsWNQQUUUUhYkQ1bsmqINT22q0GTnGxvpbxB5j34/GmLaxjABJjiT3/ADpJYvxTLSawAEev4/OtMWZJxoa6XUCP7yB3lNoJj5qZ4Hpk8U0SwW2sht5g/wB4CCNx4JUEQIicc8VmxqQ2G4HpwPT5VY0DBSVLSW4PmEEfL2+fAqjutNk1V7SNSLKcXHblcW3ZUUIZUbD+7AJO6c5giq46dfLbReZlLLuBRVwCJh1IO4xjGfzp29TcbaoYNHJ3AFo+Yjsa+jqDJ9oyZEiZwPUKIPyGMRBmo+n9y3qfYQ9b6XcvO72kUKHKHzKiqFVQo85ERkH5VF4Y113T38g4BUkDftHJKmduNszxjvWh8XdavqU+ECoFrzMogggxcnuYOzBkT2xWRXxFqi3mv3T/AK/Yjg44JqHJpmmk0WvFuqa5qHYCBGIXaSoxuaAMkzOOTFJvMJyc/a7n60zTUPdtqpEi0uPWBiJjtNV9RqgyBW3FlG0A8KBxH9KJVYJ6o66PptQ7xp2becQpYEg4PHIE5q5qfCetSS1ojjJZYJPABJzVfpnSL10D4cZnvEgfbJPYDEz6irXUPDWuDlWts5jd5TvEDE4+QH09qk2NRb6Z4f1GnuLcubFBByXBxjuvHPeOK2nTnViqmJLEljgkwS7D0G0SQInHvWE8Oaa4NTbLZPmHMiNp7jtk16J0XR+XdEg/ugkx6R2P7ufakkxkrHtlRELBAMnJjORHMescZqY28eg/5xz+s1W0mAF4MesSBHHp+vnVxROT9BSoYpFdzbo+ye+cTukZyDjH9MWg0RwBGTwBUig+tL+tatVXaSNzRyJgAzMfTFdarZOTUVbJEvbnGIAz7nnt6Zrq1cYgE/X+dIrd5zABO0kBiOeAPTuBNPrIAAA+X3VFybJQfqMtLXn/AO1LrhS0NOp81zLeyD8pIj5A1qut9WWyhZjCqst6+kD3JgfWvDut9TfU3nvOcscD0A+yB8hWtJxjfyCksk3Ff6f5KE0UUUpcKKKKACu0auKBXU6Ato1WrTUvR6tWXrRCRnnEa2L8THf8auKrMJHv6TIj2ntxSi2/0q/pbhM/efeK0KWjM47HOmCgbyJfu0mDiRntHHyzmKkbYSo3KsTu9Y7kDG6Y/Hiaq5KmHEDIYtBXsQR6ZNcpvILMrspBiIPbv3jOfakb9x69hr0bpn9qBu7QqQ6lbrySC07gRbAUSM5Y5OTUXUb+g0wVbNhdQVnzPuKDuYJndn0gfPimnRXuHToHwwgAsRDKTKnb9Y44PvXPV+mq9suLcxMiJdTEFcEHnicdxNZ33s0LrRnNJ4mtbv8AxFktG4hUIVfPE+XO37I+zB55nMmt1PTWg7DMYHmWOIDFZ34xI/A0n1fS4E7ZnIwRj9c0taz7ffj359f50vNnXBNGhPiU2wE0g+GoBG9kXewMtBMGFH8M9pNdjxjqBi8zsSPKwZrZX0O1YVszyM+0Uk0KKR5jEggcYPAMH6959jTXT9GF1S+VUeUsZI3fuiPeak+x/Yc/+1lckizsZrebtwz5cmSFncdsjcQGOcZitH0zqS20CMYxAkNmAMtGQDkz6RWaHm8rW95JZtoYFJJwcmTbgGIzIjBEBuyBbW64WBClIABMkgIYgR9cHdyJFIx09aH+m6pLAFR/mCwPMTEDcSD9k5jkd8VO3XNODBuCR8zz7xBrD39VuMzG6ZgygxHl/wAMHvUaNwfq33nn2/U1xyolLJL2Rq+reIdpZLcGQNrz6jMAd+9K9OpYEscnJP2jj/mqKXA8AgEE8j3A79+acaXbOBgYk8RM/rNK22R4PLLb0WdBZ/eg+bPP67U3ttJCjnlvYcfj2+vpSy7q1QSw/IT9furFeLfGUWzY07Etc/61wSABEbE+nLe59cNCDe/Y0wUYfSuyh+0XxGuovfCtH+6t4J/jYTJ9wOB9T6VjaKKrYJJdBRRRQdCiiigAooooA+ipUeoa+g0ydHGrL9q7TTTMD3j8qQWnpjY1VWjMhOA7tJEkQPyqW1qHTG7ytg5MH0z+uKU29RPBH3VYs3wCMdx9lh+RgffVCVbNUupLW9hZEIVMIrG4YIU7Q05Yd+3qZqLTdQNsn4Nx3drjYPxHeTGfh48vK8dwcECEuqvbmBiAMQRBWMTInP696b9A1sBlODySzN5QAIEhpAwfLHrxSSj8FIy+Ro/VNJc8t1msFo3blAUkf5h3iDETFfX6To3j++sjMwriSYgYLREE1T1Oms3FZocZxuAkiYxP/PP0rNdf0CW/hhVG/b5hO4/4ZjAMdqlxK8jVa7o2hQDc9vEkqnJEdiD5e57xmuG1pf8AurKykwGPJEDlSckcSQQec1kNBZdSNvJ/w8j0+WK3nTru1ARCE/wzM8nn6fjijjy7F5ceiLT9BthE3kzuMqJBG/kjkSPKZj93muetahARamY7xG4yMx6jBPOADmKYjUsIgKwjIiD5on8qq3wGO7Kt6yD+I5+tDgn2HqOPSEum0c8IpIM8usE5GA3H/PFfTpyHgglZ4jOecxHvT5WCkTtLfvBQMyZGO+YnPNH/ALKDE3L9wW5/8sHIHqe24+kGJ9qyP+pr2Ns8UeCbW2KTtHlyoj6+4z2mfpFWV1YRfLnGB6Rmec/X3rjquu0VlTBkL6E7mPOGPOfQVgOsdda7Kp5LZ/dBOfn/AEqkIXtmVpp1H/Aw8QeI2clUaexbsPXb/WsvRRVZS5BDGoLQUUUUo4UUUUAFFFFABRRRQAUUUUAFdq9cUV1OgLaXasW7kEHB/I0tBrtLxFUjkonLHY6S6p5J701tOIlYaIMTkwZ+fr91ZVNRVm3rPf76pzTJcGjTrqchFPvB9Rn6dv1imVnTLBLLmBAiBMmST2GIjn7WMVkLfUmGNxI+efoeas2Na/r5RwvvG2foM1x0zqTH6aQLJBU7TwM8ETxJ9R//AGrVvUACQIOducHtkHt/Ss+vV2UnIg85A47R2FR3utIcEx6wZ+XFc0gqzT3OtIBEHAz7nufT9CobfU1MtgwAds59BPI+nsec1j9b1gNETjvxVO51Vyu0Qo9vx+uBSzkqpDY4O7ka89XFsbt0H7gAOwjuTn1yaR9Q8TM2F4z8pPfOWPuazzuTkma+VFRReUm+yS/eZzLEk1HRRXTgUUUUAFFFFABRRRQAUUUUAFFFFABRRRQAUUUUAFFFFABRRRQAV93UUUAfJ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0" name="Picture 6" descr="http://magov.net/uploads/images/e/e/3/d/4843/3c35bb4c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28" y="4653136"/>
            <a:ext cx="2036975" cy="209883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yogaitslife.files.wordpress.com/2011/01/eko_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4" y="1196752"/>
            <a:ext cx="914765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678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000"/>
                                        <p:tgtEl>
                                          <p:spTgt spid="3">
                                            <p:txEl>
                                              <p:pRg st="0" end="0"/>
                                            </p:txEl>
                                          </p:spTgt>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000"/>
                                        <p:tgtEl>
                                          <p:spTgt spid="3">
                                            <p:txEl>
                                              <p:pRg st="1" end="1"/>
                                            </p:txEl>
                                          </p:spTgt>
                                        </p:tgtEl>
                                      </p:cBhvr>
                                    </p:animEffect>
                                  </p:childTnLst>
                                </p:cTn>
                              </p:par>
                            </p:childTnLst>
                          </p:cTn>
                        </p:par>
                        <p:par>
                          <p:cTn id="19" fill="hold">
                            <p:stCondLst>
                              <p:cond delay="5000"/>
                            </p:stCondLst>
                            <p:childTnLst>
                              <p:par>
                                <p:cTn id="20" presetID="26" presetClass="entr" presetSubtype="0" fill="hold" nodeType="after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down)">
                                      <p:cBhvr>
                                        <p:cTn id="22" dur="580">
                                          <p:stCondLst>
                                            <p:cond delay="0"/>
                                          </p:stCondLst>
                                        </p:cTn>
                                        <p:tgtEl>
                                          <p:spTgt spid="6150"/>
                                        </p:tgtEl>
                                      </p:cBhvr>
                                    </p:animEffect>
                                    <p:anim calcmode="lin" valueType="num">
                                      <p:cBhvr>
                                        <p:cTn id="23"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28" dur="26">
                                          <p:stCondLst>
                                            <p:cond delay="650"/>
                                          </p:stCondLst>
                                        </p:cTn>
                                        <p:tgtEl>
                                          <p:spTgt spid="6150"/>
                                        </p:tgtEl>
                                      </p:cBhvr>
                                      <p:to x="100000" y="60000"/>
                                    </p:animScale>
                                    <p:animScale>
                                      <p:cBhvr>
                                        <p:cTn id="29" dur="166" decel="50000">
                                          <p:stCondLst>
                                            <p:cond delay="676"/>
                                          </p:stCondLst>
                                        </p:cTn>
                                        <p:tgtEl>
                                          <p:spTgt spid="6150"/>
                                        </p:tgtEl>
                                      </p:cBhvr>
                                      <p:to x="100000" y="100000"/>
                                    </p:animScale>
                                    <p:animScale>
                                      <p:cBhvr>
                                        <p:cTn id="30" dur="26">
                                          <p:stCondLst>
                                            <p:cond delay="1312"/>
                                          </p:stCondLst>
                                        </p:cTn>
                                        <p:tgtEl>
                                          <p:spTgt spid="6150"/>
                                        </p:tgtEl>
                                      </p:cBhvr>
                                      <p:to x="100000" y="80000"/>
                                    </p:animScale>
                                    <p:animScale>
                                      <p:cBhvr>
                                        <p:cTn id="31" dur="166" decel="50000">
                                          <p:stCondLst>
                                            <p:cond delay="1338"/>
                                          </p:stCondLst>
                                        </p:cTn>
                                        <p:tgtEl>
                                          <p:spTgt spid="6150"/>
                                        </p:tgtEl>
                                      </p:cBhvr>
                                      <p:to x="100000" y="100000"/>
                                    </p:animScale>
                                    <p:animScale>
                                      <p:cBhvr>
                                        <p:cTn id="32" dur="26">
                                          <p:stCondLst>
                                            <p:cond delay="1642"/>
                                          </p:stCondLst>
                                        </p:cTn>
                                        <p:tgtEl>
                                          <p:spTgt spid="6150"/>
                                        </p:tgtEl>
                                      </p:cBhvr>
                                      <p:to x="100000" y="90000"/>
                                    </p:animScale>
                                    <p:animScale>
                                      <p:cBhvr>
                                        <p:cTn id="33" dur="166" decel="50000">
                                          <p:stCondLst>
                                            <p:cond delay="1668"/>
                                          </p:stCondLst>
                                        </p:cTn>
                                        <p:tgtEl>
                                          <p:spTgt spid="6150"/>
                                        </p:tgtEl>
                                      </p:cBhvr>
                                      <p:to x="100000" y="100000"/>
                                    </p:animScale>
                                    <p:animScale>
                                      <p:cBhvr>
                                        <p:cTn id="34" dur="26">
                                          <p:stCondLst>
                                            <p:cond delay="1808"/>
                                          </p:stCondLst>
                                        </p:cTn>
                                        <p:tgtEl>
                                          <p:spTgt spid="6150"/>
                                        </p:tgtEl>
                                      </p:cBhvr>
                                      <p:to x="100000" y="95000"/>
                                    </p:animScale>
                                    <p:animScale>
                                      <p:cBhvr>
                                        <p:cTn id="35" dur="166" decel="50000">
                                          <p:stCondLst>
                                            <p:cond delay="1834"/>
                                          </p:stCondLst>
                                        </p:cTn>
                                        <p:tgtEl>
                                          <p:spTgt spid="6150"/>
                                        </p:tgtEl>
                                      </p:cBhvr>
                                      <p:to x="100000" y="100000"/>
                                    </p:animScale>
                                  </p:childTnLst>
                                </p:cTn>
                              </p:par>
                            </p:childTnLst>
                          </p:cTn>
                        </p:par>
                        <p:par>
                          <p:cTn id="36" fill="hold">
                            <p:stCondLst>
                              <p:cond delay="7000"/>
                            </p:stCondLst>
                            <p:childTnLst>
                              <p:par>
                                <p:cTn id="37" presetID="2" presetClass="exit" presetSubtype="4" fill="hold" grpId="1" nodeType="afterEffect">
                                  <p:stCondLst>
                                    <p:cond delay="1500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childTnLst>
                          </p:cTn>
                        </p:par>
                        <p:par>
                          <p:cTn id="41" fill="hold">
                            <p:stCondLst>
                              <p:cond delay="22500"/>
                            </p:stCondLst>
                            <p:childTnLst>
                              <p:par>
                                <p:cTn id="42" presetID="2" presetClass="exit" presetSubtype="4" fill="hold" grpId="1" nodeType="afterEffect">
                                  <p:stCondLst>
                                    <p:cond delay="0"/>
                                  </p:stCondLst>
                                  <p:childTnLst>
                                    <p:anim calcmode="lin" valueType="num">
                                      <p:cBhvr additive="base">
                                        <p:cTn id="43"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1" end="1"/>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1" end="1"/>
                                            </p:txEl>
                                          </p:spTgt>
                                        </p:tgtEl>
                                        <p:attrNameLst>
                                          <p:attrName>style.visibility</p:attrName>
                                        </p:attrNameLst>
                                      </p:cBhvr>
                                      <p:to>
                                        <p:strVal val="hidden"/>
                                      </p:to>
                                    </p:set>
                                  </p:childTnLst>
                                </p:cTn>
                              </p:par>
                            </p:childTnLst>
                          </p:cTn>
                        </p:par>
                        <p:par>
                          <p:cTn id="46" fill="hold">
                            <p:stCondLst>
                              <p:cond delay="23000"/>
                            </p:stCondLst>
                            <p:childTnLst>
                              <p:par>
                                <p:cTn id="47" presetID="42" presetClass="exit" presetSubtype="0" fill="hold" nodeType="afterEffect">
                                  <p:stCondLst>
                                    <p:cond delay="0"/>
                                  </p:stCondLst>
                                  <p:childTnLst>
                                    <p:animEffect transition="out" filter="fade">
                                      <p:cBhvr>
                                        <p:cTn id="48" dur="1000"/>
                                        <p:tgtEl>
                                          <p:spTgt spid="6150"/>
                                        </p:tgtEl>
                                      </p:cBhvr>
                                    </p:animEffect>
                                    <p:anim calcmode="lin" valueType="num">
                                      <p:cBhvr>
                                        <p:cTn id="49" dur="1000"/>
                                        <p:tgtEl>
                                          <p:spTgt spid="6150"/>
                                        </p:tgtEl>
                                        <p:attrNameLst>
                                          <p:attrName>ppt_x</p:attrName>
                                        </p:attrNameLst>
                                      </p:cBhvr>
                                      <p:tavLst>
                                        <p:tav tm="0">
                                          <p:val>
                                            <p:strVal val="ppt_x"/>
                                          </p:val>
                                        </p:tav>
                                        <p:tav tm="100000">
                                          <p:val>
                                            <p:strVal val="ppt_x"/>
                                          </p:val>
                                        </p:tav>
                                      </p:tavLst>
                                    </p:anim>
                                    <p:anim calcmode="lin" valueType="num">
                                      <p:cBhvr>
                                        <p:cTn id="50" dur="1000"/>
                                        <p:tgtEl>
                                          <p:spTgt spid="6150"/>
                                        </p:tgtEl>
                                        <p:attrNameLst>
                                          <p:attrName>ppt_y</p:attrName>
                                        </p:attrNameLst>
                                      </p:cBhvr>
                                      <p:tavLst>
                                        <p:tav tm="0">
                                          <p:val>
                                            <p:strVal val="ppt_y"/>
                                          </p:val>
                                        </p:tav>
                                        <p:tav tm="100000">
                                          <p:val>
                                            <p:strVal val="ppt_y+.1"/>
                                          </p:val>
                                        </p:tav>
                                      </p:tavLst>
                                    </p:anim>
                                    <p:set>
                                      <p:cBhvr>
                                        <p:cTn id="51" dur="1" fill="hold">
                                          <p:stCondLst>
                                            <p:cond delay="999"/>
                                          </p:stCondLst>
                                        </p:cTn>
                                        <p:tgtEl>
                                          <p:spTgt spid="6150"/>
                                        </p:tgtEl>
                                        <p:attrNameLst>
                                          <p:attrName>style.visibility</p:attrName>
                                        </p:attrNameLst>
                                      </p:cBhvr>
                                      <p:to>
                                        <p:strVal val="hidden"/>
                                      </p:to>
                                    </p:set>
                                  </p:childTnLst>
                                </p:cTn>
                              </p:par>
                            </p:childTnLst>
                          </p:cTn>
                        </p:par>
                        <p:par>
                          <p:cTn id="52" fill="hold">
                            <p:stCondLst>
                              <p:cond delay="24000"/>
                            </p:stCondLst>
                            <p:childTnLst>
                              <p:par>
                                <p:cTn id="53" presetID="22" presetClass="entr" presetSubtype="4" fill="hold" nodeType="afterEffect">
                                  <p:stCondLst>
                                    <p:cond delay="0"/>
                                  </p:stCondLst>
                                  <p:childTnLst>
                                    <p:set>
                                      <p:cBhvr>
                                        <p:cTn id="54" dur="1" fill="hold">
                                          <p:stCondLst>
                                            <p:cond delay="0"/>
                                          </p:stCondLst>
                                        </p:cTn>
                                        <p:tgtEl>
                                          <p:spTgt spid="6152"/>
                                        </p:tgtEl>
                                        <p:attrNameLst>
                                          <p:attrName>style.visibility</p:attrName>
                                        </p:attrNameLst>
                                      </p:cBhvr>
                                      <p:to>
                                        <p:strVal val="visible"/>
                                      </p:to>
                                    </p:set>
                                    <p:animEffect transition="in" filter="wipe(down)">
                                      <p:cBhvr>
                                        <p:cTn id="55"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Неправильное</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природопользование</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050" name="Picture 2" descr="http://img.astana.kz/c/b0eff78a06ff4db4650412b543f2428a/500/300/2/5/0/f/3/9fae4db0aa75ed3c6e8924ef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3960440"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musor-com.ru/ut/img/poluch_lic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288" y="3861048"/>
            <a:ext cx="3714437" cy="2854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3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normAutofit fontScale="90000"/>
          </a:bodyPr>
          <a:lstStyle/>
          <a:p>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Неправильное</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природопользование</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074" name="Picture 2" descr="http://3wisemonkeys.ru/wp-content/uploads/2010/12/%D0%97%D0%B0%D0%B3%D1%80%D1%8F%D0%B7%D0%BD%D0%B5%D0%BD%D0%B8%D0%B5-%D0%BE%D0%BA%D1%80%D1%83%D0%B6%D0%B0%D1%8E%D1%89%D0%B5%D0%B9-%D1%81%D1%80%D0%B5%D0%B4%D1%8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55" y="2758896"/>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TEhUUExQWFhUXGBgbGBgYGB0fGxwZHBkcHhwfGB8aHiggGRwlGxoXITEhJSkrLi4uFx80ODMsNygtLi0BCgoKDg0OGxAQGzQkHyUsLC80LzAsLyw3LCwvLCwsLywsLCwsLC8sLCwsLCwsLCwsLCwsLCwsLCwsLCwsLCwsLP/AABEIALcBEwMBIgACEQEDEQH/xAAbAAACAgMBAAAAAAAAAAAAAAAEBQMGAAECB//EAD8QAAIBAgQEBAMFBwQBBAMAAAECEQMhAAQSMQUiQVEGE2FxMoGRFCNCobFSYsHR4fDxBxZykoIVorLCJFNj/8QAGQEAAwEBAQAAAAAAAAAAAAAAAQIDAAQF/8QALxEAAgIBAwMCBQMEAwAAAAAAAAECESEDEjETQVEiYQQUgZGhMlKxceHw8SNCYv/aAAwDAQACEQMRAD8AdJQI2OJkn1+uIBI64kVjj2aZ4u5E4rkdcSpmT6YHVsR5rOJTRnewQSfb+xhXFBUneBmtT2xIDhXw7MrVppUAIDKDBEEdwfUG2Ch74G1D9RrkOVBiZU9sLwcTIjHbCuHuNHUvsFikD2x2tMDtgby3xg1dsLt9x93sHrAx0AuAFZu2JUJ6xhXD3Cp32DQ3Y405B3xAo9cdgfvDCUPuIalBcQPl1wcEHfGeUmKKdCOFi0ZWdr44OSbthsFXvjF09/zw3WYnRiLKWVIwZl6UdTgnl7/njete+ElqNjx04xNgg4woO2MFVcZ5wxLJW0aCjHD5cHEvnrjRrL3xvUb0kQpRtjoDHXnDuMa80HGybBojEIoQZxN5g74jasO+MrM6NEYhq0A2+JvNBxosMG2jYYKcsOmODRwWSMcFhg7mDaiALGOTiZmGIywwthohK43jC+MxsgwK1XHQTHakY04hlPeR84kH8iPnjo3nL07NqmFrZesM4HAHk+Vpck/i1EjSN5HyEOdzbDahTiQTNyR6Anb5YIC4DnY0dNoQ+F1fQxqFyz1KjRU3HMQNEgHQVXUAR3w8FPCzORSqBlvVqtTWHqGCgn4ATEqNZIUX5iYmcPUIiR1wFqUqHlpJuwWgupQwmD3sfmOmJlpnvjKBhmX/AMh7Hf8A9wJ/8hgkY3VYOiiHQe+OhTPc4mDY6DYHUY3SRD5TYwUm9cTeaJjHC1SXPYAf1+dsbqM3RRry2x0A2Ji+NCuDtff5RgdR+DdJeTgOewxnmHsMTa8RPXUb9SAPc4O72Bsfk5ZicceXjps2kgTckgD1G/0x0mYUxB3Ej2wVOhXp33I/KxnlYkqZtF+IxJCjfc7DHLZ+mPxL8Wnf8Xb9Mbqs3RRyKeM0emMPFKQ3dReN+vp33x39tToR+fT5d8DqvwHoryRFMaNPEr5xAbkCw9/7jER4nSE862IBv3iP1GD1WboryZ5WN+Scbo8SQzDAxEiRN9hvv/PEozanZhgPVYVoIH8r1xtMuOsYj8+XmeWSvSJAmdp7jfpjdasAVAuSQLdAZv8AkcbqNh6SXYKTR6D5YjcJ1lsLc1xSnTQszAQuqJknsAB1MiPfCbL8Y0B2JJCkBxqUgNYuVvIFyIHY22lPqPniiyV6qxpXlJiDYn13BG04homC0s7XtMDoDy6QO+39moZ3xcKTgANWsbAKGB6wRYr2tO+84XVf9QGAb/8AGaCx5vMAN9raSNQt16DAbj5ClLho9Eq1aajUz6R3LAD88aOap6QwKlTYGZBPoeuPNuIeL0dWam4R2ZfjA1BUUETFiRU1bbj6YU1PElYABc0o6WRbbd5g9JmwxNv3KRj4R68cwo6YzHlCcRYiYrvP4vtRE+sarYzGwCpFtpcapsEajLqAQYdD7RJG0DfGq3GnII8l5kFTKEWIN4f+HTHkXBs1WosFUSGMQGG59Zgfpi5ZarXqWQsTBPT+PrhFqSHcIouA484uaNSIiyidhJsx64X1v9QqaSGQhh+GVkmex2tf/GK/meIvl9P2iqE1/DKlpiJjQp79cDZvM0q8MfvCsEFFMwdjsIE+xEHbG6kjKMWPcz/qRSLIVy7MykxqiwIgwYN4/vvPwfxy0aWpu8kw0qAF7WF/fe+KPmWWnrqLSAuugVNgQeYBQeYGRZtoMYb8I8eXipl0RV2C8sDsCe3Tt3xOWrJcIeOnGslsHjFiynySYnY7qenw2uFPrH0N/wB01SsrlqhMi0N1EjZTfpE98FcEzfm0iyq6A/gqASOoj0M9x8sHPlFMAwB20+nvbYfTEX8Y1hlPl4vKK1W8Y5kfDkqu4nrY9pA/LCviXjbMJUK5im9DYoIUqyidWqQS2wtbqD0xdxwtZmWPuWJHsWY/3OBuJZWloh1BLKVXUuoyAesGAPkPzw/zV8C9BIonEv8AUCtINCtqmCVSmk7REFdRvF5xmR8S56V116aqR1qUhsfxadR7m8TfFwpcEylQSlLL6u6qgkzMEqk+/wDTGZjI5VEIFMCl/wBQZ3jmlp33uADHfR17eWwvSSWEUyt4tza1GDZkOoYx5YVpS2xUDbvP1xzlvHtfWxDeWGJYgrabbSrbjoIuN8WPL8H4eyMwoiookMyVSQGA1kGahiFubmBe0Y6ocK4c0MFom2/myPSYEfM43Wp8mena4Qgr+Nc4QIrITedIjvFtM/wxJwzN5vNDVUzKqKbKytUIVRUGxULGr2Jwy43l8glIOnls2oWUsQwmGErAHX8sJ8l4k4cphqBIII1MquoP/E+lt8PHUlIR6aQ5yeVCqDUzV6Zc6qdRd2sx5wxJYRt3xDWp0cuUIzdYgUxS0iskhNeoCQloNyew37oMzluHli1Gu8tJhmpqgMGBpBGkWi07j1wMMhQK2rEQbc1yOpAWwPa/bGuXg1Lz+BtX4wuZeadSsGL6yio1RpEgNCxBUEC1jawO6vNUxS0K9UlAWOl0ZHBJg6ASesTOxOIMpmTl1qeTUbWzLDAMCIad/wAQgmxBHXe+I+L5+uz81SpmECg6zTiJMsIiLHD09uQX6sGVs2Do8qmIURz6QfkUYdNUkmTifhQPM1RxTmy/EQTHQipuJkTYnvjSZN2XzHoHTtLtHawDD1FotOLFw/wbTqUtbU/LYg2RjB7GZgyP1wIxbYJSpFWXOQSgqENJIJuvqOfY3N5O/THVWrpUVGqAwLIEUNJJFjrDGJJlh1gTfFo/2QigAaiZ3JkwY9I74rfiDIrQIXQHHUrYho+EmIJ/sx10oyXIVKL4Bs/4kD0tOnniJKL8PoVO/rB/lBwzj1VdOkTo6sSWB3kmIIvaZj5WiQKDApwZBGqQY3mdUAW3jE5z9GeVWpHYkNq+ZFiZvaR0wIp3/co2mH8V8R5jMroqVdNMAkinpB679/lp3wozWZEKKZZwvSoZB26EQOtpO++LErZEz965JjU0QSfYsP8A5YYZnK5KEVcwBC3Cspl/fUTeT1I2G8zp2n+lixSrlFUXjtQh0dVgrJEDpAFo7QB2G2FeRzIQzGo+qIwj2YEDHo+X8EUnJIdhqH4lUHvsCYm1jjpfAFJXku2iLkKJmR0i4ifyxD5iCst05Ojz2mRTYtTdQSItAMdha2B81Vd/iJb3aceq5fwllBHMzHrKLH0IsP7nEj+E8mxHIZ6AQq/+xQT+uF+bVVZuhm6yePGme2NIGmVBEde38sewv4KywFkU/wDJ3/gR+mOB4NyiiQqz2L1Y+cOeuN14h6b7HkjZtyfib/scZj1H/Z2VN7Xv8TfS6zbbGYPXgL05Hl7gSZdjfqNr++GOT4kyKQK1RSQRIJFj0N73GFdQyAwBuL+4sf4H54h830xa2c9MeZo1apGuvJ2JZmkHeb9CIsMdZCoTTlqgHqW6TGxuLnCSmA1uvrgoUhYbxO3r3ONdBcd0dozdqQjW4N/wg/ntbDalxGjymjl6dNgtqjydouQSQDvzDttistlvkPzwx4fSHlVKZANiVYkgqx7RvMGBtJJOElNch09NJbWX6n4hekKag0zKqQQCVYEXlxcte/KIPfFjpcVJBZYcajBA6TFr3+WPK+GeG8xU0sWJFlGt5gHqAZge2PQuC5Hyqfl6p0nc+oBPyknA0/hYzfquh9X4javSsjj7ZUJkAf38/wBcJPFnH62XpK1lDMFJBSZ0kgEMjgrAO0EHrfDZU9cLeP8ABEzKBSxUgkqdxMdR1xb5SEMxbbIfMTlhnnWd8Q1XAXzGAHQMQO+wgflhcKoqM7VNblSonVzQYG7AiAJ+mDOJ+HmpMQ6xHUfCZ7H+zjfBeDmpU8umBLDcjbTfc/CLR6yMSlqVhKmVis23ZNlOJZjL5dWp+YEd2cMRCkjks1z+Ha2/XGV6+brBWqhSjAsFctFrASLy3Tmg9xi7+CF0pVy73Ktq0kdH3HYjVJ/8sB8T4a1MVROgM8rygKyTYFlgCL2OE1ZOMVOP1Oj4aMZzcZfQo2Tdm8yUMFYKqYHWxmSQSR1sQMd5Lw7WqRFNjqFibTAB+diD/PHpPDsrRfLMQqq1VWDhbAtBF495wXTZRHKBsfYxFv764vpacpJSs5tXU2tx8FBoeAMwSOULPUtt7wZ+g64No+FadKVbL1szVUamE6aa9ehDMfSZPbA/i7xZVaq1Gk7IiGG0sVZm9xcKNoG+APDHiGvQqczu9JjzKzao7FZuCPz+mNqbnLbuaQ2m6ju2pssOZoZrLc6UMvSUELyKtyxgX+I77nvhPxnLO2c1FB5qhCwUEgsACADpuSCBfrbFtPFc0TKUAyyN3AuD2I9O+C6FSszpqoqtxqaBI9iCfzjAWjGMt0W7+ppa85LbKvwbz+UqV6ZqLSQsxQGmxtHXUfxEavSNP4oxZxR22GBaVUKTcbzv6f0/PEa8XpFtIqLNjAPQ7fUY6E3HNnO0mqoP8jELZBDuoMdx6zjl84AYm/brjr7ThlJsTakeeeLfDtY1GqimzSSoCkaVphQosTMnc2jfbFcyvgjMVGARAAZhmYAHqYB5j9Ohx7KKoPY/LEZ0AgwJG1hb2xJ6duysdSlg86yP+mdQkipVVYj4QWmdxJiIwy4b/p4FfzBXdSjchCiZU739QffF4FbHL1o32wdi4N1JeQQcNMyxE2mBAMfWJxEmQmzgrfo14A3t6/rgv7YOmInqTG+0Y0tCL5ivsZarXDB//TrHS7idryMQGhVQgKSRMdNo3+uGavjPMxJ/Dafgda8/IuqNVkre3oOuB1qVjMAH1NvpbDZnxGz4X5PTY3zMwELUO6p9P64zBXm4zG+S0/cHzU/Y8PpZddOmfXbETZNZ3J9sGqvyxspfEd7KA1KgBFvrg5KwBlQoMRGkMt+vOWv6xbpGNigIF7yZF7epMX+U47dQOVb73gyfkcK5M1GqdKI64f8ADK9MBCfwyCoU9QYNhfZJ9ycL8jkXYWVj7A/ni4+GckEpanUa2mbQQOg7/wCcU0k7ElgLoZoEkIp2FrCO1idsEkwSe++BsnRhjMGFgMY1H0JjpgvSPT+/njsjPyRlHwciv2xyXc7DBBKCLAfP+e2OWzCj1w3UF2EAyWqQ1w26kWwOnh3y310KhpSIIjUPlJsb+u5wYvEF22xy2cPf9MTn6uR4quDXD8i1NxUqVQ5ClPhi0g7z3AxPncxqUqfhIII7jAP2o3O/zj+N8DvW7nBikgSbFnCMyaNRqDGJNidvQ+xGLxkvD4qUm8ypoLQaZVxuLX0naTtI6YpubopU+IX6HY4m4bVq0eQVAaTDUk2IbsOh3P59GOOHVU9KDhzF/g6JuGr6v+3f3KJxzh/31UFpcO2rqDfcGxIPeMb4HwstUAO259AP44tOd4WrtqCiSxNp6kk+/wDfvgrQFOlVCgWgCBItjaCepKm8FJ6yjDCyM1zsC36f1wRT4odpH5/ywkJONGpG8/XHqWmefTDOIV6jA+U+l+k7H0Ox+f67YrK+IjSrq1WjT81CSPOTWokmSGSLGSYCETJmSSXLZmLzYemEHHuKLVXRpVgAYJBDT+4ROnp74hr7a5LaLaZYsv4opVSGOVYMramNB/MpkxaaRkU4iZVVMi+7SUc9kXA8nNmixkMlVXXSYJ6HvFyeuPKKgdTaY6f5gYJPG60AOSwG2sB9u3mAx8sctd0dW5dz0CjQrqlTys0Kx5TTNOtqEX1SahCqxsIk/wAuHr8QUa1JKwCdYQkGASDBmYOKGOMSQdCKRMwsSDv1gfKN/TDWj4iywAH2d0P7SVZP0KDv3wHvSwwrY3ktS+Ic/TBarlgVG5CsvpcyRjVL/UAGxo/9KgP5R79cJU8WUgsBsyqFRJUj4gYuNYB6HfptiT/dqMJbM12kn8ALRHWalrTcTP5YbfNA2ab8D6l4uoOJiokftL+mkk4Oy/H8ubecoJ/aOn/5Yo2Z4xQeT5tQ3sDSX03Je3tjijX8wjyhXcbctNQPmQzAYdfEanFCP4fT5s9TTML+0PqMSa8edZLhObf/APmIE66isevRUjobE4s+V4bWgA1nEdKK6VPuG1Tii1JvlE3pxXDHNauqiWYKO5IA/PGtc7YWU+E0EafLUsOr8zD5tJGDPNHfDxb7k5JdiTGYHNQdvyxmGsWjytxcQQSegG3pfr7Y1qP9/wBMWWvwSmboSvYXP9cK6HC9VQpJt+Y7iSLfXfHBLTkjpUkwHKgMyqxgTchZP6idtpxZOFcC1Es8hZkAiCw9b8vtibKcFpoQ1yw6k/yw3etAxSGj+4EpeAqmFUBVEAbAY1XzoVSYJgbDf5YX+fPp88RedqBYXVYkjpeLkbXIGOgmS5bOw5t8cEGNrXB3vbBLZwnbC9ss0BgjBZsdJKydgDFyb41ULAwVYHsVIPzBGAsGeQ45o98cGtgRqkKTIkfhm49b/pvgnJEGi1dzTAGy+cnmG1+QSd+8GxtEYDkg7GYHP1xpqnr12P8ATHVKjrhgGUaQxAAMKSRcFtRIEE2j9cQ5rK6NR8wMgbSWWJ1XsFLA7gg4C1Ew9NonWr3n2Am0C/6Yhq1hFj8/87n6YDYEEQZnsR122kbQbHGqdUwdJ33iZt+UYNgoJab9fXDnM0FNFFieRTtuxGo/mSJ9sIUrPNpYxsRNt8OBXMAA30gH6eu2J6mokvUFKiOllRKlGaOzKex6wCwuenTC/M1i7M37TEx7mcdoRMhmEAH4uWNyXmy+5ONvlnL6UBe0qQoIKnqI3xoTXYzyClz641OC9XlsgqQOulgwsP8ArHX8QwPmOIUnkigaZgEFampI/wCJBYW/eOKbwbAfN5YuI1EDt398LanCTcyJ6Af12/PFgXIOWKgAgaedWlTMxzCVn0kHpE4Y/Y6dKmPPYs7fClJUZgJBDMwDKoNhBM8/TEdSMZZZSEXwUWnkCX0LGuDyjcg2gXuT2F8FcU8JV6Cq1ek6K3wmAwmJ08pgNYmDGHtbw1TeotX71Wa4RSpIH7MyDJF5kRJuLYdtXpUAKdQVqmpQPLqVA4HQAgNy9bkkwesTibglwxkrKBkPCr1l1LpKmf8Alb06TcCexxPU8NUhyaSRTBarU0OjAN8IcFmC2uIUTB33xZcxnadJHqLKRplFYkgGwInWsjopH6YPp8YSvQFOgFSoonXU+KDcsQkAm/XqdsFXyM4pYZUf9r0VqrZXpWIddaq3/LVvPW4iB0mTKfCqSVzQagr0akCno0s2o35NJZibxyzEDGZfi9el91Wek2ouS2pSXDmJe2pZgbxPc7YbClKA1FNQ0ySjKG+6Eg3YQ0DbUDsPTD2LQ44l4Apqi+Zl5VQAAIsBtJQjf/OO85wz7nykUUwFAVlRZSNo3/ucayXG8w2mlqciLgRcWuzEbNJMn19MS54OR5bLo1AgjUAWUm+wMG8WxHVnKLwUhBNC+jUzVEBXWjVmwYSjGPQagTE9hvhHnfGFNHgUTYkE65Ibup0kSPlFsMm8EUhUDhqqi/KrgfP4TN/n6jDH/btEkcjMQI5mMn6NzTaZ9bXwi19Pu7GenLsD5CsalJHFasqFFMO5YCY21m/uCbneLiVwATDh2JNmTVAjsrBtX54kbJh3KshEfCQYAPopsIAFhiUZQRpgBZ7TB+ZMWkWjfrgR+JV+AvSbRDS4VUYAgAgjcSB6wGuL9DtjMTBAPxuN9hT7/vMD9RjMdC1pf40Q6Xt/JSaXinLkEmZmygDadySO17XwdTz9BmT70AbmLDaLywY/16Yzg1PJ6qrVspqVQZVlDEMvxFmIJIg/UfLCbMV8oKxbKZdQSRoEsyr6gOTfczYDpGBbaGqi4HiFEoFU0YGkAopLNH7Ta5kyJuNumF+dotTU1BXtBNw0D2ib/wASMJa3A6lZwa9MnUUmrrIKIBJUfhckGxkx85C2pwOs1TTR81aJN/MaYveym4HTr3jGTa5YKL3wurl3p0yFR3+IyzanAB3DVCJLQDyQBMXxNn+L5zk8kA6A2k6acLqIMIFECAAuqJ33mSrzPE6+SVFBWqSl1RAoVexYOw729NsDZrjz0aYWitELUEmnSEMJHWEj0s1u22BcmbBZ+F5CpU1LmMzVpsjKdZqwjSBOlipII5rAiPWbVbi2eenVZNXnOjEB2bUGG0yw6iO+w3jHKeKF3qZSoG6FWYn3BVpHXFg4hxull5XMU60gAtbWi6hJDPp06h1ucaM0uVZmm3YgHEdMStOTG7WjsYNx9NsWLjXEstmQGqoKKooH3FwASImBzDoLQJa3XCscZ4bVgeSSWmAiAMY3jTBOJ6XFMivKHrALby3p6lF52ZTeT85i4w29e6Gk3J5HeRTL1KTVAuSWyA+ajU1BifxmX3FyemE7eCnNKpUpVBUKGyhbOOulgbkD0AxIM1l6ghc9aWPOLSe6kqCB0BGGnCadREPl5tHmbpABXoIGoAXO0b4K1V5EaFXCskyUS7UqQnWys662IQXCAsOoMcske2BuFUaT5qoGqtSS1zTAOp1nSEK2vNwOnc47pZSo9N6VCohQVXLrWV1CsG1QjaD5ihovyjl2wjGSDE1VrpWZG5pkKSCJgyZBve2AmreQsseTC0qjLpXNkGKn3hVmvCWuw6C09e2Ffi/L1cgFqFEValR9FMVC7ItiAzbEiSNybYuLKlaij0DokK6FVCyCLI0iynY72FumPIPEXn+ey5idSmyAyig/sQTY97k9TOBB9RuLoWS2qyHOcVqVfxcu5VZj3Ybk+pw88L8RVViq3KTyg6hHQ6TYCfQzyjEXgmhTVjUqGC5KU5jTCjU8kmdtIEA9QZmMc8S4XQphq1GoXJrlQukBUUqzACNzMRECOmKb4RwFacmWHiQOomkr1C+hRuYBAB5lBgkgqJF9Vz3Y8Nyxo0mDrR85RN1cgKBqOuPjaAbRHuLY68K8UpUsqHq19DaoAtBJ1adVzpEKRcDY74Q+Nc8tTT5bmq9R9MI3LaTOwDEsQL/sje+F3uXHA2xLkOo1/twIGYGiVLeXC6wJPLTgfiMSRA33OCfKNC4UkDc/hCg21EAk7ekemEnBeFZnK0ftjEIrqVVSL37qRCkgKe5A+RUVzVzAqKWRVlb6YsZu1oPwhY35rzvhWnfsU2rbuvn7lo41xupPlykC48uQCTE+puYJMzGAchnarHQ1HL+WDD1axcX9II+EWgWM3MknDThPhmpmgKxJeHVWLtFwSAIEF4UKTeTuLGBauI8Gp5XRWdw2kz5brAjqYSdp7ESRIvgpY3fkTuor7FQo02FF0p1qbTu1JV/a2A1SBBO7bgE4GyeXpq5VgGcjmRwdiLiNid7x29MWcU2psuYFD7OpblDCTJvszFp0ho5RsD0jGebUVWChdDGJYatzeGtHzmDial9EUlHt4KBxPwySzPQCqCRpF0VWI/DyEENCgSwEkxa+HPhejVE0auaCU2QgBDqZHb9uSOW/rsdrYOz3mAAkKEiIUNYehFgbm43JjpOOaPDhUQ+YWAXcySGuTJH7Q3gwL2MbMtRNeoXY07QRxXJvl6dNtVFqUqBUCu62XdQB6G5P1F8GcHoeaAKtZQzmE83k8w2HLpEOYj1EgQMC5Xg4qKFJ+zyGHmaSA8C2oC5teel57Yj4zleI5fLQfIzVFXDI5h9NoECZ3vsYntbGS3xyK/S8FozHBqtOW5SokHSD/wDbp6xgVK03ge4Ig/O+KhX8QZ1QoOYaGYIVFuYyIgpdYAuLSN5kYaeHs0zmGm0iVV4kMdQqAKNMftCBfrjk1NBcxLR1Hwx+WnoY7TJ+vXHC1Afhue2JHqIwAJLabQNJiRuCTJ6fLacCUKZDgSCoI1Kyrqj912IKH+mIdPJXdg6qLJ3OMw2ofYioLPVU9QwJYe5RCp+RxmKL4Z/uX3E61dmUmrkqrITUQ23E6gxJ7Ith+eA8xlMuukIy0mESplTq/wCIMst7QQfW2J8t4vdJapSsu7IZkegIBIwflfGuXrMA2n0LqLR6mcddtZo56Csnwos4CsqwuqBoUmN7vsL9D/PA7cKNUoy0GqODBCMhZiD+JnIhB1NyJ9Jw0y1H7Tz0dW24LaLHuDp3HbpjT8GZjyuaeqQ+g77jm1De5G04ym8GcRbluD01qMhCmqCSy6vMKEx92WUkah2M9CYnEXE+Esqwoo01El9K8x/6qJj0v6nbEmZ4ZXo0vLyzhQCLyV5RsAwBAN4PwyIwNmc1mlBLUaxc21hlfpY6lBJI3ghQL3w1vlfyalwxjlgdBavUpkj4ARoaDBTm1GGPSII63wbm2p0/KBcGw1JoqM5mAvlhW1VCDvINjqtAlNR41Vy5VXdgxBJV1VBJEAFnYde2GvCOOmoIR5cyWCE1EG5Hwk2gdIuVE4Rpxe5oZZVJgGYBd/KFEKuojUtB1qA/vNU2GmLiOk4S5/hlLzUp08sNSNqeup0kjqVVZZmNj1HMLbkW/L5WuXV6tTTpj42AVv2hAJ1X9evQY687yKzGo9Al9RDNqaFNoDO+qLKIiLHCvUwMl2KovhE5mp5hVxIBPMJKt1cUzvFwbzFzfDXKeEMpSpvUbU7QfLqOHUqTdSFJ5okXuN8NeGZkPKku0mSZCwq7yNMCSJPWZm0Y7/8AVadeuAwKhAVGqEpssTJEDWkCRMiZ2wVJOAK9eSur4aZ1VmrOsfEtINGi4iAsMxsS7mSSegGGeU4BTWkIYeWrD42RFYxYFWpggzAE7kYO4yi5uKKVG0IxkWAdgo+AQQNMg6T3mAIOFHhoUE82nVOrMUzfW2lWG6lelxcEyb4217W19ka1dMm8U1qdKmw5WXTA1GTqPY2mO8SYGKdT4O781alU8u5YJoFQbQT5hAWZ63PbF6GSor99mErMzWSonw0tUBdxKn94qfSxwBUyAq+cKetkUgCo1UzJG5VoYtYwZFr2tiWnGd21nwMtbTacY8LFsCy3GkFEUaFF6NFTOpWmsQDPPy8gZiqm5kP0OAuPeVWoVajPpzAKto2ESoJueZtOoEb7bxjjNinRhKaCpqWKlVWIS8kjqbQItug2wG3B6mZg5V0ZFAVgw8sajcBnJJZzKjYDawx1dJPhZE37WrYJTyDVBTbUzJyrBgIDJJBYwVkj597QGOV8MGnWajmEC6oCuglTIZ/jgSRAGkAiWEnYHdCvSZFy9VfKKWMsqsx/FpfmAQRzHv2xeuC56jUSlUKavKkDzFj8JQHn+IaQQDvvgVKMFu/0NKnLHH8+xznMygZFaqPu7R5cAQDaQAxn0tyjthNnuCLVqIaOonlliDB3MqSYO5tc7euG/FM1TqljXCZak5H3kEtUEwIKldC7SxIgE7b4n4nwejl8vSljVDsgg1Dp6tYqR0HxdYJjmOOeEpSUnKnHz7F5RcJxUFT+lX/b3+pxwfOsKOpqqpFSAKeksSKmlvMEFVRtGxURzR0gjPimVGYrI2nUIRajzB5gbWYBiBpEKJJnC3J8ToInl1cqWXUfIFOmA6gbCVKkA76uXqdjaoZ7xC6V3+0+auqSA9xGo6QvSAD+RO8z0wk9qUeK+pz6qTm3JU7f9C1cSzAqklEFMwFBBgsJAAIHKpNr9AIvAwQKFcDloMGG5bqbz1WfcmJYnoJqj8a1qSgh9Jv/AI+WLT4D4jUq0Hy9bU+hKbKZl9BW5DfiAMWOwYTaAE2p8g3Sq1wbrV9J1NS0zpBYlTKzB1HYcx2/eBsCYF4hnqY0hUuT8Ox0G4aIEK3qPlhLm8y6ktQ1sq7sVJWGsk7gNMEDvEEmTjjLAslSvUPluWIRIaCrao0QGnmOxAIn3xNxjWB7lY+pGmwKpzEgjTzBNR6hdaxpgtb3tN9VK1PyFIpsKi2q00JlrXNMmVqXKm0xqwvfOipAUsATT1QSHLQRq1MCIlrgibi9rvuDZSk6eVWOouJUHUJ09ReAR29bYdUsIOqmnl2Viq6Cn92/mOjC7BZnVcEahB07TtFu5YcHz9MOmrVrUCZPKVMBRCnSwvAIIM2O1xqwo0qj0aopHTcS5B3FgwBIt3mD2OD80KVNFXVMwUYli4kgBCwXS24vE2674DEXJBnMyKdUOdTUzJMWHeZidUkmIiLC8YeCvSrUvNoySPiBFo637g/4xWstmwzGnqMsCLwCIEmykahE3HzM45z2dp0alM/ZlkytVkYa4MQ4EXteG+WEbW1pq/5GrN2PRTH7J+TRjMLlpn/9qkdCYEjpM+kYzHNuX7l9ylez+wnzXCSYsUEw0OBI2K3uD0+tsL+Bvl1zWl8upCj4nUlFgwtlUAneCbek4PY30ULwYcLqgHaJFouR8/o8ygaQWU6RaSZVT1gDtAj/ADjt6iSwR6bvIQvjB6LjzY8oTBX2tYCB9PniteJ/FeYqsamXfQgiQ6btNoMRIW5uNhAnDitpVpqsKabLKzJYTzQNS99/rfC8Gl5ko3mNGlVAdQ09CLaiY9rbbHDqU5LKA1pp3eRFlfGmbXmekXUGGZVYCexN16j6jDfL+Lmp1Iq0ipkdg4noQBc+4iI98HjhzVPhSiragLt8LLMnStr7QSNh0wxreH8vmKgqMp8xBTDVBWSFKyAWSPS3oB0F1exOmgZ5RvKeI8rXWHVaimbMqn8r4mznGssunyyKLQQSqqLW5YtqkkWO0HCvI8EzDZmpmilGqhZwmkBoEwIAVabEBdNiW363wpp8EzVbMeVVSmlOAfMGlAAZghHOkkgXRff3XbVq8B5zRd8nxGjXpBDVBnqtjMyCyliJB/pGIWyNRX1B6bDTAWqGqCNtOkEaQZ72gexjyXgqrQAda9B2HwhqWkMexKu0fIHpiTK5HN03IOWqBomAQVAkTBBj5G++Eq+ENdHGUy9bLCFr0w9XSaiBS2hZaQrCRALsdj0i2OWydPMErTpqyrp11YaORTApkiSZZmJGxIvYY7zmbzCDVWotTQGJccsnb0Jxp86mgMYMFSFViLzOwIsDJvjO3xgyauyTK0hTWKauQBq1MWVBaQwdqekEAnY9TvfCnP5Ja9E5yg+s0pWqIb4B8QUkAME+IQDI63GHmaZ69JlrVKml4JgDbsLTG0j0wFw3LfZSzq5q0yvNRYC8fiEncAmbCRG8DDQcoNShV2ub+outKU+SFNK5YvUWmyKoYJBWZmxgGQigBSReYnrii5jjDVKxLtVZAPgQFgqgiQo1QPhWbHYTti38SqPm9Ry9NFS2sE6QZiQCJJ2W3p0tjfBuAPRywptTpO5JbUCNSC/KhiTqhf8Au07AGktTbJym7/IsIqvSq/BWeDcZoU6rmtSQ6tISULuBcSQ3KVO8mdsMKPFstQzFapS8w0ytRmIXRsRZFmSNXfTFoscWrOcIy7JSprQ8xweoZeaLm4AcbwNu2EGSopUFQGkIdNAlt4aTrIIKjSBB25I6jCdZOVsfpugbK+J/tH3FOkmnVqXUgufiboTLNqMALc9ZAJWYy9WWaonlaVJAFNgJ1EBSSORLvFgDJ/axDxPgVCm4akGplEDwpJLwBquFIBJMAQJwdxCsW0CedQAoUSxE7dp26fwwZOO3CNHc2BZvOIsfanJqAEJTEF2C6lI5R8IKm4AJOI8nmUFBKZapT0uzAGs0Am9wW0+mkA9ze+CquUpVOerVVQAIDAFm9goGrrvbYYzNUMmyaaKu1UggS+lQREFiFkTv1P54XT0sXFUU1NduKhJ3RLxHNVMpSDqorB9UsslV1RolmEva0zE2G2KV/wCoPWZvtEsokE7hd+kAAXG2LRmdflGnWOqaalSQBpamwEGLaijnsDBwjyXDZJJ5k22+K+wiAbwZ7Dri2nJJPcQkm6od8N8LmoDVpV6IpECoVEwA0mBEGnFuS8Ai42wHwKs1Rlp06yUWpH7pmYrL3UgECYIM6TYgERiTO1A6KgRVARQwUQGKj4gNgSQCx9DfeQsrw9QGK02ZtwVJ1D94QRpvBtfa3dFNcj7GwzhnEHR6yV9MIdJZRy2JUgbSpv22O2H/AIczFFy6utNRE6mYKwB2CiJYn3gR9azmEqI4ZFNVWWH1tqMzJkqIM97/AJ4U8XoAOrD7qSSYb4ZEbknoDYzvgpKTBbSLrxUUUeabCoobmsSY3kG2ojr7YjzGZpVE16QNAkFCVZ1i9h+MTMmDE7YrGSdVSS5DTINmiDB1RsL/AKdMNs3kCFFUWYCWAA2iZiYsd/fAcEnyFSbXAFXrg2iZsGBMGIMMhmD01T7RjvJ1vLCtZlZdTCxstjK3KbjpYY3UzbMRUpP5TC4EQqspEASYg6RMgSZ7X7494kOZqB/si0qgB1FXDCpA306LR7zB9BgqIL+xaOHVkaPLjTBPLBBEg8sdCSDt0OI8jw2kzxVd5m0tKwBEctogAywE+uKR4eGt/MoMqVgDrTYNM3TV8LCLgyOu1sWnJcUqUTScqEdWZSumJLegME3+IfteuIzi1KnwNHKtDPN+ENTkrQpup2YlQSI7R02+WMx3V8U1CSQ6r+75bW+q41g74m2zKvkvEOaqqUqs6hQo0zpAESBCwYAPU46euTuxjp/ffDnjHCXqrTFAUkIX7xiDAJuA/UtHQCw32E1tuG5i7/dcsSodtekmxAIAi20zi0pWtz4EhF/p7hTlXQrDehHQi4PvN8H8MIFZmUB2aSxJ0imnTlgm87RG2EgGbKxTo0xPUVQxFp6ECx974aeGshUI0Aq1VYLs6ggEzBIszmOhYC3yKOTgNtt5HWZz5ABZQqknSCxkwBMACYHew22wZwPP0qlaCFmIQFpYk6tSotMwRFzEm/vien4bnmNWXPxVGWWb6mFHUKBpW8C5xNw+hQyuYR62YMgOVNRgq3AXSAukOea0hm/gLtZeRVjsEeIMrUj7yoKdHSVVNIGloEMsXsAwA3udsUrh+QyNJmqPNWo6cquXYTMCQSAs2sWYiR64uHiHiNPMOFGs6CRymJJje1vrtgIZemlUVtALBQFOrSF0z0HxWMYlLV2YHUG0S+BqGZyurzqdKnTUtLElnYMZJDamMajEQB6HFqzPGfJD1nJZBCkSAFAmSLSxJgb9BEXwqzfFaQVGLWAsoUz+UR/HCD7Y7Oxq02YqV8uhTGpgLw7BSeYgjcAAD1xwrV+K1JRnFtVyqxT7e797x7cMqEb9Qd4w4h9uorTOXqLSu5FQJNS0LoCuSpBJ+LTcW2MVrieSytNQ2XpNTZE0usmLehMEyJ19Qdzi0ZLhlepztFNiCNJjUJFyYm4mwm0XOIqnA1oNrYEk25RPJF10ao0xuT6bTj1f+SVNoVuCVIU5TwXnaNFKgzhR7mpSI1hQYICEEajc79x2uk8RcS4hkxFZVZWkagQem9hqUxeDG2LjT4pl6cNF1TykQTAA2ETC+sdgOmK14rD5jL89R30kPBJMxuI7xInGjbeUTap3ZXeF+NRSVUOXItJJEyTabbDp8sWCj41yxYaqdRD20kH5g/3fFd4DXZxUWCAIBUSIYuiiexgkXtLeuGHGKC1Auv4gIDaTqIF41ajPYArIPW5xtRJPI8VawWZvG2V0ErXBboD732HTrjocXy1Slq15arUUWKlS0zI+LmXob9sVk5OmaZpsoJddWprwOzMLAEiJ5ZMWwy8PcKyYdPNopUYKJ1TpBEGTBIIBHqPzwm2FXYc3VDXxLmBSTJoNILUEarO5DtMtbup3uNVrTirZjj9OmAxbm0ykTM7QOoHr+mG3E+PLXqebBqVUGgvTQgAISU5GZoBn4id/phLxU0sz8YFNuVmKkEEXIICnsRMfzw+2DeTXJLAr4HXOZzCh1qNTLL5hpKNSqTAEnZZIEkmwJvi6cbemK60kRaemkDab36A7RN7me+K7wmpUyw+5Oqmzy43BMCRccto6/oMNfFNQGlTzAcaqbrzATqpNdgf/ABk+hWcUcrwS29zVel5igK/3i6iJuJjYgdSJ9sMOK+IDXyR0CgXWqA9NTNSnuAWE7s3UCBMXucIamepIQFfW0lpFwFkSSRbb1xHxfK0DSV+VnZAdUCVg8wkbkbT2ntiTSbVlFdYBXz0oajNpbbrt1jsN/kMLs1xJkdTTd10kFWRoKsDeDtMi8ntgnNcNZlASSoBkQCN52je9u4I2wNmuD6CGKjeWESCOhYA7/ri0IxvAkmy/1mqZjLI3mIXKqzNpAFxMK1ww7i1/SMJjw5aQhuZ2Nl5GBEwQBvM+h3xrKZ+tSZaceWU0lYPJH4bglSNrbYJ43QPlvXEC+vSbcp3ZZglQSNidxbtzu3hFUkuRPwl8vUqkKpXr5fMs6fmVkGenU4sdBaQFNCGEEAE37C57+sfPFNqrUR6WYNOJMhgpAdRZo6GBI+eLXwfimU8ym2bZ6dJxKFkOkk7aiJgb3Ii0zij03aQm5ZZviPh/ygairTqoNUyH5R+/EDrsR2jFdzmTWoQx00msVYKVE9TLWItvqmJkY9az3hilXUVaFZgIJADl0Ye8kgT1E/LHnR8L+XVbzpk3ALcpBNoaSzdRM/pGNKGxtyDutUhXR4OWqIDXp02F1qeouIEEXaL7fS5tN6jwlaFqDUImSyzciDG02BtHTbBuXyeXUHzKKldou0KOqgiY6yDN/TC/jNOsg87Lt5lKlDSTz047MRLL77QZm+IqSn6R/wBORdn6ubpVClAPVpCNDgEAggHaTETHy6bYzDGn43y7ANUyxLkDUQFgmNxJmMZhtvmBt68jmhx0GkadIEIlnOn4jeQhJO5mTgGnXeZrNTpobhd+/wAREyekCZke2JeI5aszU6NBVBIGqAp0LIseimAbDthpS8EUmE1KlUmZ/D9PhxXa3iTJOSWUgThefpkyi6iPhVhY3+gE/XDPKFhUJaBN9NNdKg2kb7e89cK6y06BdEYoJ3BDOLmBYtzbi/ub4OpZqwMzbft7+uOPVTS9PBeDT55G7Z4tOk2B9cBVOZmcCHI0liSDE7G8DAFTia/DpPyMXnE6ZmSZWJuB1nv/AFxFTk3SHcUuQ0ZZTER32/vvvjnMVUUDURoJAB39bknv1GIPtRmBt3x1y1BDx1j+Ywu2ncgue5UiSjn15hp26k79pO+8DbEmWp5yXNBUvcRYWJuVBmoY6FgLbY64fwUsS2oAAH5gG38MMaD+QGjlkGZvPp+n0x16S2+rt5Izd4XIXl3NAA1maSCSSL2EsWja1+nQdhin5bx6Veq4QsXNtTGLTAEKQIHsCZO+Gmbz1V4DkDUpn0U3iLAmQRFh9Dim5LwwzZh2at5VPXK8qXMztLdttr46nqQlhktrWTfFeKIcz5wQopgVKauGViCbrIGmO3pFsEZnjVHyqhWIAaxG4jqAbfXocXRePjLUoJSt5aqpFNSG0gbmCwYb/U+uFw8XcPqUq/lqiVmUqFdAoZiDBlRGmTcyNsDcqdIDTKZwDhmfrlTSVglUD7x7IVAkE9WAMEbwY9Sb7mvDoFQA1grFCxhBfeRLEgXvsTviweH61FaaU6dak+lFHI6mwUAW9h/HFN/1N4tWFWnSy8E3B03YmUIETeRPLBmR3nEHJ6jSSopW3kqmfVKxcLpdFJVXOoqRcwNwt1BG/LYXIwtrZqpQYhXcQp0km4lR1s2nfvb0jFvzeQNHLlqg54ir+602CtF1Ekgt3MxcimZ/iLVqJSVAAsdJlpPQkQBEfK04Omm3jgaTx7hHhrOLSrtYEcpBtIGzgBgQSeQ+69OknGaCrmKjIeUuSLQYIDXntJHppOE/CQXKUyoDqTLMbQAWAiN+2+xti7ZTLG7NBLDexJkfCNoC/wAcV1JLTnuEhHdGgGjlWC6/LbSwPQhd4F72n+4wPVzaKVNV4QnTYWEgwOoH06k36us9mWqQS2wC6RYEBYFh7gnbpYRhXneFa0INNYEQrsQJggGVGpea194xK90sFK2oI4gKVNAqAQTsLk9ZJPpM9MC0KHmbgkbabgAAWi3fqBfe1sCsGjQUMgQBI5RaYkx2+Yxpq1VFinJAJUQJJi173FgNiLjAjp135BKd4Geeo+WohoCyDqI+KBqiTewAAE7euI6rUeTnaTO4I2jpvFxcCd7HooTKVS2p0QajGluYmdgSTGq2xvbDXJ5unSYVD5bEHlDDUthBkkaWIBPp+9uMVUnFUnj2EaTdtEWayIa6G3738G2iJvjvI5/yKbJVHnADlW5Cmbtq+ASAbX62nBHEc0jlWSTq/CBIAW8KBaLG3zjENamnMHFjOlSYYCCOsatifkb4HVnTTyHZG7WC65Wor0hOllYToIGxEER13/MYpHFuH5ekWWlWCq5Guk516AQQrWvykHl/eb5tslnmFNkYlSJKtuTMbhQDuL2HvOE/APDfnr5rVEmGHKSxJDEE69iOvf6Y0WqtsDVPgk8PU+I8OrHyVStSqHmoiqNJI/EjW0t2MdpHa7+IuPrVyiBUZXYnVTIDOItEoSJJKwQb7YTcKoeWBTZdIUmCXm0mCDHYbED5Y6r0BTYu7zI5SotbvFpnoMCXxUsrsaOkrvuJMpxdaVQq6uIEgMCOWemoCwJNx2+WGPCqlNxW0AKCrKylpWCpIkibETYHocFZzy8zTUZga1T4SSQy9wGEEgxsZHpjjJ8LZFP2ap5oBBKbOFi9ripeLr2iAcTxJ2hsrDK8OFarnJG//EfxxvDv7bRW1R6iOCZXUbdt/SD88axbqf8Ar/PuT2+zOn4wqFqi0+d9OuI5QBaSbt1sOwxZWoVGy8rC8peRGrYk32i0ADocbxmOjQ9Sd+xD4hv+fxRU+KZirVzNOnSpzqZNBlRqBHMSW2kwduh64utXwxRo0DUzDlUQSRTAgX2FjN/QY1jMQXErLy5SRU6FFXqOEUp1UNDFQNpIsW7xPzwVleGvU1sg1BRLSQLdzPfsJ2xmMxwaa3T28HRN1GyOhS1kEGxJ+Y9T9cSrVUVFpgy076bW3Avb88ZjMJptzu/caaUaoepmQogmIOraYnb3P6YU1uM6HNNtLMykiQdQEiSCZC7iwPzGMxmL72vT4TFpckGdJLQLR8R9+3oP4Y7VVg6ZJk+0xP8AffGYzE08mYuzrmPkdz23t/jfAtXI03kMJm2qBqDEWIMe3XGYzDRbTAx94WziP5eVrJTaoBpQsupXSC95vTqaULGOWb7mBvwnbMZl/KWEqVFViZZdJCkITJAME/MesZjMdWpJvTE3Nyaf9SbxtkNVOpUdgEVqSssEmWLaTItKlh0uCw64q2Z4VTAKsoEiZaDfaTAMnp8j3xrGY53hpIaOUVmrQpq2s8xRirIsg7EGCTAmehN2m2LP4cBrU3RWKuoNQIeoFmAOynY77j3xmMx3OClVkoyabCPsQq3SJEWPVCYM2udu22FnGeKBGWpTbUfhBIM9eaIC/Ke3bGYzHPo55KamAPL5CrUUV3cQ1jqEkzJAt8MwdpGIs5mCiEhgV+ECTaehMAsIH5Y3jMXS3zaZzqTUb9xfqLKxRmVZLMZ21WggCG2xNSRUClmZg5AXUSRI6nsLdMZjMUq24mbaSZY+CVqimspQR5Z2YgrB3UCxJB3t8I9sZneL1KdRRVHnAgaDUOqFsTE3BiRG3N9MxmOKErkzoksI3mM7Cl9OlKv4RB0s2xFhtawtFpsCEHB+IvlQuudM/EpsZN9Sm+83/LGYzDRXYDd5LFTzKaF8ovpYwB2bULRYaZP5/QihVqGmTAG9ptHy9sZjMSmMmTZBzJHpdTcHb/I/PAGV15dyVbTpMpEyJFvkQQCMZjMKn2GH9PxeGALIJIvc/wAsZjMZinVn5F2R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data:image/jpeg;base64,/9j/4AAQSkZJRgABAQAAAQABAAD/2wCEAAkGBxQTEhUUExQWFhUXGBgbGBgYGB0fGxwZHBkcHhwfGB8aHiggGRwlGxoXITEhJSkrLi4uFx80ODMsNygtLi0BCgoKDg0OGxAQGzQkHyUsLC80LzAsLyw3LCwvLCwsLywsLCwsLC8sLCwsLCwsLCwsLCwsLCwsLCwsLCwsLCwsLP/AABEIALcBEwMBIgACEQEDEQH/xAAbAAACAgMBAAAAAAAAAAAAAAAEBQMGAAECB//EAD8QAAIBAgQEBAMFBwQBBAMAAAECEQMhAAQSMQUiQVEGE2FxMoGRFCNCobFSYsHR4fDxBxZykoIVorLCJFNj/8QAGQEAAwEBAQAAAAAAAAAAAAAAAQIDAAQF/8QALxEAAgIBAwMCBQMEAwAAAAAAAAECESEDEjETQVEiYQQUgZGhMlKxceHw8SNCYv/aAAwDAQACEQMRAD8AdJQI2OJkn1+uIBI64kVjj2aZ4u5E4rkdcSpmT6YHVsR5rOJTRnewQSfb+xhXFBUneBmtT2xIDhXw7MrVppUAIDKDBEEdwfUG2Ch74G1D9RrkOVBiZU9sLwcTIjHbCuHuNHUvsFikD2x2tMDtgby3xg1dsLt9x93sHrAx0AuAFZu2JUJ6xhXD3Cp32DQ3Y405B3xAo9cdgfvDCUPuIalBcQPl1wcEHfGeUmKKdCOFi0ZWdr44OSbthsFXvjF09/zw3WYnRiLKWVIwZl6UdTgnl7/njete+ElqNjx04xNgg4woO2MFVcZ5wxLJW0aCjHD5cHEvnrjRrL3xvUb0kQpRtjoDHXnDuMa80HGybBojEIoQZxN5g74jasO+MrM6NEYhq0A2+JvNBxosMG2jYYKcsOmODRwWSMcFhg7mDaiALGOTiZmGIywwthohK43jC+MxsgwK1XHQTHakY04hlPeR84kH8iPnjo3nL07NqmFrZesM4HAHk+Vpck/i1EjSN5HyEOdzbDahTiQTNyR6Anb5YIC4DnY0dNoQ+F1fQxqFyz1KjRU3HMQNEgHQVXUAR3w8FPCzORSqBlvVqtTWHqGCgn4ATEqNZIUX5iYmcPUIiR1wFqUqHlpJuwWgupQwmD3sfmOmJlpnvjKBhmX/AMh7Hf8A9wJ/8hgkY3VYOiiHQe+OhTPc4mDY6DYHUY3SRD5TYwUm9cTeaJjHC1SXPYAf1+dsbqM3RRry2x0A2Ji+NCuDtff5RgdR+DdJeTgOewxnmHsMTa8RPXUb9SAPc4O72Bsfk5ZicceXjps2kgTckgD1G/0x0mYUxB3Ej2wVOhXp33I/KxnlYkqZtF+IxJCjfc7DHLZ+mPxL8Wnf8Xb9Mbqs3RRyKeM0emMPFKQ3dReN+vp33x39tToR+fT5d8DqvwHoryRFMaNPEr5xAbkCw9/7jER4nSE862IBv3iP1GD1WboryZ5WN+Scbo8SQzDAxEiRN9hvv/PEozanZhgPVYVoIH8r1xtMuOsYj8+XmeWSvSJAmdp7jfpjdasAVAuSQLdAZv8AkcbqNh6SXYKTR6D5YjcJ1lsLc1xSnTQszAQuqJknsAB1MiPfCbL8Y0B2JJCkBxqUgNYuVvIFyIHY22lPqPniiyV6qxpXlJiDYn13BG04homC0s7XtMDoDy6QO+39moZ3xcKTgANWsbAKGB6wRYr2tO+84XVf9QGAb/8AGaCx5vMAN9raSNQt16DAbj5ClLho9Eq1aajUz6R3LAD88aOap6QwKlTYGZBPoeuPNuIeL0dWam4R2ZfjA1BUUETFiRU1bbj6YU1PElYABc0o6WRbbd5g9JmwxNv3KRj4R68cwo6YzHlCcRYiYrvP4vtRE+sarYzGwCpFtpcapsEajLqAQYdD7RJG0DfGq3GnII8l5kFTKEWIN4f+HTHkXBs1WosFUSGMQGG59Zgfpi5ZarXqWQsTBPT+PrhFqSHcIouA484uaNSIiyidhJsx64X1v9QqaSGQhh+GVkmex2tf/GK/meIvl9P2iqE1/DKlpiJjQp79cDZvM0q8MfvCsEFFMwdjsIE+xEHbG6kjKMWPcz/qRSLIVy7MykxqiwIgwYN4/vvPwfxy0aWpu8kw0qAF7WF/fe+KPmWWnrqLSAuugVNgQeYBQeYGRZtoMYb8I8eXipl0RV2C8sDsCe3Tt3xOWrJcIeOnGslsHjFiynySYnY7qenw2uFPrH0N/wB01SsrlqhMi0N1EjZTfpE98FcEzfm0iyq6A/gqASOoj0M9x8sHPlFMAwB20+nvbYfTEX8Y1hlPl4vKK1W8Y5kfDkqu4nrY9pA/LCviXjbMJUK5im9DYoIUqyidWqQS2wtbqD0xdxwtZmWPuWJHsWY/3OBuJZWloh1BLKVXUuoyAesGAPkPzw/zV8C9BIonEv8AUCtINCtqmCVSmk7REFdRvF5xmR8S56V116aqR1qUhsfxadR7m8TfFwpcEylQSlLL6u6qgkzMEqk+/wDTGZjI5VEIFMCl/wBQZ3jmlp33uADHfR17eWwvSSWEUyt4tza1GDZkOoYx5YVpS2xUDbvP1xzlvHtfWxDeWGJYgrabbSrbjoIuN8WPL8H4eyMwoiookMyVSQGA1kGahiFubmBe0Y6ocK4c0MFom2/myPSYEfM43Wp8mena4Qgr+Nc4QIrITedIjvFtM/wxJwzN5vNDVUzKqKbKytUIVRUGxULGr2Jwy43l8glIOnls2oWUsQwmGErAHX8sJ8l4k4cphqBIII1MquoP/E+lt8PHUlIR6aQ5yeVCqDUzV6Zc6qdRd2sx5wxJYRt3xDWp0cuUIzdYgUxS0iskhNeoCQloNyew37oMzluHli1Gu8tJhmpqgMGBpBGkWi07j1wMMhQK2rEQbc1yOpAWwPa/bGuXg1Lz+BtX4wuZeadSsGL6yio1RpEgNCxBUEC1jawO6vNUxS0K9UlAWOl0ZHBJg6ASesTOxOIMpmTl1qeTUbWzLDAMCIad/wAQgmxBHXe+I+L5+uz81SpmECg6zTiJMsIiLHD09uQX6sGVs2Do8qmIURz6QfkUYdNUkmTifhQPM1RxTmy/EQTHQipuJkTYnvjSZN2XzHoHTtLtHawDD1FotOLFw/wbTqUtbU/LYg2RjB7GZgyP1wIxbYJSpFWXOQSgqENJIJuvqOfY3N5O/THVWrpUVGqAwLIEUNJJFjrDGJJlh1gTfFo/2QigAaiZ3JkwY9I74rfiDIrQIXQHHUrYho+EmIJ/sx10oyXIVKL4Bs/4kD0tOnniJKL8PoVO/rB/lBwzj1VdOkTo6sSWB3kmIIvaZj5WiQKDApwZBGqQY3mdUAW3jE5z9GeVWpHYkNq+ZFiZvaR0wIp3/co2mH8V8R5jMroqVdNMAkinpB679/lp3wozWZEKKZZwvSoZB26EQOtpO++LErZEz965JjU0QSfYsP8A5YYZnK5KEVcwBC3Cspl/fUTeT1I2G8zp2n+lixSrlFUXjtQh0dVgrJEDpAFo7QB2G2FeRzIQzGo+qIwj2YEDHo+X8EUnJIdhqH4lUHvsCYm1jjpfAFJXku2iLkKJmR0i4ifyxD5iCst05Ojz2mRTYtTdQSItAMdha2B81Vd/iJb3aceq5fwllBHMzHrKLH0IsP7nEj+E8mxHIZ6AQq/+xQT+uF+bVVZuhm6yePGme2NIGmVBEde38sewv4KywFkU/wDJ3/gR+mOB4NyiiQqz2L1Y+cOeuN14h6b7HkjZtyfib/scZj1H/Z2VN7Xv8TfS6zbbGYPXgL05Hl7gSZdjfqNr++GOT4kyKQK1RSQRIJFj0N73GFdQyAwBuL+4sf4H54h830xa2c9MeZo1apGuvJ2JZmkHeb9CIsMdZCoTTlqgHqW6TGxuLnCSmA1uvrgoUhYbxO3r3ONdBcd0dozdqQjW4N/wg/ntbDalxGjymjl6dNgtqjydouQSQDvzDttistlvkPzwx4fSHlVKZANiVYkgqx7RvMGBtJJOElNch09NJbWX6n4hekKag0zKqQQCVYEXlxcte/KIPfFjpcVJBZYcajBA6TFr3+WPK+GeG8xU0sWJFlGt5gHqAZge2PQuC5Hyqfl6p0nc+oBPyknA0/hYzfquh9X4javSsjj7ZUJkAf38/wBcJPFnH62XpK1lDMFJBSZ0kgEMjgrAO0EHrfDZU9cLeP8ABEzKBSxUgkqdxMdR1xb5SEMxbbIfMTlhnnWd8Q1XAXzGAHQMQO+wgflhcKoqM7VNblSonVzQYG7AiAJ+mDOJ+HmpMQ6xHUfCZ7H+zjfBeDmpU8umBLDcjbTfc/CLR6yMSlqVhKmVis23ZNlOJZjL5dWp+YEd2cMRCkjks1z+Ha2/XGV6+brBWqhSjAsFctFrASLy3Tmg9xi7+CF0pVy73Ktq0kdH3HYjVJ/8sB8T4a1MVROgM8rygKyTYFlgCL2OE1ZOMVOP1Oj4aMZzcZfQo2Tdm8yUMFYKqYHWxmSQSR1sQMd5Lw7WqRFNjqFibTAB+diD/PHpPDsrRfLMQqq1VWDhbAtBF495wXTZRHKBsfYxFv764vpacpJSs5tXU2tx8FBoeAMwSOULPUtt7wZ+g64No+FadKVbL1szVUamE6aa9ehDMfSZPbA/i7xZVaq1Gk7IiGG0sVZm9xcKNoG+APDHiGvQqczu9JjzKzao7FZuCPz+mNqbnLbuaQ2m6ju2pssOZoZrLc6UMvSUELyKtyxgX+I77nvhPxnLO2c1FB5qhCwUEgsACADpuSCBfrbFtPFc0TKUAyyN3AuD2I9O+C6FSszpqoqtxqaBI9iCfzjAWjGMt0W7+ppa85LbKvwbz+UqV6ZqLSQsxQGmxtHXUfxEavSNP4oxZxR22GBaVUKTcbzv6f0/PEa8XpFtIqLNjAPQ7fUY6E3HNnO0mqoP8jELZBDuoMdx6zjl84AYm/brjr7ThlJsTakeeeLfDtY1GqimzSSoCkaVphQosTMnc2jfbFcyvgjMVGARAAZhmYAHqYB5j9Ohx7KKoPY/LEZ0AgwJG1hb2xJ6duysdSlg86yP+mdQkipVVYj4QWmdxJiIwy4b/p4FfzBXdSjchCiZU739QffF4FbHL1o32wdi4N1JeQQcNMyxE2mBAMfWJxEmQmzgrfo14A3t6/rgv7YOmInqTG+0Y0tCL5ivsZarXDB//TrHS7idryMQGhVQgKSRMdNo3+uGavjPMxJ/Dafgda8/IuqNVkre3oOuB1qVjMAH1NvpbDZnxGz4X5PTY3zMwELUO6p9P64zBXm4zG+S0/cHzU/Y8PpZddOmfXbETZNZ3J9sGqvyxspfEd7KA1KgBFvrg5KwBlQoMRGkMt+vOWv6xbpGNigIF7yZF7epMX+U47dQOVb73gyfkcK5M1GqdKI64f8ADK9MBCfwyCoU9QYNhfZJ9ycL8jkXYWVj7A/ni4+GckEpanUa2mbQQOg7/wCcU0k7ElgLoZoEkIp2FrCO1idsEkwSe++BsnRhjMGFgMY1H0JjpgvSPT+/njsjPyRlHwciv2xyXc7DBBKCLAfP+e2OWzCj1w3UF2EAyWqQ1w26kWwOnh3y310KhpSIIjUPlJsb+u5wYvEF22xy2cPf9MTn6uR4quDXD8i1NxUqVQ5ClPhi0g7z3AxPncxqUqfhIII7jAP2o3O/zj+N8DvW7nBikgSbFnCMyaNRqDGJNidvQ+xGLxkvD4qUm8ypoLQaZVxuLX0naTtI6YpubopU+IX6HY4m4bVq0eQVAaTDUk2IbsOh3P59GOOHVU9KDhzF/g6JuGr6v+3f3KJxzh/31UFpcO2rqDfcGxIPeMb4HwstUAO259AP44tOd4WrtqCiSxNp6kk+/wDfvgrQFOlVCgWgCBItjaCepKm8FJ6yjDCyM1zsC36f1wRT4odpH5/ywkJONGpG8/XHqWmefTDOIV6jA+U+l+k7H0Ox+f67YrK+IjSrq1WjT81CSPOTWokmSGSLGSYCETJmSSXLZmLzYemEHHuKLVXRpVgAYJBDT+4ROnp74hr7a5LaLaZYsv4opVSGOVYMramNB/MpkxaaRkU4iZVVMi+7SUc9kXA8nNmixkMlVXXSYJ6HvFyeuPKKgdTaY6f5gYJPG60AOSwG2sB9u3mAx8sctd0dW5dz0CjQrqlTys0Kx5TTNOtqEX1SahCqxsIk/wAuHr8QUa1JKwCdYQkGASDBmYOKGOMSQdCKRMwsSDv1gfKN/TDWj4iywAH2d0P7SVZP0KDv3wHvSwwrY3ktS+Ic/TBarlgVG5CsvpcyRjVL/UAGxo/9KgP5R79cJU8WUgsBsyqFRJUj4gYuNYB6HfptiT/dqMJbM12kn8ALRHWalrTcTP5YbfNA2ab8D6l4uoOJiokftL+mkk4Oy/H8ubecoJ/aOn/5Yo2Z4xQeT5tQ3sDSX03Je3tjijX8wjyhXcbctNQPmQzAYdfEanFCP4fT5s9TTML+0PqMSa8edZLhObf/APmIE66isevRUjobE4s+V4bWgA1nEdKK6VPuG1Tii1JvlE3pxXDHNauqiWYKO5IA/PGtc7YWU+E0EafLUsOr8zD5tJGDPNHfDxb7k5JdiTGYHNQdvyxmGsWjytxcQQSegG3pfr7Y1qP9/wBMWWvwSmboSvYXP9cK6HC9VQpJt+Y7iSLfXfHBLTkjpUkwHKgMyqxgTchZP6idtpxZOFcC1Es8hZkAiCw9b8vtibKcFpoQ1yw6k/yw3etAxSGj+4EpeAqmFUBVEAbAY1XzoVSYJgbDf5YX+fPp88RedqBYXVYkjpeLkbXIGOgmS5bOw5t8cEGNrXB3vbBLZwnbC9ss0BgjBZsdJKydgDFyb41ULAwVYHsVIPzBGAsGeQ45o98cGtgRqkKTIkfhm49b/pvgnJEGi1dzTAGy+cnmG1+QSd+8GxtEYDkg7GYHP1xpqnr12P8ATHVKjrhgGUaQxAAMKSRcFtRIEE2j9cQ5rK6NR8wMgbSWWJ1XsFLA7gg4C1Ew9NonWr3n2Am0C/6Yhq1hFj8/87n6YDYEEQZnsR122kbQbHGqdUwdJ33iZt+UYNgoJab9fXDnM0FNFFieRTtuxGo/mSJ9sIUrPNpYxsRNt8OBXMAA30gH6eu2J6mokvUFKiOllRKlGaOzKex6wCwuenTC/M1i7M37TEx7mcdoRMhmEAH4uWNyXmy+5ONvlnL6UBe0qQoIKnqI3xoTXYzyClz641OC9XlsgqQOulgwsP8ArHX8QwPmOIUnkigaZgEFampI/wCJBYW/eOKbwbAfN5YuI1EDt398LanCTcyJ6Af12/PFgXIOWKgAgaedWlTMxzCVn0kHpE4Y/Y6dKmPPYs7fClJUZgJBDMwDKoNhBM8/TEdSMZZZSEXwUWnkCX0LGuDyjcg2gXuT2F8FcU8JV6Cq1ek6K3wmAwmJ08pgNYmDGHtbw1TeotX71Wa4RSpIH7MyDJF5kRJuLYdtXpUAKdQVqmpQPLqVA4HQAgNy9bkkwesTibglwxkrKBkPCr1l1LpKmf8Alb06TcCexxPU8NUhyaSRTBarU0OjAN8IcFmC2uIUTB33xZcxnadJHqLKRplFYkgGwInWsjopH6YPp8YSvQFOgFSoonXU+KDcsQkAm/XqdsFXyM4pYZUf9r0VqrZXpWIddaq3/LVvPW4iB0mTKfCqSVzQagr0akCno0s2o35NJZibxyzEDGZfi9el91Wek2ouS2pSXDmJe2pZgbxPc7YbClKA1FNQ0ySjKG+6Eg3YQ0DbUDsPTD2LQ44l4Apqi+Zl5VQAAIsBtJQjf/OO85wz7nykUUwFAVlRZSNo3/ucayXG8w2mlqciLgRcWuzEbNJMn19MS54OR5bLo1AgjUAWUm+wMG8WxHVnKLwUhBNC+jUzVEBXWjVmwYSjGPQagTE9hvhHnfGFNHgUTYkE65Ibup0kSPlFsMm8EUhUDhqqi/KrgfP4TN/n6jDH/btEkcjMQI5mMn6NzTaZ9bXwi19Pu7GenLsD5CsalJHFasqFFMO5YCY21m/uCbneLiVwATDh2JNmTVAjsrBtX54kbJh3KshEfCQYAPopsIAFhiUZQRpgBZ7TB+ZMWkWjfrgR+JV+AvSbRDS4VUYAgAgjcSB6wGuL9DtjMTBAPxuN9hT7/vMD9RjMdC1pf40Q6Xt/JSaXinLkEmZmygDadySO17XwdTz9BmT70AbmLDaLywY/16Yzg1PJ6qrVspqVQZVlDEMvxFmIJIg/UfLCbMV8oKxbKZdQSRoEsyr6gOTfczYDpGBbaGqi4HiFEoFU0YGkAopLNH7Ta5kyJuNumF+dotTU1BXtBNw0D2ib/wASMJa3A6lZwa9MnUUmrrIKIBJUfhckGxkx85C2pwOs1TTR81aJN/MaYveym4HTr3jGTa5YKL3wurl3p0yFR3+IyzanAB3DVCJLQDyQBMXxNn+L5zk8kA6A2k6acLqIMIFECAAuqJ33mSrzPE6+SVFBWqSl1RAoVexYOw729NsDZrjz0aYWitELUEmnSEMJHWEj0s1u22BcmbBZ+F5CpU1LmMzVpsjKdZqwjSBOlipII5rAiPWbVbi2eenVZNXnOjEB2bUGG0yw6iO+w3jHKeKF3qZSoG6FWYn3BVpHXFg4hxull5XMU60gAtbWi6hJDPp06h1ucaM0uVZmm3YgHEdMStOTG7WjsYNx9NsWLjXEstmQGqoKKooH3FwASImBzDoLQJa3XCscZ4bVgeSSWmAiAMY3jTBOJ6XFMivKHrALby3p6lF52ZTeT85i4w29e6Gk3J5HeRTL1KTVAuSWyA+ajU1BifxmX3FyemE7eCnNKpUpVBUKGyhbOOulgbkD0AxIM1l6ghc9aWPOLSe6kqCB0BGGnCadREPl5tHmbpABXoIGoAXO0b4K1V5EaFXCskyUS7UqQnWys662IQXCAsOoMcske2BuFUaT5qoGqtSS1zTAOp1nSEK2vNwOnc47pZSo9N6VCohQVXLrWV1CsG1QjaD5ihovyjl2wjGSDE1VrpWZG5pkKSCJgyZBve2AmreQsseTC0qjLpXNkGKn3hVmvCWuw6C09e2Ffi/L1cgFqFEValR9FMVC7ItiAzbEiSNybYuLKlaij0DokK6FVCyCLI0iynY72FumPIPEXn+ey5idSmyAyig/sQTY97k9TOBB9RuLoWS2qyHOcVqVfxcu5VZj3Ybk+pw88L8RVViq3KTyg6hHQ6TYCfQzyjEXgmhTVjUqGC5KU5jTCjU8kmdtIEA9QZmMc8S4XQphq1GoXJrlQukBUUqzACNzMRECOmKb4RwFacmWHiQOomkr1C+hRuYBAB5lBgkgqJF9Vz3Y8Nyxo0mDrR85RN1cgKBqOuPjaAbRHuLY68K8UpUsqHq19DaoAtBJ1adVzpEKRcDY74Q+Nc8tTT5bmq9R9MI3LaTOwDEsQL/sje+F3uXHA2xLkOo1/twIGYGiVLeXC6wJPLTgfiMSRA33OCfKNC4UkDc/hCg21EAk7ekemEnBeFZnK0ftjEIrqVVSL37qRCkgKe5A+RUVzVzAqKWRVlb6YsZu1oPwhY35rzvhWnfsU2rbuvn7lo41xupPlykC48uQCTE+puYJMzGAchnarHQ1HL+WDD1axcX9II+EWgWM3MknDThPhmpmgKxJeHVWLtFwSAIEF4UKTeTuLGBauI8Gp5XRWdw2kz5brAjqYSdp7ESRIvgpY3fkTuor7FQo02FF0p1qbTu1JV/a2A1SBBO7bgE4GyeXpq5VgGcjmRwdiLiNid7x29MWcU2psuYFD7OpblDCTJvszFp0ho5RsD0jGebUVWChdDGJYatzeGtHzmDial9EUlHt4KBxPwySzPQCqCRpF0VWI/DyEENCgSwEkxa+HPhejVE0auaCU2QgBDqZHb9uSOW/rsdrYOz3mAAkKEiIUNYehFgbm43JjpOOaPDhUQ+YWAXcySGuTJH7Q3gwL2MbMtRNeoXY07QRxXJvl6dNtVFqUqBUCu62XdQB6G5P1F8GcHoeaAKtZQzmE83k8w2HLpEOYj1EgQMC5Xg4qKFJ+zyGHmaSA8C2oC5teel57Yj4zleI5fLQfIzVFXDI5h9NoECZ3vsYntbGS3xyK/S8FozHBqtOW5SokHSD/wDbp6xgVK03ge4Ig/O+KhX8QZ1QoOYaGYIVFuYyIgpdYAuLSN5kYaeHs0zmGm0iVV4kMdQqAKNMftCBfrjk1NBcxLR1Hwx+WnoY7TJ+vXHC1Afhue2JHqIwAJLabQNJiRuCTJ6fLacCUKZDgSCoI1Kyrqj912IKH+mIdPJXdg6qLJ3OMw2ofYioLPVU9QwJYe5RCp+RxmKL4Z/uX3E61dmUmrkqrITUQ23E6gxJ7Ith+eA8xlMuukIy0mESplTq/wCIMst7QQfW2J8t4vdJapSsu7IZkegIBIwflfGuXrMA2n0LqLR6mcddtZo56Csnwos4CsqwuqBoUmN7vsL9D/PA7cKNUoy0GqODBCMhZiD+JnIhB1NyJ9Jw0y1H7Tz0dW24LaLHuDp3HbpjT8GZjyuaeqQ+g77jm1De5G04ym8GcRbluD01qMhCmqCSy6vMKEx92WUkah2M9CYnEXE+Esqwoo01El9K8x/6qJj0v6nbEmZ4ZXo0vLyzhQCLyV5RsAwBAN4PwyIwNmc1mlBLUaxc21hlfpY6lBJI3ghQL3w1vlfyalwxjlgdBavUpkj4ARoaDBTm1GGPSII63wbm2p0/KBcGw1JoqM5mAvlhW1VCDvINjqtAlNR41Vy5VXdgxBJV1VBJEAFnYde2GvCOOmoIR5cyWCE1EG5Hwk2gdIuVE4Rpxe5oZZVJgGYBd/KFEKuojUtB1qA/vNU2GmLiOk4S5/hlLzUp08sNSNqeup0kjqVVZZmNj1HMLbkW/L5WuXV6tTTpj42AVv2hAJ1X9evQY687yKzGo9Al9RDNqaFNoDO+qLKIiLHCvUwMl2KovhE5mp5hVxIBPMJKt1cUzvFwbzFzfDXKeEMpSpvUbU7QfLqOHUqTdSFJ5okXuN8NeGZkPKku0mSZCwq7yNMCSJPWZm0Y7/8AVadeuAwKhAVGqEpssTJEDWkCRMiZ2wVJOAK9eSur4aZ1VmrOsfEtINGi4iAsMxsS7mSSegGGeU4BTWkIYeWrD42RFYxYFWpggzAE7kYO4yi5uKKVG0IxkWAdgo+AQQNMg6T3mAIOFHhoUE82nVOrMUzfW2lWG6lelxcEyb4217W19ka1dMm8U1qdKmw5WXTA1GTqPY2mO8SYGKdT4O781alU8u5YJoFQbQT5hAWZ63PbF6GSor99mErMzWSonw0tUBdxKn94qfSxwBUyAq+cKetkUgCo1UzJG5VoYtYwZFr2tiWnGd21nwMtbTacY8LFsCy3GkFEUaFF6NFTOpWmsQDPPy8gZiqm5kP0OAuPeVWoVajPpzAKto2ESoJueZtOoEb7bxjjNinRhKaCpqWKlVWIS8kjqbQItug2wG3B6mZg5V0ZFAVgw8sajcBnJJZzKjYDawx1dJPhZE37WrYJTyDVBTbUzJyrBgIDJJBYwVkj597QGOV8MGnWajmEC6oCuglTIZ/jgSRAGkAiWEnYHdCvSZFy9VfKKWMsqsx/FpfmAQRzHv2xeuC56jUSlUKavKkDzFj8JQHn+IaQQDvvgVKMFu/0NKnLHH8+xznMygZFaqPu7R5cAQDaQAxn0tyjthNnuCLVqIaOonlliDB3MqSYO5tc7euG/FM1TqljXCZak5H3kEtUEwIKldC7SxIgE7b4n4nwejl8vSljVDsgg1Dp6tYqR0HxdYJjmOOeEpSUnKnHz7F5RcJxUFT+lX/b3+pxwfOsKOpqqpFSAKeksSKmlvMEFVRtGxURzR0gjPimVGYrI2nUIRajzB5gbWYBiBpEKJJnC3J8ToInl1cqWXUfIFOmA6gbCVKkA76uXqdjaoZ7xC6V3+0+auqSA9xGo6QvSAD+RO8z0wk9qUeK+pz6qTm3JU7f9C1cSzAqklEFMwFBBgsJAAIHKpNr9AIvAwQKFcDloMGG5bqbz1WfcmJYnoJqj8a1qSgh9Jv/AI+WLT4D4jUq0Hy9bU+hKbKZl9BW5DfiAMWOwYTaAE2p8g3Sq1wbrV9J1NS0zpBYlTKzB1HYcx2/eBsCYF4hnqY0hUuT8Ox0G4aIEK3qPlhLm8y6ktQ1sq7sVJWGsk7gNMEDvEEmTjjLAslSvUPluWIRIaCrao0QGnmOxAIn3xNxjWB7lY+pGmwKpzEgjTzBNR6hdaxpgtb3tN9VK1PyFIpsKi2q00JlrXNMmVqXKm0xqwvfOipAUsATT1QSHLQRq1MCIlrgibi9rvuDZSk6eVWOouJUHUJ09ReAR29bYdUsIOqmnl2Viq6Cn92/mOjC7BZnVcEahB07TtFu5YcHz9MOmrVrUCZPKVMBRCnSwvAIIM2O1xqwo0qj0aopHTcS5B3FgwBIt3mD2OD80KVNFXVMwUYli4kgBCwXS24vE2674DEXJBnMyKdUOdTUzJMWHeZidUkmIiLC8YeCvSrUvNoySPiBFo637g/4xWstmwzGnqMsCLwCIEmykahE3HzM45z2dp0alM/ZlkytVkYa4MQ4EXteG+WEbW1pq/5GrN2PRTH7J+TRjMLlpn/9qkdCYEjpM+kYzHNuX7l9ylez+wnzXCSYsUEw0OBI2K3uD0+tsL+Bvl1zWl8upCj4nUlFgwtlUAneCbek4PY30ULwYcLqgHaJFouR8/o8ygaQWU6RaSZVT1gDtAj/ADjt6iSwR6bvIQvjB6LjzY8oTBX2tYCB9PniteJ/FeYqsamXfQgiQ6btNoMRIW5uNhAnDitpVpqsKabLKzJYTzQNS99/rfC8Gl5ko3mNGlVAdQ09CLaiY9rbbHDqU5LKA1pp3eRFlfGmbXmekXUGGZVYCexN16j6jDfL+Lmp1Iq0ipkdg4noQBc+4iI98HjhzVPhSiragLt8LLMnStr7QSNh0wxreH8vmKgqMp8xBTDVBWSFKyAWSPS3oB0F1exOmgZ5RvKeI8rXWHVaimbMqn8r4mznGssunyyKLQQSqqLW5YtqkkWO0HCvI8EzDZmpmilGqhZwmkBoEwIAVabEBdNiW363wpp8EzVbMeVVSmlOAfMGlAAZghHOkkgXRff3XbVq8B5zRd8nxGjXpBDVBnqtjMyCyliJB/pGIWyNRX1B6bDTAWqGqCNtOkEaQZ72gexjyXgqrQAda9B2HwhqWkMexKu0fIHpiTK5HN03IOWqBomAQVAkTBBj5G++Eq+ENdHGUy9bLCFr0w9XSaiBS2hZaQrCRALsdj0i2OWydPMErTpqyrp11YaORTApkiSZZmJGxIvYY7zmbzCDVWotTQGJccsnb0Jxp86mgMYMFSFViLzOwIsDJvjO3xgyauyTK0hTWKauQBq1MWVBaQwdqekEAnY9TvfCnP5Ja9E5yg+s0pWqIb4B8QUkAME+IQDI63GHmaZ69JlrVKml4JgDbsLTG0j0wFw3LfZSzq5q0yvNRYC8fiEncAmbCRG8DDQcoNShV2ub+outKU+SFNK5YvUWmyKoYJBWZmxgGQigBSReYnrii5jjDVKxLtVZAPgQFgqgiQo1QPhWbHYTti38SqPm9Ry9NFS2sE6QZiQCJJ2W3p0tjfBuAPRywptTpO5JbUCNSC/KhiTqhf8Au07AGktTbJym7/IsIqvSq/BWeDcZoU6rmtSQ6tISULuBcSQ3KVO8mdsMKPFstQzFapS8w0ytRmIXRsRZFmSNXfTFoscWrOcIy7JSprQ8xweoZeaLm4AcbwNu2EGSopUFQGkIdNAlt4aTrIIKjSBB25I6jCdZOVsfpugbK+J/tH3FOkmnVqXUgufiboTLNqMALc9ZAJWYy9WWaonlaVJAFNgJ1EBSSORLvFgDJ/axDxPgVCm4akGplEDwpJLwBquFIBJMAQJwdxCsW0CedQAoUSxE7dp26fwwZOO3CNHc2BZvOIsfanJqAEJTEF2C6lI5R8IKm4AJOI8nmUFBKZapT0uzAGs0Am9wW0+mkA9ze+CquUpVOerVVQAIDAFm9goGrrvbYYzNUMmyaaKu1UggS+lQREFiFkTv1P54XT0sXFUU1NduKhJ3RLxHNVMpSDqorB9UsslV1RolmEva0zE2G2KV/wCoPWZvtEsokE7hd+kAAXG2LRmdflGnWOqaalSQBpamwEGLaijnsDBwjyXDZJJ5k22+K+wiAbwZ7Dri2nJJPcQkm6od8N8LmoDVpV6IpECoVEwA0mBEGnFuS8Ai42wHwKs1Rlp06yUWpH7pmYrL3UgECYIM6TYgERiTO1A6KgRVARQwUQGKj4gNgSQCx9DfeQsrw9QGK02ZtwVJ1D94QRpvBtfa3dFNcj7GwzhnEHR6yV9MIdJZRy2JUgbSpv22O2H/AIczFFy6utNRE6mYKwB2CiJYn3gR9azmEqI4ZFNVWWH1tqMzJkqIM97/AJ4U8XoAOrD7qSSYb4ZEbknoDYzvgpKTBbSLrxUUUeabCoobmsSY3kG2ojr7YjzGZpVE16QNAkFCVZ1i9h+MTMmDE7YrGSdVSS5DTINmiDB1RsL/AKdMNs3kCFFUWYCWAA2iZiYsd/fAcEnyFSbXAFXrg2iZsGBMGIMMhmD01T7RjvJ1vLCtZlZdTCxstjK3KbjpYY3UzbMRUpP5TC4EQqspEASYg6RMgSZ7X7494kOZqB/si0qgB1FXDCpA306LR7zB9BgqIL+xaOHVkaPLjTBPLBBEg8sdCSDt0OI8jw2kzxVd5m0tKwBEctogAywE+uKR4eGt/MoMqVgDrTYNM3TV8LCLgyOu1sWnJcUqUTScqEdWZSumJLegME3+IfteuIzi1KnwNHKtDPN+ENTkrQpup2YlQSI7R02+WMx3V8U1CSQ6r+75bW+q41g74m2zKvkvEOaqqUqs6hQo0zpAESBCwYAPU46euTuxjp/ffDnjHCXqrTFAUkIX7xiDAJuA/UtHQCw32E1tuG5i7/dcsSodtekmxAIAi20zi0pWtz4EhF/p7hTlXQrDehHQi4PvN8H8MIFZmUB2aSxJ0imnTlgm87RG2EgGbKxTo0xPUVQxFp6ECx974aeGshUI0Aq1VYLs6ggEzBIszmOhYC3yKOTgNtt5HWZz5ABZQqknSCxkwBMACYHew22wZwPP0qlaCFmIQFpYk6tSotMwRFzEm/vien4bnmNWXPxVGWWb6mFHUKBpW8C5xNw+hQyuYR62YMgOVNRgq3AXSAukOea0hm/gLtZeRVjsEeIMrUj7yoKdHSVVNIGloEMsXsAwA3udsUrh+QyNJmqPNWo6cquXYTMCQSAs2sWYiR64uHiHiNPMOFGs6CRymJJje1vrtgIZemlUVtALBQFOrSF0z0HxWMYlLV2YHUG0S+BqGZyurzqdKnTUtLElnYMZJDamMajEQB6HFqzPGfJD1nJZBCkSAFAmSLSxJgb9BEXwqzfFaQVGLWAsoUz+UR/HCD7Y7Oxq02YqV8uhTGpgLw7BSeYgjcAAD1xwrV+K1JRnFtVyqxT7e797x7cMqEb9Qd4w4h9uorTOXqLSu5FQJNS0LoCuSpBJ+LTcW2MVrieSytNQ2XpNTZE0usmLehMEyJ19Qdzi0ZLhlepztFNiCNJjUJFyYm4mwm0XOIqnA1oNrYEk25RPJF10ao0xuT6bTj1f+SVNoVuCVIU5TwXnaNFKgzhR7mpSI1hQYICEEajc79x2uk8RcS4hkxFZVZWkagQem9hqUxeDG2LjT4pl6cNF1TykQTAA2ETC+sdgOmK14rD5jL89R30kPBJMxuI7xInGjbeUTap3ZXeF+NRSVUOXItJJEyTabbDp8sWCj41yxYaqdRD20kH5g/3fFd4DXZxUWCAIBUSIYuiiexgkXtLeuGHGKC1Auv4gIDaTqIF41ajPYArIPW5xtRJPI8VawWZvG2V0ErXBboD732HTrjocXy1Slq15arUUWKlS0zI+LmXob9sVk5OmaZpsoJddWprwOzMLAEiJ5ZMWwy8PcKyYdPNopUYKJ1TpBEGTBIIBHqPzwm2FXYc3VDXxLmBSTJoNILUEarO5DtMtbup3uNVrTirZjj9OmAxbm0ykTM7QOoHr+mG3E+PLXqebBqVUGgvTQgAISU5GZoBn4id/phLxU0sz8YFNuVmKkEEXIICnsRMfzw+2DeTXJLAr4HXOZzCh1qNTLL5hpKNSqTAEnZZIEkmwJvi6cbemK60kRaemkDab36A7RN7me+K7wmpUyw+5Oqmzy43BMCRccto6/oMNfFNQGlTzAcaqbrzATqpNdgf/ABk+hWcUcrwS29zVel5igK/3i6iJuJjYgdSJ9sMOK+IDXyR0CgXWqA9NTNSnuAWE7s3UCBMXucIamepIQFfW0lpFwFkSSRbb1xHxfK0DSV+VnZAdUCVg8wkbkbT2ntiTSbVlFdYBXz0oajNpbbrt1jsN/kMLs1xJkdTTd10kFWRoKsDeDtMi8ntgnNcNZlASSoBkQCN52je9u4I2wNmuD6CGKjeWESCOhYA7/ri0IxvAkmy/1mqZjLI3mIXKqzNpAFxMK1ww7i1/SMJjw5aQhuZ2Nl5GBEwQBvM+h3xrKZ+tSZaceWU0lYPJH4bglSNrbYJ43QPlvXEC+vSbcp3ZZglQSNidxbtzu3hFUkuRPwl8vUqkKpXr5fMs6fmVkGenU4sdBaQFNCGEEAE37C57+sfPFNqrUR6WYNOJMhgpAdRZo6GBI+eLXwfimU8ym2bZ6dJxKFkOkk7aiJgb3Ii0zij03aQm5ZZviPh/ygairTqoNUyH5R+/EDrsR2jFdzmTWoQx00msVYKVE9TLWItvqmJkY9az3hilXUVaFZgIJADl0Ye8kgT1E/LHnR8L+XVbzpk3ALcpBNoaSzdRM/pGNKGxtyDutUhXR4OWqIDXp02F1qeouIEEXaL7fS5tN6jwlaFqDUImSyzciDG02BtHTbBuXyeXUHzKKldou0KOqgiY6yDN/TC/jNOsg87Lt5lKlDSTz047MRLL77QZm+IqSn6R/wBORdn6ubpVClAPVpCNDgEAggHaTETHy6bYzDGn43y7ANUyxLkDUQFgmNxJmMZhtvmBt68jmhx0GkadIEIlnOn4jeQhJO5mTgGnXeZrNTpobhd+/wAREyekCZke2JeI5aszU6NBVBIGqAp0LIseimAbDthpS8EUmE1KlUmZ/D9PhxXa3iTJOSWUgThefpkyi6iPhVhY3+gE/XDPKFhUJaBN9NNdKg2kb7e89cK6y06BdEYoJ3BDOLmBYtzbi/ub4OpZqwMzbft7+uOPVTS9PBeDT55G7Z4tOk2B9cBVOZmcCHI0liSDE7G8DAFTia/DpPyMXnE6ZmSZWJuB1nv/AFxFTk3SHcUuQ0ZZTER32/vvvjnMVUUDURoJAB39bknv1GIPtRmBt3x1y1BDx1j+Ywu2ncgue5UiSjn15hp26k79pO+8DbEmWp5yXNBUvcRYWJuVBmoY6FgLbY64fwUsS2oAAH5gG38MMaD+QGjlkGZvPp+n0x16S2+rt5Izd4XIXl3NAA1maSCSSL2EsWja1+nQdhin5bx6Veq4QsXNtTGLTAEKQIHsCZO+Gmbz1V4DkDUpn0U3iLAmQRFh9Dim5LwwzZh2at5VPXK8qXMztLdttr46nqQlhktrWTfFeKIcz5wQopgVKauGViCbrIGmO3pFsEZnjVHyqhWIAaxG4jqAbfXocXRePjLUoJSt5aqpFNSG0gbmCwYb/U+uFw8XcPqUq/lqiVmUqFdAoZiDBlRGmTcyNsDcqdIDTKZwDhmfrlTSVglUD7x7IVAkE9WAMEbwY9Sb7mvDoFQA1grFCxhBfeRLEgXvsTviweH61FaaU6dak+lFHI6mwUAW9h/HFN/1N4tWFWnSy8E3B03YmUIETeRPLBmR3nEHJ6jSSopW3kqmfVKxcLpdFJVXOoqRcwNwt1BG/LYXIwtrZqpQYhXcQp0km4lR1s2nfvb0jFvzeQNHLlqg54ir+602CtF1Ekgt3MxcimZ/iLVqJSVAAsdJlpPQkQBEfK04Omm3jgaTx7hHhrOLSrtYEcpBtIGzgBgQSeQ+69OknGaCrmKjIeUuSLQYIDXntJHppOE/CQXKUyoDqTLMbQAWAiN+2+xti7ZTLG7NBLDexJkfCNoC/wAcV1JLTnuEhHdGgGjlWC6/LbSwPQhd4F72n+4wPVzaKVNV4QnTYWEgwOoH06k36us9mWqQS2wC6RYEBYFh7gnbpYRhXneFa0INNYEQrsQJggGVGpea194xK90sFK2oI4gKVNAqAQTsLk9ZJPpM9MC0KHmbgkbabgAAWi3fqBfe1sCsGjQUMgQBI5RaYkx2+Yxpq1VFinJAJUQJJi173FgNiLjAjp135BKd4Geeo+WohoCyDqI+KBqiTewAAE7euI6rUeTnaTO4I2jpvFxcCd7HooTKVS2p0QajGluYmdgSTGq2xvbDXJ5unSYVD5bEHlDDUthBkkaWIBPp+9uMVUnFUnj2EaTdtEWayIa6G3738G2iJvjvI5/yKbJVHnADlW5Cmbtq+ASAbX62nBHEc0jlWSTq/CBIAW8KBaLG3zjENamnMHFjOlSYYCCOsatifkb4HVnTTyHZG7WC65Wor0hOllYToIGxEER13/MYpHFuH5ekWWlWCq5Guk516AQQrWvykHl/eb5tslnmFNkYlSJKtuTMbhQDuL2HvOE/APDfnr5rVEmGHKSxJDEE69iOvf6Y0WqtsDVPgk8PU+I8OrHyVStSqHmoiqNJI/EjW0t2MdpHa7+IuPrVyiBUZXYnVTIDOItEoSJJKwQb7YTcKoeWBTZdIUmCXm0mCDHYbED5Y6r0BTYu7zI5SotbvFpnoMCXxUsrsaOkrvuJMpxdaVQq6uIEgMCOWemoCwJNx2+WGPCqlNxW0AKCrKylpWCpIkibETYHocFZzy8zTUZga1T4SSQy9wGEEgxsZHpjjJ8LZFP2ap5oBBKbOFi9ripeLr2iAcTxJ2hsrDK8OFarnJG//EfxxvDv7bRW1R6iOCZXUbdt/SD88axbqf8Ar/PuT2+zOn4wqFqi0+d9OuI5QBaSbt1sOwxZWoVGy8rC8peRGrYk32i0ADocbxmOjQ9Sd+xD4hv+fxRU+KZirVzNOnSpzqZNBlRqBHMSW2kwduh64utXwxRo0DUzDlUQSRTAgX2FjN/QY1jMQXErLy5SRU6FFXqOEUp1UNDFQNpIsW7xPzwVleGvU1sg1BRLSQLdzPfsJ2xmMxwaa3T28HRN1GyOhS1kEGxJ+Y9T9cSrVUVFpgy076bW3Avb88ZjMJptzu/caaUaoepmQogmIOraYnb3P6YU1uM6HNNtLMykiQdQEiSCZC7iwPzGMxmL72vT4TFpckGdJLQLR8R9+3oP4Y7VVg6ZJk+0xP8AffGYzE08mYuzrmPkdz23t/jfAtXI03kMJm2qBqDEWIMe3XGYzDRbTAx94WziP5eVrJTaoBpQsupXSC95vTqaULGOWb7mBvwnbMZl/KWEqVFViZZdJCkITJAME/MesZjMdWpJvTE3Nyaf9SbxtkNVOpUdgEVqSssEmWLaTItKlh0uCw64q2Z4VTAKsoEiZaDfaTAMnp8j3xrGY53hpIaOUVmrQpq2s8xRirIsg7EGCTAmehN2m2LP4cBrU3RWKuoNQIeoFmAOynY77j3xmMx3OClVkoyabCPsQq3SJEWPVCYM2udu22FnGeKBGWpTbUfhBIM9eaIC/Ke3bGYzHPo55KamAPL5CrUUV3cQ1jqEkzJAt8MwdpGIs5mCiEhgV+ECTaehMAsIH5Y3jMXS3zaZzqTUb9xfqLKxRmVZLMZ21WggCG2xNSRUClmZg5AXUSRI6nsLdMZjMUq24mbaSZY+CVqimspQR5Z2YgrB3UCxJB3t8I9sZneL1KdRRVHnAgaDUOqFsTE3BiRG3N9MxmOKErkzoksI3mM7Cl9OlKv4RB0s2xFhtawtFpsCEHB+IvlQuudM/EpsZN9Sm+83/LGYzDRXYDd5LFTzKaF8ovpYwB2bULRYaZP5/QihVqGmTAG9ptHy9sZjMSmMmTZBzJHpdTcHb/I/PAGV15dyVbTpMpEyJFvkQQCMZjMKn2GH9PxeGALIJIvc/wAsZjMZinVn5F2R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data:image/jpeg;base64,/9j/4AAQSkZJRgABAQAAAQABAAD/2wCEAAkGBxQTEhUUExQWFhUXGBgbGBgYGB0fGxwZHBkcHhwfGB8aHiggGRwlGxoXITEhJSkrLi4uFx80ODMsNygtLi0BCgoKDg0OGxAQGzQkHyUsLC80LzAsLyw3LCwvLCwsLywsLCwsLC8sLCwsLCwsLCwsLCwsLCwsLCwsLCwsLCwsLP/AABEIALcBEwMBIgACEQEDEQH/xAAbAAACAgMBAAAAAAAAAAAAAAAEBQMGAAECB//EAD8QAAIBAgQEBAMFBwQBBAMAAAECEQMhAAQSMQUiQVEGE2FxMoGRFCNCobFSYsHR4fDxBxZykoIVorLCJFNj/8QAGQEAAwEBAQAAAAAAAAAAAAAAAQIDAAQF/8QALxEAAgIBAwMCBQMEAwAAAAAAAAECESEDEjETQVEiYQQUgZGhMlKxceHw8SNCYv/aAAwDAQACEQMRAD8AdJQI2OJkn1+uIBI64kVjj2aZ4u5E4rkdcSpmT6YHVsR5rOJTRnewQSfb+xhXFBUneBmtT2xIDhXw7MrVppUAIDKDBEEdwfUG2Ch74G1D9RrkOVBiZU9sLwcTIjHbCuHuNHUvsFikD2x2tMDtgby3xg1dsLt9x93sHrAx0AuAFZu2JUJ6xhXD3Cp32DQ3Y405B3xAo9cdgfvDCUPuIalBcQPl1wcEHfGeUmKKdCOFi0ZWdr44OSbthsFXvjF09/zw3WYnRiLKWVIwZl6UdTgnl7/njete+ElqNjx04xNgg4woO2MFVcZ5wxLJW0aCjHD5cHEvnrjRrL3xvUb0kQpRtjoDHXnDuMa80HGybBojEIoQZxN5g74jasO+MrM6NEYhq0A2+JvNBxosMG2jYYKcsOmODRwWSMcFhg7mDaiALGOTiZmGIywwthohK43jC+MxsgwK1XHQTHakY04hlPeR84kH8iPnjo3nL07NqmFrZesM4HAHk+Vpck/i1EjSN5HyEOdzbDahTiQTNyR6Anb5YIC4DnY0dNoQ+F1fQxqFyz1KjRU3HMQNEgHQVXUAR3w8FPCzORSqBlvVqtTWHqGCgn4ATEqNZIUX5iYmcPUIiR1wFqUqHlpJuwWgupQwmD3sfmOmJlpnvjKBhmX/AMh7Hf8A9wJ/8hgkY3VYOiiHQe+OhTPc4mDY6DYHUY3SRD5TYwUm9cTeaJjHC1SXPYAf1+dsbqM3RRry2x0A2Ji+NCuDtff5RgdR+DdJeTgOewxnmHsMTa8RPXUb9SAPc4O72Bsfk5ZicceXjps2kgTckgD1G/0x0mYUxB3Ej2wVOhXp33I/KxnlYkqZtF+IxJCjfc7DHLZ+mPxL8Wnf8Xb9Mbqs3RRyKeM0emMPFKQ3dReN+vp33x39tToR+fT5d8DqvwHoryRFMaNPEr5xAbkCw9/7jER4nSE862IBv3iP1GD1WboryZ5WN+Scbo8SQzDAxEiRN9hvv/PEozanZhgPVYVoIH8r1xtMuOsYj8+XmeWSvSJAmdp7jfpjdasAVAuSQLdAZv8AkcbqNh6SXYKTR6D5YjcJ1lsLc1xSnTQszAQuqJknsAB1MiPfCbL8Y0B2JJCkBxqUgNYuVvIFyIHY22lPqPniiyV6qxpXlJiDYn13BG04homC0s7XtMDoDy6QO+39moZ3xcKTgANWsbAKGB6wRYr2tO+84XVf9QGAb/8AGaCx5vMAN9raSNQt16DAbj5ClLho9Eq1aajUz6R3LAD88aOap6QwKlTYGZBPoeuPNuIeL0dWam4R2ZfjA1BUUETFiRU1bbj6YU1PElYABc0o6WRbbd5g9JmwxNv3KRj4R68cwo6YzHlCcRYiYrvP4vtRE+sarYzGwCpFtpcapsEajLqAQYdD7RJG0DfGq3GnII8l5kFTKEWIN4f+HTHkXBs1WosFUSGMQGG59Zgfpi5ZarXqWQsTBPT+PrhFqSHcIouA484uaNSIiyidhJsx64X1v9QqaSGQhh+GVkmex2tf/GK/meIvl9P2iqE1/DKlpiJjQp79cDZvM0q8MfvCsEFFMwdjsIE+xEHbG6kjKMWPcz/qRSLIVy7MykxqiwIgwYN4/vvPwfxy0aWpu8kw0qAF7WF/fe+KPmWWnrqLSAuugVNgQeYBQeYGRZtoMYb8I8eXipl0RV2C8sDsCe3Tt3xOWrJcIeOnGslsHjFiynySYnY7qenw2uFPrH0N/wB01SsrlqhMi0N1EjZTfpE98FcEzfm0iyq6A/gqASOoj0M9x8sHPlFMAwB20+nvbYfTEX8Y1hlPl4vKK1W8Y5kfDkqu4nrY9pA/LCviXjbMJUK5im9DYoIUqyidWqQS2wtbqD0xdxwtZmWPuWJHsWY/3OBuJZWloh1BLKVXUuoyAesGAPkPzw/zV8C9BIonEv8AUCtINCtqmCVSmk7REFdRvF5xmR8S56V116aqR1qUhsfxadR7m8TfFwpcEylQSlLL6u6qgkzMEqk+/wDTGZjI5VEIFMCl/wBQZ3jmlp33uADHfR17eWwvSSWEUyt4tza1GDZkOoYx5YVpS2xUDbvP1xzlvHtfWxDeWGJYgrabbSrbjoIuN8WPL8H4eyMwoiookMyVSQGA1kGahiFubmBe0Y6ocK4c0MFom2/myPSYEfM43Wp8mena4Qgr+Nc4QIrITedIjvFtM/wxJwzN5vNDVUzKqKbKytUIVRUGxULGr2Jwy43l8glIOnls2oWUsQwmGErAHX8sJ8l4k4cphqBIII1MquoP/E+lt8PHUlIR6aQ5yeVCqDUzV6Zc6qdRd2sx5wxJYRt3xDWp0cuUIzdYgUxS0iskhNeoCQloNyew37oMzluHli1Gu8tJhmpqgMGBpBGkWi07j1wMMhQK2rEQbc1yOpAWwPa/bGuXg1Lz+BtX4wuZeadSsGL6yio1RpEgNCxBUEC1jawO6vNUxS0K9UlAWOl0ZHBJg6ASesTOxOIMpmTl1qeTUbWzLDAMCIad/wAQgmxBHXe+I+L5+uz81SpmECg6zTiJMsIiLHD09uQX6sGVs2Do8qmIURz6QfkUYdNUkmTifhQPM1RxTmy/EQTHQipuJkTYnvjSZN2XzHoHTtLtHawDD1FotOLFw/wbTqUtbU/LYg2RjB7GZgyP1wIxbYJSpFWXOQSgqENJIJuvqOfY3N5O/THVWrpUVGqAwLIEUNJJFjrDGJJlh1gTfFo/2QigAaiZ3JkwY9I74rfiDIrQIXQHHUrYho+EmIJ/sx10oyXIVKL4Bs/4kD0tOnniJKL8PoVO/rB/lBwzj1VdOkTo6sSWB3kmIIvaZj5WiQKDApwZBGqQY3mdUAW3jE5z9GeVWpHYkNq+ZFiZvaR0wIp3/co2mH8V8R5jMroqVdNMAkinpB679/lp3wozWZEKKZZwvSoZB26EQOtpO++LErZEz965JjU0QSfYsP8A5YYZnK5KEVcwBC3Cspl/fUTeT1I2G8zp2n+lixSrlFUXjtQh0dVgrJEDpAFo7QB2G2FeRzIQzGo+qIwj2YEDHo+X8EUnJIdhqH4lUHvsCYm1jjpfAFJXku2iLkKJmR0i4ifyxD5iCst05Ojz2mRTYtTdQSItAMdha2B81Vd/iJb3aceq5fwllBHMzHrKLH0IsP7nEj+E8mxHIZ6AQq/+xQT+uF+bVVZuhm6yePGme2NIGmVBEde38sewv4KywFkU/wDJ3/gR+mOB4NyiiQqz2L1Y+cOeuN14h6b7HkjZtyfib/scZj1H/Z2VN7Xv8TfS6zbbGYPXgL05Hl7gSZdjfqNr++GOT4kyKQK1RSQRIJFj0N73GFdQyAwBuL+4sf4H54h830xa2c9MeZo1apGuvJ2JZmkHeb9CIsMdZCoTTlqgHqW6TGxuLnCSmA1uvrgoUhYbxO3r3ONdBcd0dozdqQjW4N/wg/ntbDalxGjymjl6dNgtqjydouQSQDvzDttistlvkPzwx4fSHlVKZANiVYkgqx7RvMGBtJJOElNch09NJbWX6n4hekKag0zKqQQCVYEXlxcte/KIPfFjpcVJBZYcajBA6TFr3+WPK+GeG8xU0sWJFlGt5gHqAZge2PQuC5Hyqfl6p0nc+oBPyknA0/hYzfquh9X4javSsjj7ZUJkAf38/wBcJPFnH62XpK1lDMFJBSZ0kgEMjgrAO0EHrfDZU9cLeP8ABEzKBSxUgkqdxMdR1xb5SEMxbbIfMTlhnnWd8Q1XAXzGAHQMQO+wgflhcKoqM7VNblSonVzQYG7AiAJ+mDOJ+HmpMQ6xHUfCZ7H+zjfBeDmpU8umBLDcjbTfc/CLR6yMSlqVhKmVis23ZNlOJZjL5dWp+YEd2cMRCkjks1z+Ha2/XGV6+brBWqhSjAsFctFrASLy3Tmg9xi7+CF0pVy73Ktq0kdH3HYjVJ/8sB8T4a1MVROgM8rygKyTYFlgCL2OE1ZOMVOP1Oj4aMZzcZfQo2Tdm8yUMFYKqYHWxmSQSR1sQMd5Lw7WqRFNjqFibTAB+diD/PHpPDsrRfLMQqq1VWDhbAtBF495wXTZRHKBsfYxFv764vpacpJSs5tXU2tx8FBoeAMwSOULPUtt7wZ+g64No+FadKVbL1szVUamE6aa9ehDMfSZPbA/i7xZVaq1Gk7IiGG0sVZm9xcKNoG+APDHiGvQqczu9JjzKzao7FZuCPz+mNqbnLbuaQ2m6ju2pssOZoZrLc6UMvSUELyKtyxgX+I77nvhPxnLO2c1FB5qhCwUEgsACADpuSCBfrbFtPFc0TKUAyyN3AuD2I9O+C6FSszpqoqtxqaBI9iCfzjAWjGMt0W7+ppa85LbKvwbz+UqV6ZqLSQsxQGmxtHXUfxEavSNP4oxZxR22GBaVUKTcbzv6f0/PEa8XpFtIqLNjAPQ7fUY6E3HNnO0mqoP8jELZBDuoMdx6zjl84AYm/brjr7ThlJsTakeeeLfDtY1GqimzSSoCkaVphQosTMnc2jfbFcyvgjMVGARAAZhmYAHqYB5j9Ohx7KKoPY/LEZ0AgwJG1hb2xJ6duysdSlg86yP+mdQkipVVYj4QWmdxJiIwy4b/p4FfzBXdSjchCiZU739QffF4FbHL1o32wdi4N1JeQQcNMyxE2mBAMfWJxEmQmzgrfo14A3t6/rgv7YOmInqTG+0Y0tCL5ivsZarXDB//TrHS7idryMQGhVQgKSRMdNo3+uGavjPMxJ/Dafgda8/IuqNVkre3oOuB1qVjMAH1NvpbDZnxGz4X5PTY3zMwELUO6p9P64zBXm4zG+S0/cHzU/Y8PpZddOmfXbETZNZ3J9sGqvyxspfEd7KA1KgBFvrg5KwBlQoMRGkMt+vOWv6xbpGNigIF7yZF7epMX+U47dQOVb73gyfkcK5M1GqdKI64f8ADK9MBCfwyCoU9QYNhfZJ9ycL8jkXYWVj7A/ni4+GckEpanUa2mbQQOg7/wCcU0k7ElgLoZoEkIp2FrCO1idsEkwSe++BsnRhjMGFgMY1H0JjpgvSPT+/njsjPyRlHwciv2xyXc7DBBKCLAfP+e2OWzCj1w3UF2EAyWqQ1w26kWwOnh3y310KhpSIIjUPlJsb+u5wYvEF22xy2cPf9MTn6uR4quDXD8i1NxUqVQ5ClPhi0g7z3AxPncxqUqfhIII7jAP2o3O/zj+N8DvW7nBikgSbFnCMyaNRqDGJNidvQ+xGLxkvD4qUm8ypoLQaZVxuLX0naTtI6YpubopU+IX6HY4m4bVq0eQVAaTDUk2IbsOh3P59GOOHVU9KDhzF/g6JuGr6v+3f3KJxzh/31UFpcO2rqDfcGxIPeMb4HwstUAO259AP44tOd4WrtqCiSxNp6kk+/wDfvgrQFOlVCgWgCBItjaCepKm8FJ6yjDCyM1zsC36f1wRT4odpH5/ywkJONGpG8/XHqWmefTDOIV6jA+U+l+k7H0Ox+f67YrK+IjSrq1WjT81CSPOTWokmSGSLGSYCETJmSSXLZmLzYemEHHuKLVXRpVgAYJBDT+4ROnp74hr7a5LaLaZYsv4opVSGOVYMramNB/MpkxaaRkU4iZVVMi+7SUc9kXA8nNmixkMlVXXSYJ6HvFyeuPKKgdTaY6f5gYJPG60AOSwG2sB9u3mAx8sctd0dW5dz0CjQrqlTys0Kx5TTNOtqEX1SahCqxsIk/wAuHr8QUa1JKwCdYQkGASDBmYOKGOMSQdCKRMwsSDv1gfKN/TDWj4iywAH2d0P7SVZP0KDv3wHvSwwrY3ktS+Ic/TBarlgVG5CsvpcyRjVL/UAGxo/9KgP5R79cJU8WUgsBsyqFRJUj4gYuNYB6HfptiT/dqMJbM12kn8ALRHWalrTcTP5YbfNA2ab8D6l4uoOJiokftL+mkk4Oy/H8ubecoJ/aOn/5Yo2Z4xQeT5tQ3sDSX03Je3tjijX8wjyhXcbctNQPmQzAYdfEanFCP4fT5s9TTML+0PqMSa8edZLhObf/APmIE66isevRUjobE4s+V4bWgA1nEdKK6VPuG1Tii1JvlE3pxXDHNauqiWYKO5IA/PGtc7YWU+E0EafLUsOr8zD5tJGDPNHfDxb7k5JdiTGYHNQdvyxmGsWjytxcQQSegG3pfr7Y1qP9/wBMWWvwSmboSvYXP9cK6HC9VQpJt+Y7iSLfXfHBLTkjpUkwHKgMyqxgTchZP6idtpxZOFcC1Es8hZkAiCw9b8vtibKcFpoQ1yw6k/yw3etAxSGj+4EpeAqmFUBVEAbAY1XzoVSYJgbDf5YX+fPp88RedqBYXVYkjpeLkbXIGOgmS5bOw5t8cEGNrXB3vbBLZwnbC9ss0BgjBZsdJKydgDFyb41ULAwVYHsVIPzBGAsGeQ45o98cGtgRqkKTIkfhm49b/pvgnJEGi1dzTAGy+cnmG1+QSd+8GxtEYDkg7GYHP1xpqnr12P8ATHVKjrhgGUaQxAAMKSRcFtRIEE2j9cQ5rK6NR8wMgbSWWJ1XsFLA7gg4C1Ew9NonWr3n2Am0C/6Yhq1hFj8/87n6YDYEEQZnsR122kbQbHGqdUwdJ33iZt+UYNgoJab9fXDnM0FNFFieRTtuxGo/mSJ9sIUrPNpYxsRNt8OBXMAA30gH6eu2J6mokvUFKiOllRKlGaOzKex6wCwuenTC/M1i7M37TEx7mcdoRMhmEAH4uWNyXmy+5ONvlnL6UBe0qQoIKnqI3xoTXYzyClz641OC9XlsgqQOulgwsP8ArHX8QwPmOIUnkigaZgEFampI/wCJBYW/eOKbwbAfN5YuI1EDt398LanCTcyJ6Af12/PFgXIOWKgAgaedWlTMxzCVn0kHpE4Y/Y6dKmPPYs7fClJUZgJBDMwDKoNhBM8/TEdSMZZZSEXwUWnkCX0LGuDyjcg2gXuT2F8FcU8JV6Cq1ek6K3wmAwmJ08pgNYmDGHtbw1TeotX71Wa4RSpIH7MyDJF5kRJuLYdtXpUAKdQVqmpQPLqVA4HQAgNy9bkkwesTibglwxkrKBkPCr1l1LpKmf8Alb06TcCexxPU8NUhyaSRTBarU0OjAN8IcFmC2uIUTB33xZcxnadJHqLKRplFYkgGwInWsjopH6YPp8YSvQFOgFSoonXU+KDcsQkAm/XqdsFXyM4pYZUf9r0VqrZXpWIddaq3/LVvPW4iB0mTKfCqSVzQagr0akCno0s2o35NJZibxyzEDGZfi9el91Wek2ouS2pSXDmJe2pZgbxPc7YbClKA1FNQ0ySjKG+6Eg3YQ0DbUDsPTD2LQ44l4Apqi+Zl5VQAAIsBtJQjf/OO85wz7nykUUwFAVlRZSNo3/ucayXG8w2mlqciLgRcWuzEbNJMn19MS54OR5bLo1AgjUAWUm+wMG8WxHVnKLwUhBNC+jUzVEBXWjVmwYSjGPQagTE9hvhHnfGFNHgUTYkE65Ibup0kSPlFsMm8EUhUDhqqi/KrgfP4TN/n6jDH/btEkcjMQI5mMn6NzTaZ9bXwi19Pu7GenLsD5CsalJHFasqFFMO5YCY21m/uCbneLiVwATDh2JNmTVAjsrBtX54kbJh3KshEfCQYAPopsIAFhiUZQRpgBZ7TB+ZMWkWjfrgR+JV+AvSbRDS4VUYAgAgjcSB6wGuL9DtjMTBAPxuN9hT7/vMD9RjMdC1pf40Q6Xt/JSaXinLkEmZmygDadySO17XwdTz9BmT70AbmLDaLywY/16Yzg1PJ6qrVspqVQZVlDEMvxFmIJIg/UfLCbMV8oKxbKZdQSRoEsyr6gOTfczYDpGBbaGqi4HiFEoFU0YGkAopLNH7Ta5kyJuNumF+dotTU1BXtBNw0D2ib/wASMJa3A6lZwa9MnUUmrrIKIBJUfhckGxkx85C2pwOs1TTR81aJN/MaYveym4HTr3jGTa5YKL3wurl3p0yFR3+IyzanAB3DVCJLQDyQBMXxNn+L5zk8kA6A2k6acLqIMIFECAAuqJ33mSrzPE6+SVFBWqSl1RAoVexYOw729NsDZrjz0aYWitELUEmnSEMJHWEj0s1u22BcmbBZ+F5CpU1LmMzVpsjKdZqwjSBOlipII5rAiPWbVbi2eenVZNXnOjEB2bUGG0yw6iO+w3jHKeKF3qZSoG6FWYn3BVpHXFg4hxull5XMU60gAtbWi6hJDPp06h1ucaM0uVZmm3YgHEdMStOTG7WjsYNx9NsWLjXEstmQGqoKKooH3FwASImBzDoLQJa3XCscZ4bVgeSSWmAiAMY3jTBOJ6XFMivKHrALby3p6lF52ZTeT85i4w29e6Gk3J5HeRTL1KTVAuSWyA+ajU1BifxmX3FyemE7eCnNKpUpVBUKGyhbOOulgbkD0AxIM1l6ghc9aWPOLSe6kqCB0BGGnCadREPl5tHmbpABXoIGoAXO0b4K1V5EaFXCskyUS7UqQnWys662IQXCAsOoMcske2BuFUaT5qoGqtSS1zTAOp1nSEK2vNwOnc47pZSo9N6VCohQVXLrWV1CsG1QjaD5ihovyjl2wjGSDE1VrpWZG5pkKSCJgyZBve2AmreQsseTC0qjLpXNkGKn3hVmvCWuw6C09e2Ffi/L1cgFqFEValR9FMVC7ItiAzbEiSNybYuLKlaij0DokK6FVCyCLI0iynY72FumPIPEXn+ey5idSmyAyig/sQTY97k9TOBB9RuLoWS2qyHOcVqVfxcu5VZj3Ybk+pw88L8RVViq3KTyg6hHQ6TYCfQzyjEXgmhTVjUqGC5KU5jTCjU8kmdtIEA9QZmMc8S4XQphq1GoXJrlQukBUUqzACNzMRECOmKb4RwFacmWHiQOomkr1C+hRuYBAB5lBgkgqJF9Vz3Y8Nyxo0mDrR85RN1cgKBqOuPjaAbRHuLY68K8UpUsqHq19DaoAtBJ1adVzpEKRcDY74Q+Nc8tTT5bmq9R9MI3LaTOwDEsQL/sje+F3uXHA2xLkOo1/twIGYGiVLeXC6wJPLTgfiMSRA33OCfKNC4UkDc/hCg21EAk7ekemEnBeFZnK0ftjEIrqVVSL37qRCkgKe5A+RUVzVzAqKWRVlb6YsZu1oPwhY35rzvhWnfsU2rbuvn7lo41xupPlykC48uQCTE+puYJMzGAchnarHQ1HL+WDD1axcX9II+EWgWM3MknDThPhmpmgKxJeHVWLtFwSAIEF4UKTeTuLGBauI8Gp5XRWdw2kz5brAjqYSdp7ESRIvgpY3fkTuor7FQo02FF0p1qbTu1JV/a2A1SBBO7bgE4GyeXpq5VgGcjmRwdiLiNid7x29MWcU2psuYFD7OpblDCTJvszFp0ho5RsD0jGebUVWChdDGJYatzeGtHzmDial9EUlHt4KBxPwySzPQCqCRpF0VWI/DyEENCgSwEkxa+HPhejVE0auaCU2QgBDqZHb9uSOW/rsdrYOz3mAAkKEiIUNYehFgbm43JjpOOaPDhUQ+YWAXcySGuTJH7Q3gwL2MbMtRNeoXY07QRxXJvl6dNtVFqUqBUCu62XdQB6G5P1F8GcHoeaAKtZQzmE83k8w2HLpEOYj1EgQMC5Xg4qKFJ+zyGHmaSA8C2oC5teel57Yj4zleI5fLQfIzVFXDI5h9NoECZ3vsYntbGS3xyK/S8FozHBqtOW5SokHSD/wDbp6xgVK03ge4Ig/O+KhX8QZ1QoOYaGYIVFuYyIgpdYAuLSN5kYaeHs0zmGm0iVV4kMdQqAKNMftCBfrjk1NBcxLR1Hwx+WnoY7TJ+vXHC1Afhue2JHqIwAJLabQNJiRuCTJ6fLacCUKZDgSCoI1Kyrqj912IKH+mIdPJXdg6qLJ3OMw2ofYioLPVU9QwJYe5RCp+RxmKL4Z/uX3E61dmUmrkqrITUQ23E6gxJ7Ith+eA8xlMuukIy0mESplTq/wCIMst7QQfW2J8t4vdJapSsu7IZkegIBIwflfGuXrMA2n0LqLR6mcddtZo56Csnwos4CsqwuqBoUmN7vsL9D/PA7cKNUoy0GqODBCMhZiD+JnIhB1NyJ9Jw0y1H7Tz0dW24LaLHuDp3HbpjT8GZjyuaeqQ+g77jm1De5G04ym8GcRbluD01qMhCmqCSy6vMKEx92WUkah2M9CYnEXE+Esqwoo01El9K8x/6qJj0v6nbEmZ4ZXo0vLyzhQCLyV5RsAwBAN4PwyIwNmc1mlBLUaxc21hlfpY6lBJI3ghQL3w1vlfyalwxjlgdBavUpkj4ARoaDBTm1GGPSII63wbm2p0/KBcGw1JoqM5mAvlhW1VCDvINjqtAlNR41Vy5VXdgxBJV1VBJEAFnYde2GvCOOmoIR5cyWCE1EG5Hwk2gdIuVE4Rpxe5oZZVJgGYBd/KFEKuojUtB1qA/vNU2GmLiOk4S5/hlLzUp08sNSNqeup0kjqVVZZmNj1HMLbkW/L5WuXV6tTTpj42AVv2hAJ1X9evQY687yKzGo9Al9RDNqaFNoDO+qLKIiLHCvUwMl2KovhE5mp5hVxIBPMJKt1cUzvFwbzFzfDXKeEMpSpvUbU7QfLqOHUqTdSFJ5okXuN8NeGZkPKku0mSZCwq7yNMCSJPWZm0Y7/8AVadeuAwKhAVGqEpssTJEDWkCRMiZ2wVJOAK9eSur4aZ1VmrOsfEtINGi4iAsMxsS7mSSegGGeU4BTWkIYeWrD42RFYxYFWpggzAE7kYO4yi5uKKVG0IxkWAdgo+AQQNMg6T3mAIOFHhoUE82nVOrMUzfW2lWG6lelxcEyb4217W19ka1dMm8U1qdKmw5WXTA1GTqPY2mO8SYGKdT4O781alU8u5YJoFQbQT5hAWZ63PbF6GSor99mErMzWSonw0tUBdxKn94qfSxwBUyAq+cKetkUgCo1UzJG5VoYtYwZFr2tiWnGd21nwMtbTacY8LFsCy3GkFEUaFF6NFTOpWmsQDPPy8gZiqm5kP0OAuPeVWoVajPpzAKto2ESoJueZtOoEb7bxjjNinRhKaCpqWKlVWIS8kjqbQItug2wG3B6mZg5V0ZFAVgw8sajcBnJJZzKjYDawx1dJPhZE37WrYJTyDVBTbUzJyrBgIDJJBYwVkj597QGOV8MGnWajmEC6oCuglTIZ/jgSRAGkAiWEnYHdCvSZFy9VfKKWMsqsx/FpfmAQRzHv2xeuC56jUSlUKavKkDzFj8JQHn+IaQQDvvgVKMFu/0NKnLHH8+xznMygZFaqPu7R5cAQDaQAxn0tyjthNnuCLVqIaOonlliDB3MqSYO5tc7euG/FM1TqljXCZak5H3kEtUEwIKldC7SxIgE7b4n4nwejl8vSljVDsgg1Dp6tYqR0HxdYJjmOOeEpSUnKnHz7F5RcJxUFT+lX/b3+pxwfOsKOpqqpFSAKeksSKmlvMEFVRtGxURzR0gjPimVGYrI2nUIRajzB5gbWYBiBpEKJJnC3J8ToInl1cqWXUfIFOmA6gbCVKkA76uXqdjaoZ7xC6V3+0+auqSA9xGo6QvSAD+RO8z0wk9qUeK+pz6qTm3JU7f9C1cSzAqklEFMwFBBgsJAAIHKpNr9AIvAwQKFcDloMGG5bqbz1WfcmJYnoJqj8a1qSgh9Jv/AI+WLT4D4jUq0Hy9bU+hKbKZl9BW5DfiAMWOwYTaAE2p8g3Sq1wbrV9J1NS0zpBYlTKzB1HYcx2/eBsCYF4hnqY0hUuT8Ox0G4aIEK3qPlhLm8y6ktQ1sq7sVJWGsk7gNMEDvEEmTjjLAslSvUPluWIRIaCrao0QGnmOxAIn3xNxjWB7lY+pGmwKpzEgjTzBNR6hdaxpgtb3tN9VK1PyFIpsKi2q00JlrXNMmVqXKm0xqwvfOipAUsATT1QSHLQRq1MCIlrgibi9rvuDZSk6eVWOouJUHUJ09ReAR29bYdUsIOqmnl2Viq6Cn92/mOjC7BZnVcEahB07TtFu5YcHz9MOmrVrUCZPKVMBRCnSwvAIIM2O1xqwo0qj0aopHTcS5B3FgwBIt3mD2OD80KVNFXVMwUYli4kgBCwXS24vE2674DEXJBnMyKdUOdTUzJMWHeZidUkmIiLC8YeCvSrUvNoySPiBFo637g/4xWstmwzGnqMsCLwCIEmykahE3HzM45z2dp0alM/ZlkytVkYa4MQ4EXteG+WEbW1pq/5GrN2PRTH7J+TRjMLlpn/9qkdCYEjpM+kYzHNuX7l9ylez+wnzXCSYsUEw0OBI2K3uD0+tsL+Bvl1zWl8upCj4nUlFgwtlUAneCbek4PY30ULwYcLqgHaJFouR8/o8ygaQWU6RaSZVT1gDtAj/ADjt6iSwR6bvIQvjB6LjzY8oTBX2tYCB9PniteJ/FeYqsamXfQgiQ6btNoMRIW5uNhAnDitpVpqsKabLKzJYTzQNS99/rfC8Gl5ko3mNGlVAdQ09CLaiY9rbbHDqU5LKA1pp3eRFlfGmbXmekXUGGZVYCexN16j6jDfL+Lmp1Iq0ipkdg4noQBc+4iI98HjhzVPhSiragLt8LLMnStr7QSNh0wxreH8vmKgqMp8xBTDVBWSFKyAWSPS3oB0F1exOmgZ5RvKeI8rXWHVaimbMqn8r4mznGssunyyKLQQSqqLW5YtqkkWO0HCvI8EzDZmpmilGqhZwmkBoEwIAVabEBdNiW363wpp8EzVbMeVVSmlOAfMGlAAZghHOkkgXRff3XbVq8B5zRd8nxGjXpBDVBnqtjMyCyliJB/pGIWyNRX1B6bDTAWqGqCNtOkEaQZ72gexjyXgqrQAda9B2HwhqWkMexKu0fIHpiTK5HN03IOWqBomAQVAkTBBj5G++Eq+ENdHGUy9bLCFr0w9XSaiBS2hZaQrCRALsdj0i2OWydPMErTpqyrp11YaORTApkiSZZmJGxIvYY7zmbzCDVWotTQGJccsnb0Jxp86mgMYMFSFViLzOwIsDJvjO3xgyauyTK0hTWKauQBq1MWVBaQwdqekEAnY9TvfCnP5Ja9E5yg+s0pWqIb4B8QUkAME+IQDI63GHmaZ69JlrVKml4JgDbsLTG0j0wFw3LfZSzq5q0yvNRYC8fiEncAmbCRG8DDQcoNShV2ub+outKU+SFNK5YvUWmyKoYJBWZmxgGQigBSReYnrii5jjDVKxLtVZAPgQFgqgiQo1QPhWbHYTti38SqPm9Ry9NFS2sE6QZiQCJJ2W3p0tjfBuAPRywptTpO5JbUCNSC/KhiTqhf8Au07AGktTbJym7/IsIqvSq/BWeDcZoU6rmtSQ6tISULuBcSQ3KVO8mdsMKPFstQzFapS8w0ytRmIXRsRZFmSNXfTFoscWrOcIy7JSprQ8xweoZeaLm4AcbwNu2EGSopUFQGkIdNAlt4aTrIIKjSBB25I6jCdZOVsfpugbK+J/tH3FOkmnVqXUgufiboTLNqMALc9ZAJWYy9WWaonlaVJAFNgJ1EBSSORLvFgDJ/axDxPgVCm4akGplEDwpJLwBquFIBJMAQJwdxCsW0CedQAoUSxE7dp26fwwZOO3CNHc2BZvOIsfanJqAEJTEF2C6lI5R8IKm4AJOI8nmUFBKZapT0uzAGs0Am9wW0+mkA9ze+CquUpVOerVVQAIDAFm9goGrrvbYYzNUMmyaaKu1UggS+lQREFiFkTv1P54XT0sXFUU1NduKhJ3RLxHNVMpSDqorB9UsslV1RolmEva0zE2G2KV/wCoPWZvtEsokE7hd+kAAXG2LRmdflGnWOqaalSQBpamwEGLaijnsDBwjyXDZJJ5k22+K+wiAbwZ7Dri2nJJPcQkm6od8N8LmoDVpV6IpECoVEwA0mBEGnFuS8Ai42wHwKs1Rlp06yUWpH7pmYrL3UgECYIM6TYgERiTO1A6KgRVARQwUQGKj4gNgSQCx9DfeQsrw9QGK02ZtwVJ1D94QRpvBtfa3dFNcj7GwzhnEHR6yV9MIdJZRy2JUgbSpv22O2H/AIczFFy6utNRE6mYKwB2CiJYn3gR9azmEqI4ZFNVWWH1tqMzJkqIM97/AJ4U8XoAOrD7qSSYb4ZEbknoDYzvgpKTBbSLrxUUUeabCoobmsSY3kG2ojr7YjzGZpVE16QNAkFCVZ1i9h+MTMmDE7YrGSdVSS5DTINmiDB1RsL/AKdMNs3kCFFUWYCWAA2iZiYsd/fAcEnyFSbXAFXrg2iZsGBMGIMMhmD01T7RjvJ1vLCtZlZdTCxstjK3KbjpYY3UzbMRUpP5TC4EQqspEASYg6RMgSZ7X7494kOZqB/si0qgB1FXDCpA306LR7zB9BgqIL+xaOHVkaPLjTBPLBBEg8sdCSDt0OI8jw2kzxVd5m0tKwBEctogAywE+uKR4eGt/MoMqVgDrTYNM3TV8LCLgyOu1sWnJcUqUTScqEdWZSumJLegME3+IfteuIzi1KnwNHKtDPN+ENTkrQpup2YlQSI7R02+WMx3V8U1CSQ6r+75bW+q41g74m2zKvkvEOaqqUqs6hQo0zpAESBCwYAPU46euTuxjp/ffDnjHCXqrTFAUkIX7xiDAJuA/UtHQCw32E1tuG5i7/dcsSodtekmxAIAi20zi0pWtz4EhF/p7hTlXQrDehHQi4PvN8H8MIFZmUB2aSxJ0imnTlgm87RG2EgGbKxTo0xPUVQxFp6ECx974aeGshUI0Aq1VYLs6ggEzBIszmOhYC3yKOTgNtt5HWZz5ABZQqknSCxkwBMACYHew22wZwPP0qlaCFmIQFpYk6tSotMwRFzEm/vien4bnmNWXPxVGWWb6mFHUKBpW8C5xNw+hQyuYR62YMgOVNRgq3AXSAukOea0hm/gLtZeRVjsEeIMrUj7yoKdHSVVNIGloEMsXsAwA3udsUrh+QyNJmqPNWo6cquXYTMCQSAs2sWYiR64uHiHiNPMOFGs6CRymJJje1vrtgIZemlUVtALBQFOrSF0z0HxWMYlLV2YHUG0S+BqGZyurzqdKnTUtLElnYMZJDamMajEQB6HFqzPGfJD1nJZBCkSAFAmSLSxJgb9BEXwqzfFaQVGLWAsoUz+UR/HCD7Y7Oxq02YqV8uhTGpgLw7BSeYgjcAAD1xwrV+K1JRnFtVyqxT7e797x7cMqEb9Qd4w4h9uorTOXqLSu5FQJNS0LoCuSpBJ+LTcW2MVrieSytNQ2XpNTZE0usmLehMEyJ19Qdzi0ZLhlepztFNiCNJjUJFyYm4mwm0XOIqnA1oNrYEk25RPJF10ao0xuT6bTj1f+SVNoVuCVIU5TwXnaNFKgzhR7mpSI1hQYICEEajc79x2uk8RcS4hkxFZVZWkagQem9hqUxeDG2LjT4pl6cNF1TykQTAA2ETC+sdgOmK14rD5jL89R30kPBJMxuI7xInGjbeUTap3ZXeF+NRSVUOXItJJEyTabbDp8sWCj41yxYaqdRD20kH5g/3fFd4DXZxUWCAIBUSIYuiiexgkXtLeuGHGKC1Auv4gIDaTqIF41ajPYArIPW5xtRJPI8VawWZvG2V0ErXBboD732HTrjocXy1Slq15arUUWKlS0zI+LmXob9sVk5OmaZpsoJddWprwOzMLAEiJ5ZMWwy8PcKyYdPNopUYKJ1TpBEGTBIIBHqPzwm2FXYc3VDXxLmBSTJoNILUEarO5DtMtbup3uNVrTirZjj9OmAxbm0ykTM7QOoHr+mG3E+PLXqebBqVUGgvTQgAISU5GZoBn4id/phLxU0sz8YFNuVmKkEEXIICnsRMfzw+2DeTXJLAr4HXOZzCh1qNTLL5hpKNSqTAEnZZIEkmwJvi6cbemK60kRaemkDab36A7RN7me+K7wmpUyw+5Oqmzy43BMCRccto6/oMNfFNQGlTzAcaqbrzATqpNdgf/ABk+hWcUcrwS29zVel5igK/3i6iJuJjYgdSJ9sMOK+IDXyR0CgXWqA9NTNSnuAWE7s3UCBMXucIamepIQFfW0lpFwFkSSRbb1xHxfK0DSV+VnZAdUCVg8wkbkbT2ntiTSbVlFdYBXz0oajNpbbrt1jsN/kMLs1xJkdTTd10kFWRoKsDeDtMi8ntgnNcNZlASSoBkQCN52je9u4I2wNmuD6CGKjeWESCOhYA7/ri0IxvAkmy/1mqZjLI3mIXKqzNpAFxMK1ww7i1/SMJjw5aQhuZ2Nl5GBEwQBvM+h3xrKZ+tSZaceWU0lYPJH4bglSNrbYJ43QPlvXEC+vSbcp3ZZglQSNidxbtzu3hFUkuRPwl8vUqkKpXr5fMs6fmVkGenU4sdBaQFNCGEEAE37C57+sfPFNqrUR6WYNOJMhgpAdRZo6GBI+eLXwfimU8ym2bZ6dJxKFkOkk7aiJgb3Ii0zij03aQm5ZZviPh/ygairTqoNUyH5R+/EDrsR2jFdzmTWoQx00msVYKVE9TLWItvqmJkY9az3hilXUVaFZgIJADl0Ye8kgT1E/LHnR8L+XVbzpk3ALcpBNoaSzdRM/pGNKGxtyDutUhXR4OWqIDXp02F1qeouIEEXaL7fS5tN6jwlaFqDUImSyzciDG02BtHTbBuXyeXUHzKKldou0KOqgiY6yDN/TC/jNOsg87Lt5lKlDSTz047MRLL77QZm+IqSn6R/wBORdn6ubpVClAPVpCNDgEAggHaTETHy6bYzDGn43y7ANUyxLkDUQFgmNxJmMZhtvmBt68jmhx0GkadIEIlnOn4jeQhJO5mTgGnXeZrNTpobhd+/wAREyekCZke2JeI5aszU6NBVBIGqAp0LIseimAbDthpS8EUmE1KlUmZ/D9PhxXa3iTJOSWUgThefpkyi6iPhVhY3+gE/XDPKFhUJaBN9NNdKg2kb7e89cK6y06BdEYoJ3BDOLmBYtzbi/ub4OpZqwMzbft7+uOPVTS9PBeDT55G7Z4tOk2B9cBVOZmcCHI0liSDE7G8DAFTia/DpPyMXnE6ZmSZWJuB1nv/AFxFTk3SHcUuQ0ZZTER32/vvvjnMVUUDURoJAB39bknv1GIPtRmBt3x1y1BDx1j+Ywu2ncgue5UiSjn15hp26k79pO+8DbEmWp5yXNBUvcRYWJuVBmoY6FgLbY64fwUsS2oAAH5gG38MMaD+QGjlkGZvPp+n0x16S2+rt5Izd4XIXl3NAA1maSCSSL2EsWja1+nQdhin5bx6Veq4QsXNtTGLTAEKQIHsCZO+Gmbz1V4DkDUpn0U3iLAmQRFh9Dim5LwwzZh2at5VPXK8qXMztLdttr46nqQlhktrWTfFeKIcz5wQopgVKauGViCbrIGmO3pFsEZnjVHyqhWIAaxG4jqAbfXocXRePjLUoJSt5aqpFNSG0gbmCwYb/U+uFw8XcPqUq/lqiVmUqFdAoZiDBlRGmTcyNsDcqdIDTKZwDhmfrlTSVglUD7x7IVAkE9WAMEbwY9Sb7mvDoFQA1grFCxhBfeRLEgXvsTviweH61FaaU6dak+lFHI6mwUAW9h/HFN/1N4tWFWnSy8E3B03YmUIETeRPLBmR3nEHJ6jSSopW3kqmfVKxcLpdFJVXOoqRcwNwt1BG/LYXIwtrZqpQYhXcQp0km4lR1s2nfvb0jFvzeQNHLlqg54ir+602CtF1Ekgt3MxcimZ/iLVqJSVAAsdJlpPQkQBEfK04Omm3jgaTx7hHhrOLSrtYEcpBtIGzgBgQSeQ+69OknGaCrmKjIeUuSLQYIDXntJHppOE/CQXKUyoDqTLMbQAWAiN+2+xti7ZTLG7NBLDexJkfCNoC/wAcV1JLTnuEhHdGgGjlWC6/LbSwPQhd4F72n+4wPVzaKVNV4QnTYWEgwOoH06k36us9mWqQS2wC6RYEBYFh7gnbpYRhXneFa0INNYEQrsQJggGVGpea194xK90sFK2oI4gKVNAqAQTsLk9ZJPpM9MC0KHmbgkbabgAAWi3fqBfe1sCsGjQUMgQBI5RaYkx2+Yxpq1VFinJAJUQJJi173FgNiLjAjp135BKd4Geeo+WohoCyDqI+KBqiTewAAE7euI6rUeTnaTO4I2jpvFxcCd7HooTKVS2p0QajGluYmdgSTGq2xvbDXJ5unSYVD5bEHlDDUthBkkaWIBPp+9uMVUnFUnj2EaTdtEWayIa6G3738G2iJvjvI5/yKbJVHnADlW5Cmbtq+ASAbX62nBHEc0jlWSTq/CBIAW8KBaLG3zjENamnMHFjOlSYYCCOsatifkb4HVnTTyHZG7WC65Wor0hOllYToIGxEER13/MYpHFuH5ekWWlWCq5Guk516AQQrWvykHl/eb5tslnmFNkYlSJKtuTMbhQDuL2HvOE/APDfnr5rVEmGHKSxJDEE69iOvf6Y0WqtsDVPgk8PU+I8OrHyVStSqHmoiqNJI/EjW0t2MdpHa7+IuPrVyiBUZXYnVTIDOItEoSJJKwQb7YTcKoeWBTZdIUmCXm0mCDHYbED5Y6r0BTYu7zI5SotbvFpnoMCXxUsrsaOkrvuJMpxdaVQq6uIEgMCOWemoCwJNx2+WGPCqlNxW0AKCrKylpWCpIkibETYHocFZzy8zTUZga1T4SSQy9wGEEgxsZHpjjJ8LZFP2ap5oBBKbOFi9ripeLr2iAcTxJ2hsrDK8OFarnJG//EfxxvDv7bRW1R6iOCZXUbdt/SD88axbqf8Ar/PuT2+zOn4wqFqi0+d9OuI5QBaSbt1sOwxZWoVGy8rC8peRGrYk32i0ADocbxmOjQ9Sd+xD4hv+fxRU+KZirVzNOnSpzqZNBlRqBHMSW2kwduh64utXwxRo0DUzDlUQSRTAgX2FjN/QY1jMQXErLy5SRU6FFXqOEUp1UNDFQNpIsW7xPzwVleGvU1sg1BRLSQLdzPfsJ2xmMxwaa3T28HRN1GyOhS1kEGxJ+Y9T9cSrVUVFpgy076bW3Avb88ZjMJptzu/caaUaoepmQogmIOraYnb3P6YU1uM6HNNtLMykiQdQEiSCZC7iwPzGMxmL72vT4TFpckGdJLQLR8R9+3oP4Y7VVg6ZJk+0xP8AffGYzE08mYuzrmPkdz23t/jfAtXI03kMJm2qBqDEWIMe3XGYzDRbTAx94WziP5eVrJTaoBpQsupXSC95vTqaULGOWb7mBvwnbMZl/KWEqVFViZZdJCkITJAME/MesZjMdWpJvTE3Nyaf9SbxtkNVOpUdgEVqSssEmWLaTItKlh0uCw64q2Z4VTAKsoEiZaDfaTAMnp8j3xrGY53hpIaOUVmrQpq2s8xRirIsg7EGCTAmehN2m2LP4cBrU3RWKuoNQIeoFmAOynY77j3xmMx3OClVkoyabCPsQq3SJEWPVCYM2udu22FnGeKBGWpTbUfhBIM9eaIC/Ke3bGYzHPo55KamAPL5CrUUV3cQ1jqEkzJAt8MwdpGIs5mCiEhgV+ECTaehMAsIH5Y3jMXS3zaZzqTUb9xfqLKxRmVZLMZ21WggCG2xNSRUClmZg5AXUSRI6nsLdMZjMUq24mbaSZY+CVqimspQR5Z2YgrB3UCxJB3t8I9sZneL1KdRRVHnAgaDUOqFsTE3BiRG3N9MxmOKErkzoksI3mM7Cl9OlKv4RB0s2xFhtawtFpsCEHB+IvlQuudM/EpsZN9Sm+83/LGYzDRXYDd5LFTzKaF8ovpYwB2bULRYaZP5/QihVqGmTAG9ptHy9sZjMSmMmTZBzJHpdTcHb/I/PAGV15dyVbTpMpEyJFvkQQCMZjMKn2GH9PxeGALIJIvc/wAsZjMZinVn5F2R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4" name="Picture 12" descr="http://www.stihi.ru/pics/2009/05/17/31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58896"/>
            <a:ext cx="410445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886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250"/>
                            </p:stCondLst>
                            <p:childTnLst>
                              <p:par>
                                <p:cTn id="11" presetID="53" presetClass="entr" presetSubtype="16"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par>
                                <p:cTn id="16" presetID="31" presetClass="entr" presetSubtype="0" fill="hold" nodeType="withEffect">
                                  <p:stCondLst>
                                    <p:cond delay="0"/>
                                  </p:stCondLst>
                                  <p:childTnLst>
                                    <p:set>
                                      <p:cBhvr>
                                        <p:cTn id="17" dur="1" fill="hold">
                                          <p:stCondLst>
                                            <p:cond delay="0"/>
                                          </p:stCondLst>
                                        </p:cTn>
                                        <p:tgtEl>
                                          <p:spTgt spid="3084"/>
                                        </p:tgtEl>
                                        <p:attrNameLst>
                                          <p:attrName>style.visibility</p:attrName>
                                        </p:attrNameLst>
                                      </p:cBhvr>
                                      <p:to>
                                        <p:strVal val="visible"/>
                                      </p:to>
                                    </p:set>
                                    <p:anim calcmode="lin" valueType="num">
                                      <p:cBhvr>
                                        <p:cTn id="18" dur="1250" fill="hold"/>
                                        <p:tgtEl>
                                          <p:spTgt spid="3084"/>
                                        </p:tgtEl>
                                        <p:attrNameLst>
                                          <p:attrName>ppt_w</p:attrName>
                                        </p:attrNameLst>
                                      </p:cBhvr>
                                      <p:tavLst>
                                        <p:tav tm="0">
                                          <p:val>
                                            <p:fltVal val="0"/>
                                          </p:val>
                                        </p:tav>
                                        <p:tav tm="100000">
                                          <p:val>
                                            <p:strVal val="#ppt_w"/>
                                          </p:val>
                                        </p:tav>
                                      </p:tavLst>
                                    </p:anim>
                                    <p:anim calcmode="lin" valueType="num">
                                      <p:cBhvr>
                                        <p:cTn id="19" dur="1250" fill="hold"/>
                                        <p:tgtEl>
                                          <p:spTgt spid="3084"/>
                                        </p:tgtEl>
                                        <p:attrNameLst>
                                          <p:attrName>ppt_h</p:attrName>
                                        </p:attrNameLst>
                                      </p:cBhvr>
                                      <p:tavLst>
                                        <p:tav tm="0">
                                          <p:val>
                                            <p:fltVal val="0"/>
                                          </p:val>
                                        </p:tav>
                                        <p:tav tm="100000">
                                          <p:val>
                                            <p:strVal val="#ppt_h"/>
                                          </p:val>
                                        </p:tav>
                                      </p:tavLst>
                                    </p:anim>
                                    <p:anim calcmode="lin" valueType="num">
                                      <p:cBhvr>
                                        <p:cTn id="20" dur="1250" fill="hold"/>
                                        <p:tgtEl>
                                          <p:spTgt spid="3084"/>
                                        </p:tgtEl>
                                        <p:attrNameLst>
                                          <p:attrName>style.rotation</p:attrName>
                                        </p:attrNameLst>
                                      </p:cBhvr>
                                      <p:tavLst>
                                        <p:tav tm="0">
                                          <p:val>
                                            <p:fltVal val="90"/>
                                          </p:val>
                                        </p:tav>
                                        <p:tav tm="100000">
                                          <p:val>
                                            <p:fltVal val="0"/>
                                          </p:val>
                                        </p:tav>
                                      </p:tavLst>
                                    </p:anim>
                                    <p:animEffect transition="in" filter="fade">
                                      <p:cBhvr>
                                        <p:cTn id="21" dur="125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normAutofit fontScale="90000"/>
          </a:bodyPr>
          <a:lstStyle/>
          <a:p>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Неправильное</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uk-UA"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природопользование</a:t>
            </a:r>
            <a:endParaRPr lang="ru-RU"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4098" name="Picture 2" descr="http://fedpress.ru/sites/fedpress/files/mcggs/news/ccc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 y="1943794"/>
            <a:ext cx="3696345" cy="24663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essarabiainform.com/wp-content/uploads/2013/06/wpid-RPTS-zagryaznenie-prirodyi-rezultat-grehovnosti-chelovek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772815"/>
            <a:ext cx="3744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5085184"/>
            <a:ext cx="6336704" cy="1569660"/>
          </a:xfrm>
          <a:prstGeom prst="rect">
            <a:avLst/>
          </a:prstGeom>
          <a:noFill/>
        </p:spPr>
        <p:txBody>
          <a:bodyPr wrap="square" rtlCol="0">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ведь это не все примеры! </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Человек просто не задумывается о своих действиях!!!</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9400040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par>
                          <p:cTn id="8" fill="hold">
                            <p:stCondLst>
                              <p:cond delay="1250"/>
                            </p:stCondLst>
                            <p:childTnLst>
                              <p:par>
                                <p:cTn id="9" presetID="21"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1)">
                                      <p:cBhvr>
                                        <p:cTn id="11" dur="2000"/>
                                        <p:tgtEl>
                                          <p:spTgt spid="4098"/>
                                        </p:tgtEl>
                                      </p:cBhvr>
                                    </p:animEffect>
                                  </p:childTnLst>
                                </p:cTn>
                              </p:par>
                            </p:childTnLst>
                          </p:cTn>
                        </p:par>
                        <p:par>
                          <p:cTn id="12" fill="hold">
                            <p:stCondLst>
                              <p:cond delay="3250"/>
                            </p:stCondLst>
                            <p:childTnLst>
                              <p:par>
                                <p:cTn id="13" presetID="2" presetClass="entr" presetSubtype="4"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1250" fill="hold"/>
                                        <p:tgtEl>
                                          <p:spTgt spid="4100"/>
                                        </p:tgtEl>
                                        <p:attrNameLst>
                                          <p:attrName>ppt_x</p:attrName>
                                        </p:attrNameLst>
                                      </p:cBhvr>
                                      <p:tavLst>
                                        <p:tav tm="0">
                                          <p:val>
                                            <p:strVal val="#ppt_x"/>
                                          </p:val>
                                        </p:tav>
                                        <p:tav tm="100000">
                                          <p:val>
                                            <p:strVal val="#ppt_x"/>
                                          </p:val>
                                        </p:tav>
                                      </p:tavLst>
                                    </p:anim>
                                    <p:anim calcmode="lin" valueType="num">
                                      <p:cBhvr additive="base">
                                        <p:cTn id="16" dur="1250" fill="hold"/>
                                        <p:tgtEl>
                                          <p:spTgt spid="4100"/>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7056784" cy="2664296"/>
          </a:xfrm>
        </p:spPr>
        <p:txBody>
          <a:bodyPr>
            <a:normAutofit fontScale="92500" lnSpcReduction="10000"/>
          </a:bodyPr>
          <a:lstStyle/>
          <a:p>
            <a:pPr marL="0" indent="0">
              <a:buNone/>
            </a:pPr>
            <a:r>
              <a:rPr lang="ru-RU" sz="2600" i="1" dirty="0">
                <a:latin typeface="Candara" panose="020E0502030303020204" pitchFamily="34" charset="0"/>
              </a:rPr>
              <a:t>В целом, социальные интересы государства в сфере природопользования обусловлены в равной степени:</a:t>
            </a:r>
          </a:p>
          <a:p>
            <a:r>
              <a:rPr lang="ru-RU" sz="2600" i="1" dirty="0" smtClean="0">
                <a:latin typeface="Candara" panose="020E0502030303020204" pitchFamily="34" charset="0"/>
              </a:rPr>
              <a:t> </a:t>
            </a:r>
            <a:r>
              <a:rPr lang="ru-RU" sz="2600" i="1" dirty="0">
                <a:latin typeface="Candara" panose="020E0502030303020204" pitchFamily="34" charset="0"/>
              </a:rPr>
              <a:t>хозяйственной потребностью населения в природных ресурсах;</a:t>
            </a:r>
          </a:p>
          <a:p>
            <a:r>
              <a:rPr lang="ru-RU" sz="2600" i="1" dirty="0" smtClean="0">
                <a:latin typeface="Candara" panose="020E0502030303020204" pitchFamily="34" charset="0"/>
              </a:rPr>
              <a:t> </a:t>
            </a:r>
            <a:r>
              <a:rPr lang="ru-RU" sz="2600" i="1" dirty="0">
                <a:latin typeface="Candara" panose="020E0502030303020204" pitchFamily="34" charset="0"/>
              </a:rPr>
              <a:t>экологической потребностью в охране среды проживания человека</a:t>
            </a:r>
          </a:p>
          <a:p>
            <a:endParaRPr lang="ru-RU" dirty="0"/>
          </a:p>
        </p:txBody>
      </p:sp>
      <p:pic>
        <p:nvPicPr>
          <p:cNvPr id="7170" name="Picture 2" descr="http://helenbino.ru/wp-content/uploads/2014/10/399273_priroda_leto_derevya_trava_zelen_2048x1365_www.GdeFon.ru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140968"/>
            <a:ext cx="5184576" cy="34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51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anim calcmode="lin" valueType="num">
                                      <p:cBhvr>
                                        <p:cTn id="1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500"/>
                                        <p:tgtEl>
                                          <p:spTgt spid="3">
                                            <p:txEl>
                                              <p:pRg st="2" end="2"/>
                                            </p:txEl>
                                          </p:spTgt>
                                        </p:tgtEl>
                                      </p:cBhvr>
                                    </p:animEffect>
                                    <p:anim calcmode="lin" valueType="num">
                                      <p:cBhvr>
                                        <p:cTn id="2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500"/>
                                  </p:stCondLst>
                                  <p:childTnLst>
                                    <p:set>
                                      <p:cBhvr>
                                        <p:cTn id="23" dur="1" fill="hold">
                                          <p:stCondLst>
                                            <p:cond delay="0"/>
                                          </p:stCondLst>
                                        </p:cTn>
                                        <p:tgtEl>
                                          <p:spTgt spid="7170"/>
                                        </p:tgtEl>
                                        <p:attrNameLst>
                                          <p:attrName>style.visibility</p:attrName>
                                        </p:attrNameLst>
                                      </p:cBhvr>
                                      <p:to>
                                        <p:strVal val="visible"/>
                                      </p:to>
                                    </p:set>
                                    <p:animEffect transition="in" filter="wipe(down)">
                                      <p:cBhvr>
                                        <p:cTn id="2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7787208" cy="3340967"/>
          </a:xfrm>
        </p:spPr>
        <p:txBody>
          <a:bodyPr>
            <a:normAutofit fontScale="77500" lnSpcReduction="20000"/>
          </a:bodyPr>
          <a:lstStyle/>
          <a:p>
            <a:r>
              <a:rPr lang="ru-RU" b="1" dirty="0"/>
              <a:t>Государственный экологический надзор и контроль</a:t>
            </a:r>
            <a:r>
              <a:rPr lang="ru-RU" dirty="0"/>
              <a:t> состоит в наблюдении уполномоченным государством органом за состоянием окружающей природной среды, выполнением субъектами природопользования установленных норм и правил, а так же ее изменениями природной среды под влиянием природопользования.  Это сложный процесс, обязательный для обеспечения сбалансированного и безопасного природопользования.</a:t>
            </a:r>
          </a:p>
          <a:p>
            <a:endParaRPr lang="ru-RU" dirty="0"/>
          </a:p>
        </p:txBody>
      </p:sp>
      <p:sp>
        <p:nvSpPr>
          <p:cNvPr id="5" name="Заголовок 1"/>
          <p:cNvSpPr>
            <a:spLocks noGrp="1"/>
          </p:cNvSpPr>
          <p:nvPr>
            <p:ph type="title"/>
          </p:nvPr>
        </p:nvSpPr>
        <p:spPr>
          <a:xfrm>
            <a:off x="457200" y="274638"/>
            <a:ext cx="8229600" cy="1143000"/>
          </a:xfrm>
        </p:spPr>
        <p:txBody>
          <a:bodyPr>
            <a:noAutofit/>
          </a:bodyPr>
          <a:lstStyle/>
          <a:p>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Основные формы реализации государственной политики природопользования</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br>
            <a:endParaRPr lang="ru-RU" sz="2400" dirty="0"/>
          </a:p>
        </p:txBody>
      </p:sp>
    </p:spTree>
    <p:extLst>
      <p:ext uri="{BB962C8B-B14F-4D97-AF65-F5344CB8AC3E}">
        <p14:creationId xmlns:p14="http://schemas.microsoft.com/office/powerpoint/2010/main" val="3909567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5" presetClass="entr" presetSubtype="0" fill="hold" grpId="0"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423</Words>
  <Application>Microsoft Office PowerPoint</Application>
  <PresentationFormat>Экран (4:3)</PresentationFormat>
  <Paragraphs>27</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по экологии на тему:  «Проблема сбалансированного природопользования» </vt:lpstr>
      <vt:lpstr>Введение</vt:lpstr>
      <vt:lpstr>Природопользование</vt:lpstr>
      <vt:lpstr>Экологический кризис</vt:lpstr>
      <vt:lpstr>Неправильное природопользование</vt:lpstr>
      <vt:lpstr>Неправильное природопользование</vt:lpstr>
      <vt:lpstr>Неправильное природопользование</vt:lpstr>
      <vt:lpstr>Презентация PowerPoint</vt:lpstr>
      <vt:lpstr>  Основные формы реализации государственной политики природопользования  </vt:lpstr>
      <vt:lpstr>  Основные формы реализации государственной политики природопользования  </vt:lpstr>
      <vt:lpstr>Выводы</vt:lpstr>
      <vt:lpstr>На заметку всем!</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экологии на тему: «Проблема сбалансированного природопользования» </dc:title>
  <dc:creator>Рита</dc:creator>
  <cp:lastModifiedBy>Катч</cp:lastModifiedBy>
  <cp:revision>9</cp:revision>
  <dcterms:created xsi:type="dcterms:W3CDTF">2015-04-27T20:04:00Z</dcterms:created>
  <dcterms:modified xsi:type="dcterms:W3CDTF">2015-04-28T04:38:51Z</dcterms:modified>
</cp:coreProperties>
</file>