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9" r:id="rId11"/>
    <p:sldId id="270" r:id="rId12"/>
    <p:sldId id="271" r:id="rId13"/>
    <p:sldId id="272" r:id="rId14"/>
  </p:sldIdLst>
  <p:sldSz cx="9144000" cy="6858000" type="screen4x3"/>
  <p:notesSz cx="6858000" cy="9144000"/>
  <p:defaultTextStyle>
    <a:defPPr>
      <a:defRPr lang="uk-U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0" y="402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4F7A1-8276-4CEE-B0EC-6DBB3FE7F8E1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F1E7D-1335-4CE7-BDA3-986416BBAB66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1B260-2BD5-4930-8D6C-2AB166E02B1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E85D0-FDF3-4E29-BD74-455C8301D43B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C30A7-019B-4715-9748-283D0BC53E7F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B45DF-5320-4BA6-8012-06C44C10E965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703DB-6D4F-4369-843D-FC2F91E9930A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46533-4F1D-49FD-B7BF-20D61E252796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88044-F48F-4C7F-B354-613FEBE28636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52086-6DF6-47F2-ACC3-40956C3DAD06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7ABB7-4113-44FE-9E43-BFEAA68DC0D3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75108F9-71F7-45F1-82CD-A048D524103E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08050"/>
            <a:ext cx="7772400" cy="5257800"/>
          </a:xfrm>
        </p:spPr>
        <p:txBody>
          <a:bodyPr/>
          <a:lstStyle/>
          <a:p>
            <a:pPr marL="182880" indent="0">
              <a:buNone/>
            </a:pPr>
            <a:r>
              <a:rPr lang="uk-UA" sz="4400" b="1" dirty="0">
                <a:latin typeface="Times New Roman" pitchFamily="18" charset="0"/>
              </a:rPr>
              <a:t>Кримінальне право –</a:t>
            </a:r>
            <a:r>
              <a:rPr lang="uk-UA" sz="4400" dirty="0">
                <a:latin typeface="Times New Roman" pitchFamily="18" charset="0"/>
              </a:rPr>
              <a:t> це сукупність юридичних норм, що встановлюють, які суспільно небезпечні діяння є злочинами і які покарання застосовуються до осіб, що їх вчинили.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17512"/>
          </a:xfrm>
        </p:spPr>
        <p:txBody>
          <a:bodyPr/>
          <a:lstStyle/>
          <a:p>
            <a:pPr marL="0" indent="0" algn="ctr">
              <a:buNone/>
            </a:pPr>
            <a:r>
              <a:rPr lang="uk-UA" sz="2400" b="1" dirty="0">
                <a:solidFill>
                  <a:schemeClr val="tx1"/>
                </a:solidFill>
              </a:rPr>
              <a:t>Обставини, що виключають злочинність діяння</a:t>
            </a:r>
          </a:p>
        </p:txBody>
      </p:sp>
      <p:sp>
        <p:nvSpPr>
          <p:cNvPr id="27653" name="AutoShape 5"/>
          <p:cNvSpPr>
            <a:spLocks noChangeArrowheads="1"/>
          </p:cNvSpPr>
          <p:nvPr/>
        </p:nvSpPr>
        <p:spPr bwMode="auto">
          <a:xfrm>
            <a:off x="395288" y="981075"/>
            <a:ext cx="8280400" cy="4824413"/>
          </a:xfrm>
          <a:prstGeom prst="foldedCorner">
            <a:avLst>
              <a:gd name="adj" fmla="val 12500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uk-UA" sz="2800" b="1">
                <a:latin typeface="Times New Roman" pitchFamily="18" charset="0"/>
              </a:rPr>
              <a:t>Обставини, що виключають злочинність діяння:</a:t>
            </a:r>
          </a:p>
          <a:p>
            <a:pPr>
              <a:buFont typeface="Symbol" pitchFamily="18" charset="2"/>
              <a:buChar char="·"/>
            </a:pPr>
            <a:r>
              <a:rPr lang="uk-UA" sz="2400">
                <a:latin typeface="Times New Roman" pitchFamily="18" charset="0"/>
              </a:rPr>
              <a:t>  необхідна оборона;</a:t>
            </a:r>
          </a:p>
          <a:p>
            <a:pPr>
              <a:buFont typeface="Symbol" pitchFamily="18" charset="2"/>
              <a:buChar char="·"/>
            </a:pPr>
            <a:r>
              <a:rPr lang="uk-UA" sz="2400">
                <a:latin typeface="Times New Roman" pitchFamily="18" charset="0"/>
              </a:rPr>
              <a:t>  затримання особи, що вчинила злочин;</a:t>
            </a:r>
          </a:p>
          <a:p>
            <a:pPr>
              <a:buFont typeface="Symbol" pitchFamily="18" charset="2"/>
              <a:buChar char="·"/>
            </a:pPr>
            <a:r>
              <a:rPr lang="uk-UA" sz="2400">
                <a:latin typeface="Times New Roman" pitchFamily="18" charset="0"/>
              </a:rPr>
              <a:t>  крайня необхідність;</a:t>
            </a:r>
          </a:p>
          <a:p>
            <a:pPr>
              <a:buFont typeface="Symbol" pitchFamily="18" charset="2"/>
              <a:buChar char="·"/>
            </a:pPr>
            <a:r>
              <a:rPr lang="uk-UA" sz="2400">
                <a:latin typeface="Times New Roman" pitchFamily="18" charset="0"/>
              </a:rPr>
              <a:t>  фізичний або психічний примус;</a:t>
            </a:r>
          </a:p>
          <a:p>
            <a:pPr>
              <a:buFont typeface="Symbol" pitchFamily="18" charset="2"/>
              <a:buChar char="·"/>
            </a:pPr>
            <a:r>
              <a:rPr lang="uk-UA" sz="2400">
                <a:latin typeface="Times New Roman" pitchFamily="18" charset="0"/>
              </a:rPr>
              <a:t>  виконання наказу або розпорядження;</a:t>
            </a:r>
          </a:p>
          <a:p>
            <a:pPr>
              <a:buFont typeface="Symbol" pitchFamily="18" charset="2"/>
              <a:buChar char="·"/>
            </a:pPr>
            <a:r>
              <a:rPr lang="uk-UA" sz="2400">
                <a:latin typeface="Times New Roman" pitchFamily="18" charset="0"/>
              </a:rPr>
              <a:t>  діяння, пов'язані з ризиком;</a:t>
            </a:r>
          </a:p>
          <a:p>
            <a:pPr>
              <a:buFont typeface="Symbol" pitchFamily="18" charset="2"/>
              <a:buChar char="·"/>
            </a:pPr>
            <a:r>
              <a:rPr lang="uk-UA" sz="2400">
                <a:latin typeface="Times New Roman" pitchFamily="18" charset="0"/>
              </a:rPr>
              <a:t>  виконання спеціального завдання з попередження чи розкриття злочинної діяльності злочинної групи чи злочинної організації.</a:t>
            </a:r>
            <a:endParaRPr lang="uk-UA" sz="32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692150"/>
            <a:ext cx="8229600" cy="4897090"/>
          </a:xfrm>
        </p:spPr>
        <p:txBody>
          <a:bodyPr/>
          <a:lstStyle/>
          <a:p>
            <a:pPr marL="0" indent="0" algn="l">
              <a:buNone/>
            </a:pPr>
            <a:r>
              <a:rPr lang="uk-UA" sz="4000" b="1" dirty="0">
                <a:latin typeface="Times New Roman" pitchFamily="18" charset="0"/>
              </a:rPr>
              <a:t>Покарання </a:t>
            </a:r>
            <a:r>
              <a:rPr lang="uk-UA" sz="4000" dirty="0">
                <a:latin typeface="Times New Roman" pitchFamily="18" charset="0"/>
              </a:rPr>
              <a:t>є заходом примусу, що застосовується від імені держави за вироком суду до особи, визнаної винною у вчиненні злочину, і полягає в передбаченому законом обмеженні прав і свобод засудженого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17512"/>
          </a:xfrm>
        </p:spPr>
        <p:txBody>
          <a:bodyPr/>
          <a:lstStyle/>
          <a:p>
            <a:pPr marL="0" indent="0" algn="ctr">
              <a:buNone/>
            </a:pPr>
            <a:r>
              <a:rPr lang="uk-UA" sz="2800" b="1" dirty="0">
                <a:solidFill>
                  <a:schemeClr val="tx1"/>
                </a:solidFill>
              </a:rPr>
              <a:t>Групи покарань</a:t>
            </a:r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684213" y="4005263"/>
            <a:ext cx="2808287" cy="18002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uk-UA" b="1">
                <a:latin typeface="Times New Roman" pitchFamily="18" charset="0"/>
              </a:rPr>
              <a:t>Додаткові покарання</a:t>
            </a:r>
          </a:p>
          <a:p>
            <a:pPr algn="just">
              <a:buFont typeface="Symbol" pitchFamily="18" charset="2"/>
              <a:buChar char="·"/>
            </a:pPr>
            <a:r>
              <a:rPr lang="uk-UA">
                <a:latin typeface="Times New Roman" pitchFamily="18" charset="0"/>
              </a:rPr>
              <a:t>  позбавлення військового, спеціального звання, рангу, чину або кваліфікаційного класу;</a:t>
            </a:r>
          </a:p>
          <a:p>
            <a:pPr>
              <a:buFont typeface="Symbol" pitchFamily="18" charset="2"/>
              <a:buChar char="·"/>
            </a:pPr>
            <a:r>
              <a:rPr lang="uk-UA">
                <a:latin typeface="Times New Roman" pitchFamily="18" charset="0"/>
              </a:rPr>
              <a:t>  конфіскацію майна.</a:t>
            </a:r>
            <a:endParaRPr lang="uk-UA" sz="2400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1258888" y="836613"/>
            <a:ext cx="6408737" cy="28082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uk-UA" b="1">
                <a:latin typeface="Times New Roman" pitchFamily="18" charset="0"/>
              </a:rPr>
              <a:t>Основні покарання</a:t>
            </a:r>
          </a:p>
          <a:p>
            <a:pPr algn="just">
              <a:buFont typeface="Symbol" pitchFamily="18" charset="2"/>
              <a:buChar char="·"/>
            </a:pPr>
            <a:r>
              <a:rPr lang="uk-UA">
                <a:latin typeface="Times New Roman" pitchFamily="18" charset="0"/>
              </a:rPr>
              <a:t>  громадські роботи;</a:t>
            </a:r>
          </a:p>
          <a:p>
            <a:pPr>
              <a:buFont typeface="Symbol" pitchFamily="18" charset="2"/>
              <a:buChar char="·"/>
            </a:pPr>
            <a:r>
              <a:rPr lang="uk-UA">
                <a:latin typeface="Times New Roman" pitchFamily="18" charset="0"/>
              </a:rPr>
              <a:t>  виправні роботи;</a:t>
            </a:r>
          </a:p>
          <a:p>
            <a:pPr>
              <a:buFont typeface="Symbol" pitchFamily="18" charset="2"/>
              <a:buChar char="·"/>
            </a:pPr>
            <a:r>
              <a:rPr lang="uk-UA">
                <a:latin typeface="Times New Roman" pitchFamily="18" charset="0"/>
              </a:rPr>
              <a:t>  службові обмеження для військовослужбовці;</a:t>
            </a:r>
          </a:p>
          <a:p>
            <a:pPr>
              <a:buFont typeface="Symbol" pitchFamily="18" charset="2"/>
              <a:buChar char="·"/>
            </a:pPr>
            <a:r>
              <a:rPr lang="uk-UA">
                <a:latin typeface="Times New Roman" pitchFamily="18" charset="0"/>
              </a:rPr>
              <a:t>  арешт;</a:t>
            </a:r>
          </a:p>
          <a:p>
            <a:pPr>
              <a:buFont typeface="Symbol" pitchFamily="18" charset="2"/>
              <a:buChar char="·"/>
            </a:pPr>
            <a:r>
              <a:rPr lang="uk-UA">
                <a:latin typeface="Times New Roman" pitchFamily="18" charset="0"/>
              </a:rPr>
              <a:t>  обмеження волі;</a:t>
            </a:r>
          </a:p>
          <a:p>
            <a:pPr>
              <a:buFont typeface="Symbol" pitchFamily="18" charset="2"/>
              <a:buChar char="·"/>
            </a:pPr>
            <a:r>
              <a:rPr lang="uk-UA">
                <a:latin typeface="Times New Roman" pitchFamily="18" charset="0"/>
              </a:rPr>
              <a:t>  тримання в дисциплінарному батальйоні військовослужбовців;</a:t>
            </a:r>
          </a:p>
          <a:p>
            <a:pPr>
              <a:buFont typeface="Symbol" pitchFamily="18" charset="2"/>
              <a:buChar char="·"/>
            </a:pPr>
            <a:r>
              <a:rPr lang="uk-UA">
                <a:latin typeface="Times New Roman" pitchFamily="18" charset="0"/>
              </a:rPr>
              <a:t>  позбавлення волі на певний строк;</a:t>
            </a:r>
          </a:p>
          <a:p>
            <a:pPr>
              <a:buFont typeface="Symbol" pitchFamily="18" charset="2"/>
              <a:buChar char="·"/>
            </a:pPr>
            <a:r>
              <a:rPr lang="uk-UA">
                <a:latin typeface="Times New Roman" pitchFamily="18" charset="0"/>
              </a:rPr>
              <a:t>  довічне позбавлення волі.</a:t>
            </a:r>
            <a:endParaRPr lang="uk-UA" sz="2400"/>
          </a:p>
        </p:txBody>
      </p:sp>
      <p:sp>
        <p:nvSpPr>
          <p:cNvPr id="31750" name="Rectangle 6"/>
          <p:cNvSpPr>
            <a:spLocks noChangeArrowheads="1"/>
          </p:cNvSpPr>
          <p:nvPr/>
        </p:nvSpPr>
        <p:spPr bwMode="auto">
          <a:xfrm>
            <a:off x="5795963" y="3068638"/>
            <a:ext cx="2808287" cy="23764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uk-UA" b="1">
                <a:latin typeface="Times New Roman" pitchFamily="18" charset="0"/>
              </a:rPr>
              <a:t>Покарання, що можуть призначатися і як основні, і як додаткові</a:t>
            </a:r>
          </a:p>
          <a:p>
            <a:pPr algn="just">
              <a:buFont typeface="Symbol" pitchFamily="18" charset="2"/>
              <a:buChar char="·"/>
            </a:pPr>
            <a:r>
              <a:rPr lang="uk-UA">
                <a:latin typeface="Times New Roman" pitchFamily="18" charset="0"/>
              </a:rPr>
              <a:t>  штраф;</a:t>
            </a:r>
          </a:p>
          <a:p>
            <a:pPr>
              <a:buFont typeface="Symbol" pitchFamily="18" charset="2"/>
              <a:buChar char="·"/>
            </a:pPr>
            <a:r>
              <a:rPr lang="uk-UA">
                <a:latin typeface="Times New Roman" pitchFamily="18" charset="0"/>
              </a:rPr>
              <a:t>  позбавлення права обіймати певні посади або займатися певною діяльністю.</a:t>
            </a:r>
            <a:endParaRPr lang="uk-UA" sz="2400"/>
          </a:p>
        </p:txBody>
      </p:sp>
      <p:sp>
        <p:nvSpPr>
          <p:cNvPr id="31752" name="AutoShape 8"/>
          <p:cNvSpPr>
            <a:spLocks noChangeArrowheads="1"/>
          </p:cNvSpPr>
          <p:nvPr/>
        </p:nvSpPr>
        <p:spPr bwMode="auto">
          <a:xfrm>
            <a:off x="3419475" y="3500438"/>
            <a:ext cx="2447925" cy="1943100"/>
          </a:xfrm>
          <a:custGeom>
            <a:avLst/>
            <a:gdLst>
              <a:gd name="G0" fmla="+- 6480 0 0"/>
              <a:gd name="G1" fmla="+- 8640 0 0"/>
              <a:gd name="G2" fmla="+- 6171 0 0"/>
              <a:gd name="G3" fmla="+- 21600 0 6480"/>
              <a:gd name="G4" fmla="+- 21600 0 8640"/>
              <a:gd name="G5" fmla="*/ G0 21600 G3"/>
              <a:gd name="G6" fmla="*/ G1 21600 G3"/>
              <a:gd name="G7" fmla="*/ G2 G3 21600"/>
              <a:gd name="G8" fmla="*/ 10800 21600 G3"/>
              <a:gd name="G9" fmla="*/ G4 21600 G3"/>
              <a:gd name="G10" fmla="+- 21600 0 G7"/>
              <a:gd name="G11" fmla="+- G5 0 G8"/>
              <a:gd name="G12" fmla="+- G6 0 G8"/>
              <a:gd name="G13" fmla="*/ G12 G7 G11"/>
              <a:gd name="G14" fmla="+- 21600 0 G13"/>
              <a:gd name="G15" fmla="+- G0 0 10800"/>
              <a:gd name="G16" fmla="+- G1 0 10800"/>
              <a:gd name="G17" fmla="*/ G2 G16 G15"/>
              <a:gd name="T0" fmla="*/ 10800 w 21600"/>
              <a:gd name="T1" fmla="*/ 0 h 21600"/>
              <a:gd name="T2" fmla="*/ 0 w 21600"/>
              <a:gd name="T3" fmla="*/ 15429 h 21600"/>
              <a:gd name="T4" fmla="*/ 10800 w 21600"/>
              <a:gd name="T5" fmla="*/ 18514 h 21600"/>
              <a:gd name="T6" fmla="*/ 21600 w 21600"/>
              <a:gd name="T7" fmla="*/ 15429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G13 w 21600"/>
              <a:gd name="T13" fmla="*/ G6 h 21600"/>
              <a:gd name="T14" fmla="*/ G14 w 21600"/>
              <a:gd name="T15" fmla="*/ G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00" y="0"/>
                </a:moveTo>
                <a:lnTo>
                  <a:pt x="6480" y="6171"/>
                </a:lnTo>
                <a:lnTo>
                  <a:pt x="8640" y="6171"/>
                </a:lnTo>
                <a:lnTo>
                  <a:pt x="8640" y="12343"/>
                </a:lnTo>
                <a:lnTo>
                  <a:pt x="4320" y="12343"/>
                </a:lnTo>
                <a:lnTo>
                  <a:pt x="4320" y="9257"/>
                </a:lnTo>
                <a:lnTo>
                  <a:pt x="0" y="15429"/>
                </a:lnTo>
                <a:lnTo>
                  <a:pt x="4320" y="21600"/>
                </a:lnTo>
                <a:lnTo>
                  <a:pt x="4320" y="18514"/>
                </a:lnTo>
                <a:lnTo>
                  <a:pt x="17280" y="18514"/>
                </a:lnTo>
                <a:lnTo>
                  <a:pt x="17280" y="21600"/>
                </a:lnTo>
                <a:lnTo>
                  <a:pt x="21600" y="15429"/>
                </a:lnTo>
                <a:lnTo>
                  <a:pt x="17280" y="9257"/>
                </a:lnTo>
                <a:lnTo>
                  <a:pt x="17280" y="12343"/>
                </a:lnTo>
                <a:lnTo>
                  <a:pt x="12960" y="12343"/>
                </a:lnTo>
                <a:lnTo>
                  <a:pt x="12960" y="6171"/>
                </a:lnTo>
                <a:lnTo>
                  <a:pt x="15120" y="6171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uk-UA" b="1">
                <a:latin typeface="Times New Roman" pitchFamily="18" charset="0"/>
              </a:rPr>
              <a:t>Групи покарань</a:t>
            </a:r>
            <a:endParaRPr lang="uk-UA" sz="24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314950"/>
          </a:xfrm>
        </p:spPr>
        <p:txBody>
          <a:bodyPr/>
          <a:lstStyle/>
          <a:p>
            <a:pPr marL="0" indent="0" algn="l">
              <a:buNone/>
            </a:pPr>
            <a:r>
              <a:rPr lang="uk-UA" sz="3600" b="1" dirty="0">
                <a:latin typeface="Times New Roman" pitchFamily="18" charset="0"/>
              </a:rPr>
              <a:t>Метою покарання</a:t>
            </a:r>
            <a:r>
              <a:rPr lang="uk-UA" sz="3600" dirty="0">
                <a:latin typeface="Times New Roman" pitchFamily="18" charset="0"/>
              </a:rPr>
              <a:t> є виправлення засуджених, а також попередження скоєння нових злочинів як засудженими, так й іншими особами. Покарання - несе особі, яка вчинила злочин, певні позбавлення. Однак покарання не має на меті заподіяння фізичних страждань або приниження людської гідності.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90537"/>
          </a:xfrm>
        </p:spPr>
        <p:txBody>
          <a:bodyPr/>
          <a:lstStyle/>
          <a:p>
            <a:pPr marL="0" indent="0" algn="ctr">
              <a:buNone/>
            </a:pPr>
            <a:r>
              <a:rPr lang="uk-UA" sz="2400" b="1" dirty="0">
                <a:solidFill>
                  <a:schemeClr val="tx1"/>
                </a:solidFill>
              </a:rPr>
              <a:t>Предмет та метод кримінального права</a:t>
            </a:r>
          </a:p>
        </p:txBody>
      </p:sp>
      <p:grpSp>
        <p:nvGrpSpPr>
          <p:cNvPr id="3078" name="Group 6"/>
          <p:cNvGrpSpPr>
            <a:grpSpLocks/>
          </p:cNvGrpSpPr>
          <p:nvPr/>
        </p:nvGrpSpPr>
        <p:grpSpPr bwMode="auto">
          <a:xfrm>
            <a:off x="250825" y="836613"/>
            <a:ext cx="5976938" cy="2520950"/>
            <a:chOff x="3497" y="4026"/>
            <a:chExt cx="4890" cy="1485"/>
          </a:xfrm>
        </p:grpSpPr>
        <p:sp>
          <p:nvSpPr>
            <p:cNvPr id="3079" name="AutoShape 7"/>
            <p:cNvSpPr>
              <a:spLocks noChangeArrowheads="1"/>
            </p:cNvSpPr>
            <p:nvPr/>
          </p:nvSpPr>
          <p:spPr bwMode="auto">
            <a:xfrm>
              <a:off x="4176" y="4026"/>
              <a:ext cx="3532" cy="540"/>
            </a:xfrm>
            <a:prstGeom prst="plaque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 algn="ctr"/>
              <a:r>
                <a:rPr lang="uk-UA" sz="2400" b="1">
                  <a:latin typeface="Times New Roman" pitchFamily="18" charset="0"/>
                </a:rPr>
                <a:t>Предмет кримінального права</a:t>
              </a:r>
              <a:endParaRPr lang="uk-UA" sz="3200"/>
            </a:p>
          </p:txBody>
        </p:sp>
        <p:sp>
          <p:nvSpPr>
            <p:cNvPr id="3080" name="Rectangle 8"/>
            <p:cNvSpPr>
              <a:spLocks noChangeArrowheads="1"/>
            </p:cNvSpPr>
            <p:nvPr/>
          </p:nvSpPr>
          <p:spPr bwMode="auto">
            <a:xfrm>
              <a:off x="3497" y="4836"/>
              <a:ext cx="4890" cy="67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uk-UA" sz="2400">
                  <a:latin typeface="Times New Roman" pitchFamily="18" charset="0"/>
                </a:rPr>
                <a:t>відносини, що виникають у зв'язку з вчиненням злочину і застосуванням відповідних покарань</a:t>
              </a:r>
              <a:endParaRPr lang="uk-UA" sz="3200"/>
            </a:p>
          </p:txBody>
        </p:sp>
        <p:sp>
          <p:nvSpPr>
            <p:cNvPr id="3081" name="Line 9"/>
            <p:cNvSpPr>
              <a:spLocks noChangeShapeType="1"/>
            </p:cNvSpPr>
            <p:nvPr/>
          </p:nvSpPr>
          <p:spPr bwMode="auto">
            <a:xfrm>
              <a:off x="5942" y="4566"/>
              <a:ext cx="0" cy="27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3082" name="Line 10"/>
            <p:cNvSpPr>
              <a:spLocks noChangeShapeType="1"/>
            </p:cNvSpPr>
            <p:nvPr/>
          </p:nvSpPr>
          <p:spPr bwMode="auto">
            <a:xfrm>
              <a:off x="4991" y="4566"/>
              <a:ext cx="0" cy="27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3083" name="Line 11"/>
            <p:cNvSpPr>
              <a:spLocks noChangeShapeType="1"/>
            </p:cNvSpPr>
            <p:nvPr/>
          </p:nvSpPr>
          <p:spPr bwMode="auto">
            <a:xfrm>
              <a:off x="6893" y="4566"/>
              <a:ext cx="0" cy="27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</p:grpSp>
      <p:grpSp>
        <p:nvGrpSpPr>
          <p:cNvPr id="3084" name="Group 12"/>
          <p:cNvGrpSpPr>
            <a:grpSpLocks/>
          </p:cNvGrpSpPr>
          <p:nvPr/>
        </p:nvGrpSpPr>
        <p:grpSpPr bwMode="auto">
          <a:xfrm>
            <a:off x="3636963" y="3067049"/>
            <a:ext cx="5183187" cy="3387350"/>
            <a:chOff x="3225" y="5781"/>
            <a:chExt cx="5434" cy="2116"/>
          </a:xfrm>
        </p:grpSpPr>
        <p:sp>
          <p:nvSpPr>
            <p:cNvPr id="3085" name="AutoShape 13"/>
            <p:cNvSpPr>
              <a:spLocks noChangeArrowheads="1"/>
            </p:cNvSpPr>
            <p:nvPr/>
          </p:nvSpPr>
          <p:spPr bwMode="auto">
            <a:xfrm>
              <a:off x="4312" y="5781"/>
              <a:ext cx="3532" cy="810"/>
            </a:xfrm>
            <a:prstGeom prst="plaque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 algn="ctr"/>
              <a:r>
                <a:rPr lang="uk-UA" sz="2400" b="1" dirty="0">
                  <a:latin typeface="Times New Roman" pitchFamily="18" charset="0"/>
                </a:rPr>
                <a:t>Метод кримінального права</a:t>
              </a:r>
              <a:endParaRPr lang="uk-UA" sz="3200" dirty="0"/>
            </a:p>
          </p:txBody>
        </p:sp>
        <p:sp>
          <p:nvSpPr>
            <p:cNvPr id="3086" name="Rectangle 14"/>
            <p:cNvSpPr>
              <a:spLocks noChangeArrowheads="1"/>
            </p:cNvSpPr>
            <p:nvPr/>
          </p:nvSpPr>
          <p:spPr bwMode="auto">
            <a:xfrm>
              <a:off x="3225" y="6682"/>
              <a:ext cx="5434" cy="121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just"/>
              <a:r>
                <a:rPr lang="uk-UA" sz="2000" dirty="0">
                  <a:latin typeface="Times New Roman" pitchFamily="18" charset="0"/>
                </a:rPr>
                <a:t>  </a:t>
              </a:r>
              <a:r>
                <a:rPr lang="uk-UA" sz="2400" dirty="0">
                  <a:latin typeface="Times New Roman" pitchFamily="18" charset="0"/>
                </a:rPr>
                <a:t>метод правової охорони суспільних цінностей і відносин;</a:t>
              </a:r>
            </a:p>
            <a:p>
              <a:r>
                <a:rPr lang="uk-UA" sz="2400" dirty="0">
                  <a:latin typeface="Times New Roman" pitchFamily="18" charset="0"/>
                </a:rPr>
                <a:t>  метод застосування до особи, що вчинила злочин, покарання.</a:t>
              </a:r>
              <a:endParaRPr lang="uk-UA" sz="3200" dirty="0"/>
            </a:p>
          </p:txBody>
        </p:sp>
        <p:sp>
          <p:nvSpPr>
            <p:cNvPr id="3087" name="Line 15"/>
            <p:cNvSpPr>
              <a:spLocks noChangeShapeType="1"/>
            </p:cNvSpPr>
            <p:nvPr/>
          </p:nvSpPr>
          <p:spPr bwMode="auto">
            <a:xfrm>
              <a:off x="5942" y="6321"/>
              <a:ext cx="0" cy="27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3088" name="Line 16"/>
            <p:cNvSpPr>
              <a:spLocks noChangeShapeType="1"/>
            </p:cNvSpPr>
            <p:nvPr/>
          </p:nvSpPr>
          <p:spPr bwMode="auto">
            <a:xfrm>
              <a:off x="4991" y="6321"/>
              <a:ext cx="0" cy="27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3089" name="Line 17"/>
            <p:cNvSpPr>
              <a:spLocks noChangeShapeType="1"/>
            </p:cNvSpPr>
            <p:nvPr/>
          </p:nvSpPr>
          <p:spPr bwMode="auto">
            <a:xfrm>
              <a:off x="6893" y="6321"/>
              <a:ext cx="1" cy="27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marL="0" indent="0" algn="l">
              <a:buNone/>
            </a:pPr>
            <a:r>
              <a:rPr lang="uk-UA" sz="3600" b="1" dirty="0">
                <a:latin typeface="Times New Roman" pitchFamily="18" charset="0"/>
              </a:rPr>
              <a:t>Кримінальний закон</a:t>
            </a:r>
            <a:r>
              <a:rPr lang="uk-UA" sz="3600" dirty="0">
                <a:latin typeface="Times New Roman" pitchFamily="18" charset="0"/>
              </a:rPr>
              <a:t> - це ухвалений у запровадженому порядку правовий акт, який містить юридичні норми, що регулює охорону інтересів держави, прав та свобод громадян від злочинів шляхом застосування до винних покарання, яке визначає підстави і принципи кримінальної відповідальності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pPr marL="0" indent="0" algn="ctr">
              <a:buNone/>
            </a:pPr>
            <a:r>
              <a:rPr lang="uk-UA" sz="2400" b="1" dirty="0">
                <a:solidFill>
                  <a:schemeClr val="tx1"/>
                </a:solidFill>
              </a:rPr>
              <a:t>Джерело кримінального права</a:t>
            </a:r>
          </a:p>
        </p:txBody>
      </p:sp>
      <p:grpSp>
        <p:nvGrpSpPr>
          <p:cNvPr id="7173" name="Group 5"/>
          <p:cNvGrpSpPr>
            <a:grpSpLocks/>
          </p:cNvGrpSpPr>
          <p:nvPr/>
        </p:nvGrpSpPr>
        <p:grpSpPr bwMode="auto">
          <a:xfrm>
            <a:off x="827088" y="1412875"/>
            <a:ext cx="7632700" cy="3862388"/>
            <a:chOff x="2781" y="13042"/>
            <a:chExt cx="7374" cy="2340"/>
          </a:xfrm>
        </p:grpSpPr>
        <p:sp>
          <p:nvSpPr>
            <p:cNvPr id="7174" name="AutoShape 6"/>
            <p:cNvSpPr>
              <a:spLocks noChangeArrowheads="1"/>
            </p:cNvSpPr>
            <p:nvPr/>
          </p:nvSpPr>
          <p:spPr bwMode="auto">
            <a:xfrm>
              <a:off x="2781" y="13042"/>
              <a:ext cx="3964" cy="2340"/>
            </a:xfrm>
            <a:prstGeom prst="rightArrow">
              <a:avLst>
                <a:gd name="adj1" fmla="val 50000"/>
                <a:gd name="adj2" fmla="val 4235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uk-UA" sz="1600" b="1">
                <a:latin typeface="Times New Roman" pitchFamily="18" charset="0"/>
              </a:endParaRPr>
            </a:p>
            <a:p>
              <a:pPr algn="ctr"/>
              <a:r>
                <a:rPr lang="uk-UA" sz="2800" b="1">
                  <a:latin typeface="Times New Roman" pitchFamily="18" charset="0"/>
                </a:rPr>
                <a:t>Єдине джерело кримінального права</a:t>
              </a:r>
              <a:endParaRPr lang="uk-UA" sz="3600"/>
            </a:p>
          </p:txBody>
        </p:sp>
        <p:sp>
          <p:nvSpPr>
            <p:cNvPr id="7175" name="AutoShape 7"/>
            <p:cNvSpPr>
              <a:spLocks noChangeArrowheads="1"/>
            </p:cNvSpPr>
            <p:nvPr/>
          </p:nvSpPr>
          <p:spPr bwMode="auto">
            <a:xfrm>
              <a:off x="6741" y="13222"/>
              <a:ext cx="3414" cy="1800"/>
            </a:xfrm>
            <a:prstGeom prst="cube">
              <a:avLst>
                <a:gd name="adj" fmla="val 25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uk-UA" sz="2800">
                <a:latin typeface="Times New Roman" pitchFamily="18" charset="0"/>
              </a:endParaRPr>
            </a:p>
            <a:p>
              <a:pPr algn="ctr"/>
              <a:r>
                <a:rPr lang="uk-UA" sz="2800">
                  <a:latin typeface="Times New Roman" pitchFamily="18" charset="0"/>
                </a:rPr>
                <a:t>Кримінальний кодекс України</a:t>
              </a:r>
              <a:endParaRPr lang="uk-UA" sz="3600"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17512"/>
          </a:xfrm>
        </p:spPr>
        <p:txBody>
          <a:bodyPr/>
          <a:lstStyle/>
          <a:p>
            <a:pPr marL="0" indent="0" algn="ctr">
              <a:buNone/>
            </a:pPr>
            <a:r>
              <a:rPr lang="uk-UA" sz="2800" b="1" dirty="0">
                <a:solidFill>
                  <a:schemeClr val="tx1"/>
                </a:solidFill>
              </a:rPr>
              <a:t>Злочин та його ознаки</a:t>
            </a:r>
          </a:p>
        </p:txBody>
      </p:sp>
      <p:sp>
        <p:nvSpPr>
          <p:cNvPr id="9221" name="AutoShape 5"/>
          <p:cNvSpPr>
            <a:spLocks noChangeArrowheads="1"/>
          </p:cNvSpPr>
          <p:nvPr/>
        </p:nvSpPr>
        <p:spPr bwMode="auto">
          <a:xfrm>
            <a:off x="755650" y="620713"/>
            <a:ext cx="7777163" cy="2057400"/>
          </a:xfrm>
          <a:prstGeom prst="horizontalScroll">
            <a:avLst>
              <a:gd name="adj" fmla="val 12500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uk-UA" b="1" dirty="0">
                <a:latin typeface="Times New Roman" pitchFamily="18" charset="0"/>
              </a:rPr>
              <a:t>Злочином </a:t>
            </a:r>
            <a:r>
              <a:rPr lang="uk-UA" dirty="0">
                <a:latin typeface="Times New Roman" pitchFamily="18" charset="0"/>
              </a:rPr>
              <a:t>визнається передбачене кримінальним законом суспільно небезпечне діяння (дія або бездіяльність), яке посягає на конституційний устрій України, особистість, відносини власності, виборчі, трудові та інші особисті права і свободи громадян, а також інше суспільно небезпечне діяння, яке посягає на правопорядок.</a:t>
            </a:r>
            <a:endParaRPr lang="uk-UA" sz="2400" dirty="0"/>
          </a:p>
        </p:txBody>
      </p:sp>
      <p:grpSp>
        <p:nvGrpSpPr>
          <p:cNvPr id="9222" name="Group 6"/>
          <p:cNvGrpSpPr>
            <a:grpSpLocks/>
          </p:cNvGrpSpPr>
          <p:nvPr/>
        </p:nvGrpSpPr>
        <p:grpSpPr bwMode="auto">
          <a:xfrm>
            <a:off x="611188" y="2781300"/>
            <a:ext cx="7777162" cy="3600450"/>
            <a:chOff x="2953" y="3591"/>
            <a:chExt cx="5705" cy="2970"/>
          </a:xfrm>
        </p:grpSpPr>
        <p:sp>
          <p:nvSpPr>
            <p:cNvPr id="9223" name="AutoShape 7"/>
            <p:cNvSpPr>
              <a:spLocks noChangeArrowheads="1"/>
            </p:cNvSpPr>
            <p:nvPr/>
          </p:nvSpPr>
          <p:spPr bwMode="auto">
            <a:xfrm>
              <a:off x="5127" y="4536"/>
              <a:ext cx="1494" cy="1080"/>
            </a:xfrm>
            <a:prstGeom prst="plus">
              <a:avLst>
                <a:gd name="adj" fmla="val 25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 algn="ctr"/>
              <a:r>
                <a:rPr lang="uk-UA" sz="2400" b="1">
                  <a:latin typeface="Times New Roman" pitchFamily="18" charset="0"/>
                </a:rPr>
                <a:t>Ознаки злочину</a:t>
              </a:r>
              <a:endParaRPr lang="uk-UA" sz="3200"/>
            </a:p>
          </p:txBody>
        </p:sp>
        <p:sp>
          <p:nvSpPr>
            <p:cNvPr id="9224" name="Rectangle 8"/>
            <p:cNvSpPr>
              <a:spLocks noChangeArrowheads="1"/>
            </p:cNvSpPr>
            <p:nvPr/>
          </p:nvSpPr>
          <p:spPr bwMode="auto">
            <a:xfrm>
              <a:off x="2953" y="4806"/>
              <a:ext cx="1766" cy="67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uk-UA" sz="2400">
                  <a:latin typeface="Times New Roman" pitchFamily="18" charset="0"/>
                </a:rPr>
                <a:t>Суспільна небезпека</a:t>
              </a:r>
              <a:endParaRPr lang="uk-UA" sz="3200"/>
            </a:p>
          </p:txBody>
        </p:sp>
        <p:sp>
          <p:nvSpPr>
            <p:cNvPr id="9225" name="Rectangle 9"/>
            <p:cNvSpPr>
              <a:spLocks noChangeArrowheads="1"/>
            </p:cNvSpPr>
            <p:nvPr/>
          </p:nvSpPr>
          <p:spPr bwMode="auto">
            <a:xfrm>
              <a:off x="4991" y="3591"/>
              <a:ext cx="1765" cy="67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uk-UA" sz="1400">
                <a:latin typeface="Times New Roman" pitchFamily="18" charset="0"/>
              </a:endParaRPr>
            </a:p>
            <a:p>
              <a:pPr algn="ctr"/>
              <a:r>
                <a:rPr lang="uk-UA" sz="2400">
                  <a:latin typeface="Times New Roman" pitchFamily="18" charset="0"/>
                </a:rPr>
                <a:t>Протиправність</a:t>
              </a:r>
              <a:endParaRPr lang="uk-UA" sz="3200"/>
            </a:p>
          </p:txBody>
        </p:sp>
        <p:sp>
          <p:nvSpPr>
            <p:cNvPr id="9226" name="Rectangle 10"/>
            <p:cNvSpPr>
              <a:spLocks noChangeArrowheads="1"/>
            </p:cNvSpPr>
            <p:nvPr/>
          </p:nvSpPr>
          <p:spPr bwMode="auto">
            <a:xfrm>
              <a:off x="7029" y="4806"/>
              <a:ext cx="1629" cy="67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uk-UA" sz="1400">
                <a:latin typeface="Times New Roman" pitchFamily="18" charset="0"/>
              </a:endParaRPr>
            </a:p>
            <a:p>
              <a:pPr algn="ctr"/>
              <a:r>
                <a:rPr lang="uk-UA" sz="2400">
                  <a:latin typeface="Times New Roman" pitchFamily="18" charset="0"/>
                </a:rPr>
                <a:t>Винність</a:t>
              </a:r>
              <a:endParaRPr lang="uk-UA" sz="3200"/>
            </a:p>
          </p:txBody>
        </p:sp>
        <p:sp>
          <p:nvSpPr>
            <p:cNvPr id="9227" name="Rectangle 11"/>
            <p:cNvSpPr>
              <a:spLocks noChangeArrowheads="1"/>
            </p:cNvSpPr>
            <p:nvPr/>
          </p:nvSpPr>
          <p:spPr bwMode="auto">
            <a:xfrm>
              <a:off x="4991" y="5886"/>
              <a:ext cx="1765" cy="67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uk-UA" sz="1400">
                <a:latin typeface="Times New Roman" pitchFamily="18" charset="0"/>
              </a:endParaRPr>
            </a:p>
            <a:p>
              <a:pPr algn="ctr"/>
              <a:r>
                <a:rPr lang="uk-UA" sz="2400">
                  <a:latin typeface="Times New Roman" pitchFamily="18" charset="0"/>
                </a:rPr>
                <a:t>Караність</a:t>
              </a:r>
              <a:endParaRPr lang="uk-UA" sz="3200"/>
            </a:p>
          </p:txBody>
        </p:sp>
        <p:sp>
          <p:nvSpPr>
            <p:cNvPr id="9228" name="Line 12"/>
            <p:cNvSpPr>
              <a:spLocks noChangeShapeType="1"/>
            </p:cNvSpPr>
            <p:nvPr/>
          </p:nvSpPr>
          <p:spPr bwMode="auto">
            <a:xfrm flipH="1">
              <a:off x="4719" y="5076"/>
              <a:ext cx="40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9229" name="Line 13"/>
            <p:cNvSpPr>
              <a:spLocks noChangeShapeType="1"/>
            </p:cNvSpPr>
            <p:nvPr/>
          </p:nvSpPr>
          <p:spPr bwMode="auto">
            <a:xfrm>
              <a:off x="6621" y="5076"/>
              <a:ext cx="40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9230" name="Line 14"/>
            <p:cNvSpPr>
              <a:spLocks noChangeShapeType="1"/>
            </p:cNvSpPr>
            <p:nvPr/>
          </p:nvSpPr>
          <p:spPr bwMode="auto">
            <a:xfrm flipV="1">
              <a:off x="5806" y="4266"/>
              <a:ext cx="0" cy="27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9231" name="Line 15"/>
            <p:cNvSpPr>
              <a:spLocks noChangeShapeType="1"/>
            </p:cNvSpPr>
            <p:nvPr/>
          </p:nvSpPr>
          <p:spPr bwMode="auto">
            <a:xfrm>
              <a:off x="5806" y="5616"/>
              <a:ext cx="0" cy="27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/>
          <p:cNvSpPr>
            <a:spLocks noGrp="1" noChangeArrowheads="1"/>
          </p:cNvSpPr>
          <p:nvPr>
            <p:ph type="title"/>
          </p:nvPr>
        </p:nvSpPr>
        <p:spPr>
          <a:xfrm>
            <a:off x="456659" y="260648"/>
            <a:ext cx="8229600" cy="417512"/>
          </a:xfrm>
        </p:spPr>
        <p:txBody>
          <a:bodyPr/>
          <a:lstStyle/>
          <a:p>
            <a:pPr marL="0" indent="0" algn="ctr">
              <a:buNone/>
            </a:pPr>
            <a:r>
              <a:rPr lang="uk-UA" sz="2800" b="1" dirty="0">
                <a:solidFill>
                  <a:schemeClr val="tx1"/>
                </a:solidFill>
              </a:rPr>
              <a:t>Види злочинів</a:t>
            </a:r>
          </a:p>
        </p:txBody>
      </p:sp>
      <p:grpSp>
        <p:nvGrpSpPr>
          <p:cNvPr id="11279" name="Group 15"/>
          <p:cNvGrpSpPr>
            <a:grpSpLocks/>
          </p:cNvGrpSpPr>
          <p:nvPr/>
        </p:nvGrpSpPr>
        <p:grpSpPr bwMode="auto">
          <a:xfrm>
            <a:off x="468313" y="1482725"/>
            <a:ext cx="8135937" cy="3817938"/>
            <a:chOff x="2410" y="6831"/>
            <a:chExt cx="6928" cy="2700"/>
          </a:xfrm>
        </p:grpSpPr>
        <p:sp>
          <p:nvSpPr>
            <p:cNvPr id="11280" name="AutoShape 16"/>
            <p:cNvSpPr>
              <a:spLocks noChangeArrowheads="1"/>
            </p:cNvSpPr>
            <p:nvPr/>
          </p:nvSpPr>
          <p:spPr bwMode="auto">
            <a:xfrm>
              <a:off x="4855" y="6831"/>
              <a:ext cx="2174" cy="405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107763" dir="189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 algn="ctr"/>
              <a:r>
                <a:rPr lang="uk-UA" sz="2400" b="1">
                  <a:latin typeface="Times New Roman" pitchFamily="18" charset="0"/>
                </a:rPr>
                <a:t>Види злочинів</a:t>
              </a:r>
              <a:endParaRPr lang="uk-UA" sz="3200"/>
            </a:p>
          </p:txBody>
        </p:sp>
        <p:sp>
          <p:nvSpPr>
            <p:cNvPr id="11281" name="AutoShape 17"/>
            <p:cNvSpPr>
              <a:spLocks noChangeArrowheads="1"/>
            </p:cNvSpPr>
            <p:nvPr/>
          </p:nvSpPr>
          <p:spPr bwMode="auto">
            <a:xfrm>
              <a:off x="2410" y="7506"/>
              <a:ext cx="1630" cy="2025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uk-UA" sz="2000" b="1">
                  <a:latin typeface="Times New Roman" pitchFamily="18" charset="0"/>
                </a:rPr>
                <a:t>невеликої тяжкості </a:t>
              </a:r>
              <a:r>
                <a:rPr lang="uk-UA" sz="2000">
                  <a:latin typeface="Times New Roman" pitchFamily="18" charset="0"/>
                </a:rPr>
                <a:t>передбачено позбавлення волі на строк не більше 2 років</a:t>
              </a:r>
              <a:endParaRPr lang="uk-UA" sz="2800"/>
            </a:p>
          </p:txBody>
        </p:sp>
        <p:sp>
          <p:nvSpPr>
            <p:cNvPr id="11282" name="AutoShape 18"/>
            <p:cNvSpPr>
              <a:spLocks noChangeArrowheads="1"/>
            </p:cNvSpPr>
            <p:nvPr/>
          </p:nvSpPr>
          <p:spPr bwMode="auto">
            <a:xfrm>
              <a:off x="4176" y="7506"/>
              <a:ext cx="1630" cy="2025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uk-UA" sz="2000" b="1">
                  <a:latin typeface="Times New Roman" pitchFamily="18" charset="0"/>
                </a:rPr>
                <a:t>середньої тяжкості </a:t>
              </a:r>
              <a:r>
                <a:rPr lang="uk-UA" sz="2000">
                  <a:latin typeface="Times New Roman" pitchFamily="18" charset="0"/>
                </a:rPr>
                <a:t>передбачено позбавлення волі на строк не більше 5 років</a:t>
              </a:r>
              <a:endParaRPr lang="en-US">
                <a:latin typeface="Times New Roman" pitchFamily="18" charset="0"/>
              </a:endParaRPr>
            </a:p>
            <a:p>
              <a:endParaRPr lang="uk-UA" sz="2800"/>
            </a:p>
          </p:txBody>
        </p:sp>
        <p:sp>
          <p:nvSpPr>
            <p:cNvPr id="11283" name="AutoShape 19"/>
            <p:cNvSpPr>
              <a:spLocks noChangeArrowheads="1"/>
            </p:cNvSpPr>
            <p:nvPr/>
          </p:nvSpPr>
          <p:spPr bwMode="auto">
            <a:xfrm>
              <a:off x="5942" y="7506"/>
              <a:ext cx="1630" cy="2025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uk-UA" sz="2000" b="1">
                  <a:latin typeface="Times New Roman" pitchFamily="18" charset="0"/>
                </a:rPr>
                <a:t>тяжкий</a:t>
              </a:r>
              <a:r>
                <a:rPr lang="uk-UA" sz="2000">
                  <a:latin typeface="Times New Roman" pitchFamily="18" charset="0"/>
                </a:rPr>
                <a:t> </a:t>
              </a:r>
            </a:p>
            <a:p>
              <a:pPr algn="ctr"/>
              <a:endParaRPr lang="uk-UA" sz="2000">
                <a:latin typeface="Times New Roman" pitchFamily="18" charset="0"/>
              </a:endParaRPr>
            </a:p>
            <a:p>
              <a:pPr algn="ctr"/>
              <a:r>
                <a:rPr lang="uk-UA" sz="2000">
                  <a:latin typeface="Times New Roman" pitchFamily="18" charset="0"/>
                </a:rPr>
                <a:t>передбачено позбавлення волі на строк не більше 10 років</a:t>
              </a:r>
              <a:endParaRPr lang="en-US">
                <a:latin typeface="Times New Roman" pitchFamily="18" charset="0"/>
              </a:endParaRPr>
            </a:p>
            <a:p>
              <a:endParaRPr lang="uk-UA" sz="2800"/>
            </a:p>
          </p:txBody>
        </p:sp>
        <p:sp>
          <p:nvSpPr>
            <p:cNvPr id="11284" name="AutoShape 20"/>
            <p:cNvSpPr>
              <a:spLocks noChangeArrowheads="1"/>
            </p:cNvSpPr>
            <p:nvPr/>
          </p:nvSpPr>
          <p:spPr bwMode="auto">
            <a:xfrm>
              <a:off x="7708" y="7506"/>
              <a:ext cx="1630" cy="2025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uk-UA" sz="2000" b="1">
                  <a:latin typeface="Times New Roman" pitchFamily="18" charset="0"/>
                </a:rPr>
                <a:t>особливо тяжкий </a:t>
              </a:r>
              <a:r>
                <a:rPr lang="uk-UA" sz="2000">
                  <a:latin typeface="Times New Roman" pitchFamily="18" charset="0"/>
                </a:rPr>
                <a:t>передбачено позбавлення волі на строк понад 10 років</a:t>
              </a:r>
              <a:endParaRPr lang="en-US">
                <a:latin typeface="Times New Roman" pitchFamily="18" charset="0"/>
              </a:endParaRPr>
            </a:p>
            <a:p>
              <a:endParaRPr lang="uk-UA" sz="2800"/>
            </a:p>
          </p:txBody>
        </p:sp>
        <p:sp>
          <p:nvSpPr>
            <p:cNvPr id="11285" name="Line 21"/>
            <p:cNvSpPr>
              <a:spLocks noChangeShapeType="1"/>
            </p:cNvSpPr>
            <p:nvPr/>
          </p:nvSpPr>
          <p:spPr bwMode="auto">
            <a:xfrm flipH="1">
              <a:off x="3768" y="7236"/>
              <a:ext cx="1359" cy="27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1286" name="Line 22"/>
            <p:cNvSpPr>
              <a:spLocks noChangeShapeType="1"/>
            </p:cNvSpPr>
            <p:nvPr/>
          </p:nvSpPr>
          <p:spPr bwMode="auto">
            <a:xfrm flipH="1">
              <a:off x="4991" y="7236"/>
              <a:ext cx="543" cy="27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1287" name="Line 23"/>
            <p:cNvSpPr>
              <a:spLocks noChangeShapeType="1"/>
            </p:cNvSpPr>
            <p:nvPr/>
          </p:nvSpPr>
          <p:spPr bwMode="auto">
            <a:xfrm>
              <a:off x="6214" y="7236"/>
              <a:ext cx="543" cy="27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1288" name="Line 24"/>
            <p:cNvSpPr>
              <a:spLocks noChangeShapeType="1"/>
            </p:cNvSpPr>
            <p:nvPr/>
          </p:nvSpPr>
          <p:spPr bwMode="auto">
            <a:xfrm>
              <a:off x="6757" y="7236"/>
              <a:ext cx="1359" cy="27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17512"/>
          </a:xfrm>
        </p:spPr>
        <p:txBody>
          <a:bodyPr/>
          <a:lstStyle/>
          <a:p>
            <a:pPr marL="0" indent="0" algn="ctr">
              <a:buNone/>
            </a:pPr>
            <a:r>
              <a:rPr lang="uk-UA" sz="2800" b="1" dirty="0">
                <a:solidFill>
                  <a:schemeClr val="tx1"/>
                </a:solidFill>
              </a:rPr>
              <a:t>Стадії злочину</a:t>
            </a:r>
          </a:p>
        </p:txBody>
      </p:sp>
      <p:grpSp>
        <p:nvGrpSpPr>
          <p:cNvPr id="13317" name="Group 5"/>
          <p:cNvGrpSpPr>
            <a:grpSpLocks/>
          </p:cNvGrpSpPr>
          <p:nvPr/>
        </p:nvGrpSpPr>
        <p:grpSpPr bwMode="auto">
          <a:xfrm>
            <a:off x="827088" y="1412875"/>
            <a:ext cx="7489825" cy="4032250"/>
            <a:chOff x="2961" y="13156"/>
            <a:chExt cx="7019" cy="2340"/>
          </a:xfrm>
        </p:grpSpPr>
        <p:sp>
          <p:nvSpPr>
            <p:cNvPr id="13318" name="AutoShape 6"/>
            <p:cNvSpPr>
              <a:spLocks noChangeArrowheads="1"/>
            </p:cNvSpPr>
            <p:nvPr/>
          </p:nvSpPr>
          <p:spPr bwMode="auto">
            <a:xfrm>
              <a:off x="4941" y="13876"/>
              <a:ext cx="3060" cy="1620"/>
            </a:xfrm>
            <a:custGeom>
              <a:avLst/>
              <a:gdLst>
                <a:gd name="G0" fmla="+- 6480 0 0"/>
                <a:gd name="G1" fmla="+- 8640 0 0"/>
                <a:gd name="G2" fmla="+- 6171 0 0"/>
                <a:gd name="G3" fmla="+- 21600 0 6480"/>
                <a:gd name="G4" fmla="+- 21600 0 8640"/>
                <a:gd name="G5" fmla="*/ G0 21600 G3"/>
                <a:gd name="G6" fmla="*/ G1 21600 G3"/>
                <a:gd name="G7" fmla="*/ G2 G3 21600"/>
                <a:gd name="G8" fmla="*/ 10800 21600 G3"/>
                <a:gd name="G9" fmla="*/ G4 21600 G3"/>
                <a:gd name="G10" fmla="+- 21600 0 G7"/>
                <a:gd name="G11" fmla="+- G5 0 G8"/>
                <a:gd name="G12" fmla="+- G6 0 G8"/>
                <a:gd name="G13" fmla="*/ G12 G7 G11"/>
                <a:gd name="G14" fmla="+- 21600 0 G13"/>
                <a:gd name="G15" fmla="+- G0 0 10800"/>
                <a:gd name="G16" fmla="+- G1 0 10800"/>
                <a:gd name="G17" fmla="*/ G2 G16 G15"/>
                <a:gd name="T0" fmla="*/ 10800 w 21600"/>
                <a:gd name="T1" fmla="*/ 0 h 21600"/>
                <a:gd name="T2" fmla="*/ 0 w 21600"/>
                <a:gd name="T3" fmla="*/ 15429 h 21600"/>
                <a:gd name="T4" fmla="*/ 10800 w 21600"/>
                <a:gd name="T5" fmla="*/ 18514 h 21600"/>
                <a:gd name="T6" fmla="*/ 21600 w 21600"/>
                <a:gd name="T7" fmla="*/ 15429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G13 w 21600"/>
                <a:gd name="T13" fmla="*/ G6 h 21600"/>
                <a:gd name="T14" fmla="*/ G14 w 21600"/>
                <a:gd name="T15" fmla="*/ G9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00" y="0"/>
                  </a:moveTo>
                  <a:lnTo>
                    <a:pt x="6480" y="6171"/>
                  </a:lnTo>
                  <a:lnTo>
                    <a:pt x="8640" y="6171"/>
                  </a:lnTo>
                  <a:lnTo>
                    <a:pt x="8640" y="12343"/>
                  </a:lnTo>
                  <a:lnTo>
                    <a:pt x="4320" y="12343"/>
                  </a:lnTo>
                  <a:lnTo>
                    <a:pt x="4320" y="9257"/>
                  </a:lnTo>
                  <a:lnTo>
                    <a:pt x="0" y="15429"/>
                  </a:lnTo>
                  <a:lnTo>
                    <a:pt x="4320" y="21600"/>
                  </a:lnTo>
                  <a:lnTo>
                    <a:pt x="4320" y="18514"/>
                  </a:lnTo>
                  <a:lnTo>
                    <a:pt x="17280" y="18514"/>
                  </a:lnTo>
                  <a:lnTo>
                    <a:pt x="17280" y="21600"/>
                  </a:lnTo>
                  <a:lnTo>
                    <a:pt x="21600" y="15429"/>
                  </a:lnTo>
                  <a:lnTo>
                    <a:pt x="17280" y="9257"/>
                  </a:lnTo>
                  <a:lnTo>
                    <a:pt x="17280" y="12343"/>
                  </a:lnTo>
                  <a:lnTo>
                    <a:pt x="12960" y="12343"/>
                  </a:lnTo>
                  <a:lnTo>
                    <a:pt x="12960" y="6171"/>
                  </a:lnTo>
                  <a:lnTo>
                    <a:pt x="15120" y="6171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 algn="ctr"/>
              <a:r>
                <a:rPr lang="uk-UA" sz="2800" b="1">
                  <a:latin typeface="Times New Roman" pitchFamily="18" charset="0"/>
                </a:rPr>
                <a:t>Стадії злочину</a:t>
              </a:r>
              <a:endParaRPr lang="uk-UA" sz="3600"/>
            </a:p>
          </p:txBody>
        </p:sp>
        <p:sp>
          <p:nvSpPr>
            <p:cNvPr id="13319" name="Rectangle 7"/>
            <p:cNvSpPr>
              <a:spLocks noChangeArrowheads="1"/>
            </p:cNvSpPr>
            <p:nvPr/>
          </p:nvSpPr>
          <p:spPr bwMode="auto">
            <a:xfrm>
              <a:off x="2961" y="14596"/>
              <a:ext cx="1980" cy="9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uk-UA" sz="1600">
                <a:latin typeface="Times New Roman" pitchFamily="18" charset="0"/>
              </a:endParaRPr>
            </a:p>
            <a:p>
              <a:pPr algn="ctr"/>
              <a:r>
                <a:rPr lang="uk-UA" sz="2800">
                  <a:latin typeface="Times New Roman" pitchFamily="18" charset="0"/>
                </a:rPr>
                <a:t>Підготовка</a:t>
              </a:r>
              <a:endParaRPr lang="uk-UA" sz="3600"/>
            </a:p>
          </p:txBody>
        </p:sp>
        <p:sp>
          <p:nvSpPr>
            <p:cNvPr id="13320" name="Rectangle 8"/>
            <p:cNvSpPr>
              <a:spLocks noChangeArrowheads="1"/>
            </p:cNvSpPr>
            <p:nvPr/>
          </p:nvSpPr>
          <p:spPr bwMode="auto">
            <a:xfrm>
              <a:off x="8001" y="14596"/>
              <a:ext cx="1979" cy="9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uk-UA" sz="2800">
                  <a:latin typeface="Times New Roman" pitchFamily="18" charset="0"/>
                </a:rPr>
                <a:t>Закінчений злочин</a:t>
              </a:r>
              <a:endParaRPr lang="uk-UA" sz="3600"/>
            </a:p>
          </p:txBody>
        </p:sp>
        <p:sp>
          <p:nvSpPr>
            <p:cNvPr id="13321" name="Rectangle 9"/>
            <p:cNvSpPr>
              <a:spLocks noChangeArrowheads="1"/>
            </p:cNvSpPr>
            <p:nvPr/>
          </p:nvSpPr>
          <p:spPr bwMode="auto">
            <a:xfrm>
              <a:off x="5481" y="13156"/>
              <a:ext cx="1978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uk-UA" sz="900">
                <a:latin typeface="Times New Roman" pitchFamily="18" charset="0"/>
              </a:endParaRPr>
            </a:p>
            <a:p>
              <a:pPr algn="ctr"/>
              <a:r>
                <a:rPr lang="uk-UA" sz="2800">
                  <a:latin typeface="Times New Roman" pitchFamily="18" charset="0"/>
                </a:rPr>
                <a:t>Замах</a:t>
              </a:r>
              <a:endParaRPr lang="uk-UA" sz="3600"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17512"/>
          </a:xfrm>
        </p:spPr>
        <p:txBody>
          <a:bodyPr/>
          <a:lstStyle/>
          <a:p>
            <a:pPr marL="0" indent="0" algn="ctr">
              <a:buNone/>
            </a:pPr>
            <a:r>
              <a:rPr lang="uk-UA" sz="2800" b="1" dirty="0">
                <a:solidFill>
                  <a:schemeClr val="tx1"/>
                </a:solidFill>
              </a:rPr>
              <a:t>Кримінальна відповідальність та її підстави</a:t>
            </a:r>
          </a:p>
        </p:txBody>
      </p:sp>
      <p:sp>
        <p:nvSpPr>
          <p:cNvPr id="15365" name="AutoShape 5"/>
          <p:cNvSpPr>
            <a:spLocks noChangeArrowheads="1"/>
          </p:cNvSpPr>
          <p:nvPr/>
        </p:nvSpPr>
        <p:spPr bwMode="auto">
          <a:xfrm>
            <a:off x="2916238" y="908050"/>
            <a:ext cx="5832475" cy="2265363"/>
          </a:xfrm>
          <a:prstGeom prst="horizontalScroll">
            <a:avLst>
              <a:gd name="adj" fmla="val 12500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uk-UA" sz="2000" b="1">
                <a:latin typeface="Times New Roman" pitchFamily="18" charset="0"/>
              </a:rPr>
              <a:t>Кримінальна відповідальність </a:t>
            </a:r>
            <a:r>
              <a:rPr lang="uk-UA" sz="2000">
                <a:latin typeface="Times New Roman" pitchFamily="18" charset="0"/>
              </a:rPr>
              <a:t>- вид юридичної відповідальності, який передбачає обов'язок особи, що вчинила злочин, перетерпіти визначені позбавлення особистого або майнового характеру за вчинене</a:t>
            </a:r>
            <a:endParaRPr lang="uk-UA" sz="2800"/>
          </a:p>
        </p:txBody>
      </p:sp>
      <p:sp>
        <p:nvSpPr>
          <p:cNvPr id="15366" name="AutoShape 6"/>
          <p:cNvSpPr>
            <a:spLocks noChangeArrowheads="1"/>
          </p:cNvSpPr>
          <p:nvPr/>
        </p:nvSpPr>
        <p:spPr bwMode="auto">
          <a:xfrm>
            <a:off x="323850" y="3716338"/>
            <a:ext cx="5829300" cy="2395537"/>
          </a:xfrm>
          <a:prstGeom prst="flowChartMultidocumen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just"/>
            <a:r>
              <a:rPr lang="uk-UA" sz="2000" b="1" dirty="0" smtClean="0">
                <a:latin typeface="Times New Roman" pitchFamily="18" charset="0"/>
              </a:rPr>
              <a:t>Підставою кримінальної </a:t>
            </a:r>
            <a:r>
              <a:rPr lang="uk-UA" sz="2000" b="1" dirty="0">
                <a:latin typeface="Times New Roman" pitchFamily="18" charset="0"/>
              </a:rPr>
              <a:t>відповідальності </a:t>
            </a:r>
            <a:r>
              <a:rPr lang="uk-UA" sz="2000" dirty="0">
                <a:latin typeface="Times New Roman" pitchFamily="18" charset="0"/>
              </a:rPr>
              <a:t>є наявність у скоєному особою діянні </a:t>
            </a:r>
            <a:r>
              <a:rPr lang="uk-UA" sz="2000" b="1" dirty="0">
                <a:latin typeface="Times New Roman" pitchFamily="18" charset="0"/>
              </a:rPr>
              <a:t>ознак конкретного складу злочину</a:t>
            </a:r>
            <a:r>
              <a:rPr lang="uk-UA" sz="2000" dirty="0">
                <a:latin typeface="Times New Roman" pitchFamily="18" charset="0"/>
              </a:rPr>
              <a:t>, передбаченого кримінальним законом</a:t>
            </a:r>
            <a:endParaRPr lang="uk-UA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17512"/>
          </a:xfrm>
        </p:spPr>
        <p:txBody>
          <a:bodyPr/>
          <a:lstStyle/>
          <a:p>
            <a:pPr marL="0" indent="0" algn="ctr">
              <a:buNone/>
            </a:pPr>
            <a:r>
              <a:rPr lang="uk-UA" sz="2800" b="1" dirty="0">
                <a:solidFill>
                  <a:schemeClr val="tx1"/>
                </a:solidFill>
              </a:rPr>
              <a:t>Об'єкт злочину</a:t>
            </a:r>
          </a:p>
        </p:txBody>
      </p:sp>
      <p:grpSp>
        <p:nvGrpSpPr>
          <p:cNvPr id="19461" name="Group 5"/>
          <p:cNvGrpSpPr>
            <a:grpSpLocks/>
          </p:cNvGrpSpPr>
          <p:nvPr/>
        </p:nvGrpSpPr>
        <p:grpSpPr bwMode="auto">
          <a:xfrm>
            <a:off x="684213" y="1196975"/>
            <a:ext cx="7920037" cy="4586288"/>
            <a:chOff x="3089" y="5384"/>
            <a:chExt cx="5842" cy="3375"/>
          </a:xfrm>
        </p:grpSpPr>
        <p:sp>
          <p:nvSpPr>
            <p:cNvPr id="19462" name="AutoShape 6"/>
            <p:cNvSpPr>
              <a:spLocks noChangeArrowheads="1"/>
            </p:cNvSpPr>
            <p:nvPr/>
          </p:nvSpPr>
          <p:spPr bwMode="auto">
            <a:xfrm>
              <a:off x="4040" y="5384"/>
              <a:ext cx="4076" cy="945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107763" dir="189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 algn="ctr"/>
              <a:r>
                <a:rPr lang="uk-UA" sz="2400" b="1">
                  <a:latin typeface="Times New Roman" pitchFamily="18" charset="0"/>
                </a:rPr>
                <a:t>Об'єкт злочину - </a:t>
              </a:r>
              <a:r>
                <a:rPr lang="uk-UA" sz="2400">
                  <a:latin typeface="Times New Roman" pitchFamily="18" charset="0"/>
                </a:rPr>
                <a:t>суспільні відносини, що охороняються кримінальним законом, на які посягає злочинець</a:t>
              </a:r>
              <a:endParaRPr lang="uk-UA" sz="3200"/>
            </a:p>
          </p:txBody>
        </p:sp>
        <p:sp>
          <p:nvSpPr>
            <p:cNvPr id="19463" name="AutoShape 7"/>
            <p:cNvSpPr>
              <a:spLocks noChangeArrowheads="1"/>
            </p:cNvSpPr>
            <p:nvPr/>
          </p:nvSpPr>
          <p:spPr bwMode="auto">
            <a:xfrm>
              <a:off x="4040" y="6599"/>
              <a:ext cx="4891" cy="216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buFont typeface="Symbol" pitchFamily="18" charset="2"/>
                <a:buChar char="·"/>
              </a:pPr>
              <a:r>
                <a:rPr lang="uk-UA" sz="2000">
                  <a:latin typeface="Times New Roman" pitchFamily="18" charset="0"/>
                </a:rPr>
                <a:t>  </a:t>
              </a:r>
              <a:r>
                <a:rPr lang="uk-UA" sz="2400">
                  <a:latin typeface="Times New Roman" pitchFamily="18" charset="0"/>
                </a:rPr>
                <a:t>Конституційний устрій України;</a:t>
              </a:r>
            </a:p>
            <a:p>
              <a:pPr>
                <a:buFont typeface="Symbol" pitchFamily="18" charset="2"/>
                <a:buChar char="·"/>
              </a:pPr>
              <a:r>
                <a:rPr lang="uk-UA" sz="2400">
                  <a:latin typeface="Times New Roman" pitchFamily="18" charset="0"/>
                </a:rPr>
                <a:t>  особистість;</a:t>
              </a:r>
            </a:p>
            <a:p>
              <a:pPr>
                <a:buFont typeface="Symbol" pitchFamily="18" charset="2"/>
                <a:buChar char="·"/>
              </a:pPr>
              <a:r>
                <a:rPr lang="uk-UA" sz="2400">
                  <a:latin typeface="Times New Roman" pitchFamily="18" charset="0"/>
                </a:rPr>
                <a:t>  відносини власності;</a:t>
              </a:r>
            </a:p>
            <a:p>
              <a:pPr>
                <a:buFont typeface="Symbol" pitchFamily="18" charset="2"/>
                <a:buChar char="·"/>
              </a:pPr>
              <a:r>
                <a:rPr lang="uk-UA" sz="2400">
                  <a:latin typeface="Times New Roman" pitchFamily="18" charset="0"/>
                </a:rPr>
                <a:t>  виборчі, трудові та інші особисті права і свободи громадян;</a:t>
              </a:r>
            </a:p>
            <a:p>
              <a:pPr>
                <a:buFont typeface="Symbol" pitchFamily="18" charset="2"/>
                <a:buChar char="·"/>
              </a:pPr>
              <a:r>
                <a:rPr lang="uk-UA" sz="2400">
                  <a:latin typeface="Times New Roman" pitchFamily="18" charset="0"/>
                </a:rPr>
                <a:t>  суспільна безпека;</a:t>
              </a:r>
            </a:p>
            <a:p>
              <a:pPr>
                <a:buFont typeface="Symbol" pitchFamily="18" charset="2"/>
                <a:buChar char="·"/>
              </a:pPr>
              <a:r>
                <a:rPr lang="uk-UA" sz="2400">
                  <a:latin typeface="Times New Roman" pitchFamily="18" charset="0"/>
                </a:rPr>
                <a:t>  правопорядок.</a:t>
              </a:r>
              <a:endParaRPr lang="uk-UA" sz="3200"/>
            </a:p>
          </p:txBody>
        </p:sp>
        <p:sp>
          <p:nvSpPr>
            <p:cNvPr id="19464" name="AutoShape 8"/>
            <p:cNvSpPr>
              <a:spLocks noChangeArrowheads="1"/>
            </p:cNvSpPr>
            <p:nvPr/>
          </p:nvSpPr>
          <p:spPr bwMode="auto">
            <a:xfrm>
              <a:off x="3089" y="5519"/>
              <a:ext cx="951" cy="2700"/>
            </a:xfrm>
            <a:prstGeom prst="curvedRightArrow">
              <a:avLst>
                <a:gd name="adj1" fmla="val 56782"/>
                <a:gd name="adj2" fmla="val 113565"/>
                <a:gd name="adj3" fmla="val 33333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</TotalTime>
  <Words>566</Words>
  <Application>Microsoft Office PowerPoint</Application>
  <PresentationFormat>Экран (4:3)</PresentationFormat>
  <Paragraphs>77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Times New Roman</vt:lpstr>
      <vt:lpstr>Symbol</vt:lpstr>
      <vt:lpstr>Wingdings</vt:lpstr>
      <vt:lpstr>Воздушный поток</vt:lpstr>
      <vt:lpstr>Кримінальне право – це сукупність юридичних норм, що встановлюють, які суспільно небезпечні діяння є злочинами і які покарання застосовуються до осіб, що їх вчинили.</vt:lpstr>
      <vt:lpstr>Предмет та метод кримінального права</vt:lpstr>
      <vt:lpstr>Кримінальний закон - це ухвалений у запровадженому порядку правовий акт, який містить юридичні норми, що регулює охорону інтересів держави, прав та свобод громадян від злочинів шляхом застосування до винних покарання, яке визначає підстави і принципи кримінальної відповідальності</vt:lpstr>
      <vt:lpstr>Джерело кримінального права</vt:lpstr>
      <vt:lpstr>Злочин та його ознаки</vt:lpstr>
      <vt:lpstr>Види злочинів</vt:lpstr>
      <vt:lpstr>Стадії злочину</vt:lpstr>
      <vt:lpstr>Кримінальна відповідальність та її підстави</vt:lpstr>
      <vt:lpstr>Об'єкт злочину</vt:lpstr>
      <vt:lpstr>Обставини, що виключають злочинність діяння</vt:lpstr>
      <vt:lpstr>Покарання є заходом примусу, що застосовується від імені держави за вироком суду до особи, визнаної винною у вчиненні злочину, і полягає в передбаченому законом обмеженні прав і свобод засудженого</vt:lpstr>
      <vt:lpstr>Групи покарань</vt:lpstr>
      <vt:lpstr>Метою покарання є виправлення засуджених, а також попередження скоєння нових злочинів як засудженими, так й іншими особами. Покарання - несе особі, яка вчинила злочин, певні позбавлення. Однак покарання не має на меті заподіяння фізичних страждань або приниження людської гідності.</vt:lpstr>
    </vt:vector>
  </TitlesOfParts>
  <Company>SweetHome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Home</dc:creator>
  <cp:lastModifiedBy>Олександр</cp:lastModifiedBy>
  <cp:revision>38</cp:revision>
  <dcterms:created xsi:type="dcterms:W3CDTF">2009-03-03T12:26:48Z</dcterms:created>
  <dcterms:modified xsi:type="dcterms:W3CDTF">2013-04-01T18:32:49Z</dcterms:modified>
</cp:coreProperties>
</file>