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5980" y="285728"/>
            <a:ext cx="7058020" cy="1470025"/>
          </a:xfrm>
        </p:spPr>
        <p:txBody>
          <a:bodyPr>
            <a:normAutofit/>
          </a:bodyPr>
          <a:lstStyle/>
          <a:p>
            <a:r>
              <a:rPr lang="uk-UA" sz="7200" dirty="0" smtClean="0"/>
              <a:t>Ілля Мечников</a:t>
            </a:r>
            <a:endParaRPr lang="smn-FI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endParaRPr lang="smn-FI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1785926"/>
            <a:ext cx="3571900" cy="47414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28604"/>
            <a:ext cx="8229600" cy="562612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Коли </a:t>
            </a:r>
            <a:r>
              <a:rPr lang="ru-RU" dirty="0" err="1" smtClean="0"/>
              <a:t>теорія</a:t>
            </a:r>
            <a:r>
              <a:rPr lang="ru-RU" dirty="0" smtClean="0"/>
              <a:t> Мечникова про роль фагоцитозу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лейкоцитів</a:t>
            </a:r>
            <a:r>
              <a:rPr lang="ru-RU" dirty="0" smtClean="0"/>
              <a:t> </a:t>
            </a:r>
            <a:r>
              <a:rPr lang="ru-RU" dirty="0" err="1" smtClean="0"/>
              <a:t>здобула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в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роботу над проблемами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. </a:t>
            </a:r>
            <a:r>
              <a:rPr lang="ru-RU" dirty="0" err="1" smtClean="0"/>
              <a:t>Прагнучи</a:t>
            </a:r>
            <a:r>
              <a:rPr lang="ru-RU" dirty="0" smtClean="0"/>
              <a:t> </a:t>
            </a:r>
            <a:r>
              <a:rPr lang="ru-RU" dirty="0" err="1" smtClean="0"/>
              <a:t>віддалити</a:t>
            </a:r>
            <a:r>
              <a:rPr lang="ru-RU" dirty="0" smtClean="0"/>
              <a:t> смерть, Мечников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стежив</a:t>
            </a:r>
            <a:r>
              <a:rPr lang="ru-RU" dirty="0" smtClean="0"/>
              <a:t> за способом </a:t>
            </a:r>
            <a:r>
              <a:rPr lang="ru-RU" dirty="0" err="1" smtClean="0"/>
              <a:t>життя</a:t>
            </a:r>
            <a:r>
              <a:rPr lang="ru-RU" dirty="0" smtClean="0"/>
              <a:t>: пив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кип'ячену</a:t>
            </a:r>
            <a:r>
              <a:rPr lang="ru-RU" dirty="0" smtClean="0"/>
              <a:t> воду,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їв</a:t>
            </a:r>
            <a:r>
              <a:rPr lang="ru-RU" dirty="0" smtClean="0"/>
              <a:t> </a:t>
            </a:r>
            <a:r>
              <a:rPr lang="ru-RU" dirty="0" err="1" smtClean="0"/>
              <a:t>немитих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вживав</a:t>
            </a:r>
            <a:r>
              <a:rPr lang="ru-RU" dirty="0" smtClean="0"/>
              <a:t> алкоголю, не </a:t>
            </a:r>
            <a:r>
              <a:rPr lang="ru-RU" dirty="0" err="1" smtClean="0"/>
              <a:t>грав</a:t>
            </a:r>
            <a:r>
              <a:rPr lang="ru-RU" dirty="0" smtClean="0"/>
              <a:t> в </a:t>
            </a:r>
            <a:r>
              <a:rPr lang="ru-RU" dirty="0" err="1" smtClean="0"/>
              <a:t>азартні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. Одного разу, </a:t>
            </a:r>
            <a:r>
              <a:rPr lang="ru-RU" dirty="0" err="1" smtClean="0"/>
              <a:t>читаючи</a:t>
            </a:r>
            <a:r>
              <a:rPr lang="ru-RU" dirty="0" smtClean="0"/>
              <a:t> </a:t>
            </a:r>
            <a:r>
              <a:rPr lang="ru-RU" dirty="0" err="1" smtClean="0"/>
              <a:t>Біблію</a:t>
            </a:r>
            <a:r>
              <a:rPr lang="ru-RU" dirty="0" smtClean="0"/>
              <a:t>, Мечников </a:t>
            </a:r>
            <a:r>
              <a:rPr lang="ru-RU" dirty="0" err="1" smtClean="0"/>
              <a:t>звернув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слова: «І помер у </a:t>
            </a:r>
            <a:r>
              <a:rPr lang="ru-RU" dirty="0" err="1" smtClean="0"/>
              <a:t>старості</a:t>
            </a:r>
            <a:r>
              <a:rPr lang="ru-RU" dirty="0" smtClean="0"/>
              <a:t> </a:t>
            </a:r>
            <a:r>
              <a:rPr lang="ru-RU" dirty="0" err="1" smtClean="0"/>
              <a:t>добрій</a:t>
            </a:r>
            <a:r>
              <a:rPr lang="ru-RU" dirty="0" smtClean="0"/>
              <a:t>, </a:t>
            </a:r>
            <a:r>
              <a:rPr lang="ru-RU" dirty="0" err="1" smtClean="0"/>
              <a:t>постарілий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насичений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…» І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імунолог</a:t>
            </a:r>
            <a:r>
              <a:rPr lang="ru-RU" dirty="0" smtClean="0"/>
              <a:t> подумав: а </a:t>
            </a:r>
            <a:r>
              <a:rPr lang="ru-RU" dirty="0" err="1" smtClean="0"/>
              <a:t>може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справді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«</a:t>
            </a:r>
            <a:r>
              <a:rPr lang="ru-RU" dirty="0" err="1" smtClean="0"/>
              <a:t>насититися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померти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, </a:t>
            </a:r>
            <a:r>
              <a:rPr lang="ru-RU" dirty="0" err="1" smtClean="0"/>
              <a:t>погодившись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земний</a:t>
            </a:r>
            <a:r>
              <a:rPr lang="ru-RU" dirty="0" smtClean="0"/>
              <a:t> шлях пройдено? На думку Мечникова,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боїться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вмирає</a:t>
            </a:r>
            <a:r>
              <a:rPr lang="ru-RU" dirty="0" smtClean="0"/>
              <a:t> </a:t>
            </a:r>
            <a:r>
              <a:rPr lang="ru-RU" dirty="0" err="1" smtClean="0"/>
              <a:t>зарано</a:t>
            </a:r>
            <a:r>
              <a:rPr lang="ru-RU" dirty="0" smtClean="0"/>
              <a:t>. </a:t>
            </a:r>
            <a:r>
              <a:rPr lang="ru-RU" dirty="0" err="1" smtClean="0"/>
              <a:t>Тож</a:t>
            </a:r>
            <a:r>
              <a:rPr lang="ru-RU" dirty="0" smtClean="0"/>
              <a:t> наука повинна </a:t>
            </a:r>
            <a:r>
              <a:rPr lang="ru-RU" dirty="0" err="1" smtClean="0"/>
              <a:t>продовжити</a:t>
            </a:r>
            <a:r>
              <a:rPr lang="ru-RU" dirty="0" smtClean="0"/>
              <a:t> </a:t>
            </a:r>
            <a:r>
              <a:rPr lang="ru-RU" dirty="0" err="1" smtClean="0"/>
              <a:t>людське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пройшла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</a:t>
            </a:r>
            <a:r>
              <a:rPr lang="ru-RU" dirty="0" err="1" smtClean="0"/>
              <a:t>життєвий</a:t>
            </a:r>
            <a:r>
              <a:rPr lang="ru-RU" dirty="0" smtClean="0"/>
              <a:t> цикл, </a:t>
            </a:r>
            <a:r>
              <a:rPr lang="ru-RU" dirty="0" err="1" smtClean="0"/>
              <a:t>який</a:t>
            </a:r>
            <a:r>
              <a:rPr lang="ru-RU" dirty="0" smtClean="0"/>
              <a:t> Мечников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називав</a:t>
            </a:r>
            <a:r>
              <a:rPr lang="ru-RU" dirty="0" smtClean="0"/>
              <a:t> «</a:t>
            </a:r>
            <a:r>
              <a:rPr lang="ru-RU" dirty="0" err="1" smtClean="0"/>
              <a:t>ортобіозом</a:t>
            </a:r>
            <a:r>
              <a:rPr lang="ru-RU" dirty="0" smtClean="0"/>
              <a:t>».</a:t>
            </a:r>
            <a:endParaRPr lang="smn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00042"/>
            <a:ext cx="8229600" cy="5626121"/>
          </a:xfrm>
        </p:spPr>
        <p:txBody>
          <a:bodyPr/>
          <a:lstStyle/>
          <a:p>
            <a:r>
              <a:rPr lang="ru-RU" dirty="0" smtClean="0"/>
              <a:t>1903 </a:t>
            </a:r>
            <a:r>
              <a:rPr lang="ru-RU" dirty="0" smtClean="0"/>
              <a:t>року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, </a:t>
            </a:r>
            <a:r>
              <a:rPr lang="ru-RU" dirty="0" err="1" smtClean="0"/>
              <a:t>присвячену</a:t>
            </a:r>
            <a:r>
              <a:rPr lang="ru-RU" dirty="0" smtClean="0"/>
              <a:t> «</a:t>
            </a:r>
            <a:r>
              <a:rPr lang="ru-RU" dirty="0" err="1" smtClean="0"/>
              <a:t>ортобіозу</a:t>
            </a:r>
            <a:r>
              <a:rPr lang="ru-RU" dirty="0" smtClean="0"/>
              <a:t>»,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вмінню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правильно», яка </a:t>
            </a:r>
            <a:r>
              <a:rPr lang="ru-RU" dirty="0" err="1" smtClean="0"/>
              <a:t>називалася</a:t>
            </a:r>
            <a:r>
              <a:rPr lang="ru-RU" dirty="0" smtClean="0"/>
              <a:t> «</a:t>
            </a:r>
            <a:r>
              <a:rPr lang="ru-RU" dirty="0" err="1" smtClean="0"/>
              <a:t>Етюди</a:t>
            </a:r>
            <a:r>
              <a:rPr lang="ru-RU" dirty="0" smtClean="0"/>
              <a:t> про природу </a:t>
            </a:r>
            <a:r>
              <a:rPr lang="ru-RU" dirty="0" err="1" smtClean="0"/>
              <a:t>людини</a:t>
            </a:r>
            <a:r>
              <a:rPr lang="ru-RU" dirty="0" smtClean="0"/>
              <a:t>».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Мечников доводив,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величезним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на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переконаний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довголіття</a:t>
            </a:r>
            <a:r>
              <a:rPr lang="ru-RU" dirty="0" smtClean="0"/>
              <a:t> треба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кисломолочних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кефіру</a:t>
            </a:r>
            <a:r>
              <a:rPr lang="ru-RU" dirty="0" smtClean="0"/>
              <a:t>, </a:t>
            </a:r>
            <a:r>
              <a:rPr lang="ru-RU" dirty="0" err="1" smtClean="0"/>
              <a:t>заквашеного</a:t>
            </a:r>
            <a:r>
              <a:rPr lang="ru-RU" dirty="0" smtClean="0"/>
              <a:t> </a:t>
            </a:r>
            <a:r>
              <a:rPr lang="ru-RU" dirty="0" err="1" smtClean="0"/>
              <a:t>болгарською</a:t>
            </a:r>
            <a:r>
              <a:rPr lang="ru-RU" dirty="0" smtClean="0"/>
              <a:t> </a:t>
            </a:r>
            <a:r>
              <a:rPr lang="ru-RU" dirty="0" err="1" smtClean="0"/>
              <a:t>паличкою</a:t>
            </a:r>
            <a:r>
              <a:rPr lang="ru-RU" dirty="0" smtClean="0"/>
              <a:t>.</a:t>
            </a:r>
            <a:endParaRPr lang="smn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57166"/>
            <a:ext cx="8229600" cy="5768997"/>
          </a:xfrm>
        </p:spPr>
        <p:txBody>
          <a:bodyPr/>
          <a:lstStyle/>
          <a:p>
            <a:r>
              <a:rPr lang="ru-RU" dirty="0" smtClean="0"/>
              <a:t>Сам </a:t>
            </a:r>
            <a:r>
              <a:rPr lang="ru-RU" dirty="0" err="1" smtClean="0"/>
              <a:t>Ілля</a:t>
            </a:r>
            <a:r>
              <a:rPr lang="ru-RU" dirty="0" smtClean="0"/>
              <a:t> Мечников помер у 71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інфарктів</a:t>
            </a:r>
            <a:r>
              <a:rPr lang="ru-RU" dirty="0" smtClean="0"/>
              <a:t>.  </a:t>
            </a:r>
            <a:br>
              <a:rPr lang="ru-RU" dirty="0" smtClean="0"/>
            </a:br>
            <a:r>
              <a:rPr lang="ru-RU" dirty="0" err="1" smtClean="0"/>
              <a:t>Незадовго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Мечников написав: «Моя </a:t>
            </a:r>
            <a:r>
              <a:rPr lang="ru-RU" dirty="0" err="1" smtClean="0"/>
              <a:t>мати</a:t>
            </a:r>
            <a:r>
              <a:rPr lang="ru-RU" dirty="0" smtClean="0"/>
              <a:t> померла у 65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батько</a:t>
            </a:r>
            <a:r>
              <a:rPr lang="ru-RU" dirty="0" smtClean="0"/>
              <a:t> у 68, брат у 57. </a:t>
            </a:r>
            <a:r>
              <a:rPr lang="ru-RU" dirty="0" err="1" smtClean="0"/>
              <a:t>Серцева</a:t>
            </a:r>
            <a:r>
              <a:rPr lang="ru-RU" dirty="0" smtClean="0"/>
              <a:t> </a:t>
            </a:r>
            <a:r>
              <a:rPr lang="ru-RU" dirty="0" err="1" smtClean="0"/>
              <a:t>спадковість</a:t>
            </a:r>
            <a:r>
              <a:rPr lang="ru-RU" dirty="0" smtClean="0"/>
              <a:t> у мене, </a:t>
            </a:r>
            <a:r>
              <a:rPr lang="ru-RU" dirty="0" err="1" smtClean="0"/>
              <a:t>безперечно</a:t>
            </a:r>
            <a:r>
              <a:rPr lang="ru-RU" dirty="0" smtClean="0"/>
              <a:t>, </a:t>
            </a:r>
            <a:r>
              <a:rPr lang="ru-RU" dirty="0" err="1" smtClean="0"/>
              <a:t>погана</a:t>
            </a:r>
            <a:r>
              <a:rPr lang="ru-RU" dirty="0" smtClean="0"/>
              <a:t>. </a:t>
            </a:r>
            <a:r>
              <a:rPr lang="ru-RU" dirty="0" err="1" smtClean="0"/>
              <a:t>Тож</a:t>
            </a:r>
            <a:r>
              <a:rPr lang="ru-RU" dirty="0" smtClean="0"/>
              <a:t> нехай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моїми</a:t>
            </a:r>
            <a:r>
              <a:rPr lang="ru-RU" dirty="0" smtClean="0"/>
              <a:t> правилами я повинен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прожити</a:t>
            </a:r>
            <a:r>
              <a:rPr lang="ru-RU" dirty="0" smtClean="0"/>
              <a:t> 100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„</a:t>
            </a:r>
            <a:r>
              <a:rPr lang="ru-RU" dirty="0" err="1" smtClean="0"/>
              <a:t>пробачать</a:t>
            </a:r>
            <a:r>
              <a:rPr lang="ru-RU" dirty="0" smtClean="0"/>
              <a:t>“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передчасну</a:t>
            </a:r>
            <a:r>
              <a:rPr lang="ru-RU" dirty="0" smtClean="0"/>
              <a:t> смерть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вищезгадані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».</a:t>
            </a:r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571480"/>
            <a:ext cx="7543824" cy="5554683"/>
          </a:xfrm>
        </p:spPr>
        <p:txBody>
          <a:bodyPr/>
          <a:lstStyle/>
          <a:p>
            <a:r>
              <a:rPr lang="ru-RU" dirty="0" err="1" smtClean="0"/>
              <a:t>Ілля</a:t>
            </a:r>
            <a:r>
              <a:rPr lang="ru-RU" dirty="0" smtClean="0"/>
              <a:t> </a:t>
            </a:r>
            <a:r>
              <a:rPr lang="ru-RU" dirty="0" err="1" smtClean="0"/>
              <a:t>Ілліч</a:t>
            </a:r>
            <a:r>
              <a:rPr lang="ru-RU" dirty="0" smtClean="0"/>
              <a:t> Мечников </a:t>
            </a:r>
            <a:r>
              <a:rPr lang="ru-RU" dirty="0" smtClean="0"/>
              <a:t>(3 </a:t>
            </a:r>
            <a:r>
              <a:rPr lang="ru-RU" dirty="0" err="1" smtClean="0"/>
              <a:t>травня</a:t>
            </a:r>
            <a:r>
              <a:rPr lang="ru-RU" dirty="0" smtClean="0"/>
              <a:t> </a:t>
            </a:r>
            <a:r>
              <a:rPr lang="ru-RU" dirty="0" smtClean="0"/>
              <a:t>1845, </a:t>
            </a:r>
            <a:r>
              <a:rPr lang="ru-RU" dirty="0" err="1" smtClean="0"/>
              <a:t>Іванівка</a:t>
            </a:r>
            <a:r>
              <a:rPr lang="ru-RU" dirty="0" smtClean="0"/>
              <a:t> </a:t>
            </a:r>
            <a:r>
              <a:rPr lang="ru-RU" dirty="0" err="1" smtClean="0"/>
              <a:t>Харківської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 — † 2 </a:t>
            </a:r>
            <a:r>
              <a:rPr lang="ru-RU" dirty="0" err="1" smtClean="0"/>
              <a:t>липня</a:t>
            </a:r>
            <a:r>
              <a:rPr lang="ru-RU" dirty="0" smtClean="0"/>
              <a:t> </a:t>
            </a:r>
            <a:r>
              <a:rPr lang="ru-RU" dirty="0" smtClean="0"/>
              <a:t>1916, Париж) — </a:t>
            </a:r>
            <a:r>
              <a:rPr lang="ru-RU" dirty="0" err="1" smtClean="0"/>
              <a:t>український</a:t>
            </a:r>
            <a:r>
              <a:rPr lang="ru-RU" dirty="0" smtClean="0"/>
              <a:t>,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науковець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основоположників</a:t>
            </a:r>
            <a:r>
              <a:rPr lang="ru-RU" dirty="0" smtClean="0"/>
              <a:t> </a:t>
            </a:r>
            <a:r>
              <a:rPr lang="ru-RU" dirty="0" err="1" smtClean="0"/>
              <a:t>еволюційної</a:t>
            </a:r>
            <a:r>
              <a:rPr lang="ru-RU" dirty="0" smtClean="0"/>
              <a:t> </a:t>
            </a:r>
            <a:r>
              <a:rPr lang="ru-RU" dirty="0" err="1" smtClean="0"/>
              <a:t>ембріології</a:t>
            </a:r>
            <a:r>
              <a:rPr lang="ru-RU" dirty="0" smtClean="0"/>
              <a:t>, </a:t>
            </a:r>
            <a:r>
              <a:rPr lang="ru-RU" dirty="0" err="1" smtClean="0"/>
              <a:t>імунології</a:t>
            </a:r>
            <a:r>
              <a:rPr lang="ru-RU" dirty="0" smtClean="0"/>
              <a:t> та </a:t>
            </a:r>
            <a:r>
              <a:rPr lang="ru-RU" dirty="0" err="1" smtClean="0"/>
              <a:t>мікробіології</a:t>
            </a:r>
            <a:r>
              <a:rPr lang="ru-RU" dirty="0" smtClean="0"/>
              <a:t>.</a:t>
            </a:r>
            <a:endParaRPr lang="smn-FI" dirty="0"/>
          </a:p>
        </p:txBody>
      </p:sp>
      <p:pic>
        <p:nvPicPr>
          <p:cNvPr id="4" name="Рисунок 3" descr="рвен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857628"/>
            <a:ext cx="2214578" cy="2535776"/>
          </a:xfrm>
          <a:prstGeom prst="rect">
            <a:avLst/>
          </a:prstGeom>
        </p:spPr>
      </p:pic>
      <p:pic>
        <p:nvPicPr>
          <p:cNvPr id="5" name="Рисунок 4" descr="еа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3714752"/>
            <a:ext cx="2428892" cy="2810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615262" cy="576899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Навчався</a:t>
            </a:r>
            <a:r>
              <a:rPr lang="ru-RU" dirty="0" smtClean="0"/>
              <a:t> у 2-й </a:t>
            </a:r>
            <a:r>
              <a:rPr lang="ru-RU" dirty="0" err="1" smtClean="0"/>
              <a:t>Харківській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та на </a:t>
            </a:r>
            <a:r>
              <a:rPr lang="ru-RU" dirty="0" err="1" smtClean="0"/>
              <a:t>відділенні</a:t>
            </a:r>
            <a:r>
              <a:rPr lang="ru-RU" dirty="0" smtClean="0"/>
              <a:t> </a:t>
            </a:r>
            <a:r>
              <a:rPr lang="ru-RU" dirty="0" err="1" smtClean="0"/>
              <a:t>природничих</a:t>
            </a:r>
            <a:r>
              <a:rPr lang="ru-RU" dirty="0" smtClean="0"/>
              <a:t> наук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(</a:t>
            </a:r>
            <a:r>
              <a:rPr lang="ru-RU" dirty="0" err="1" smtClean="0"/>
              <a:t>закінчив</a:t>
            </a:r>
            <a:r>
              <a:rPr lang="ru-RU" dirty="0" smtClean="0"/>
              <a:t> 1864 року).</a:t>
            </a:r>
          </a:p>
          <a:p>
            <a:r>
              <a:rPr lang="ru-RU" dirty="0" smtClean="0"/>
              <a:t>1864–1867 —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Гессені</a:t>
            </a:r>
            <a:r>
              <a:rPr lang="ru-RU" dirty="0" smtClean="0"/>
              <a:t>, </a:t>
            </a:r>
            <a:r>
              <a:rPr lang="ru-RU" dirty="0" err="1" smtClean="0"/>
              <a:t>Геттінгені</a:t>
            </a:r>
            <a:r>
              <a:rPr lang="ru-RU" dirty="0" smtClean="0"/>
              <a:t> та </a:t>
            </a:r>
            <a:r>
              <a:rPr lang="ru-RU" dirty="0" err="1" smtClean="0"/>
              <a:t>Мюнхені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1867 —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магістра</a:t>
            </a:r>
            <a:r>
              <a:rPr lang="ru-RU" dirty="0" smtClean="0"/>
              <a:t> </a:t>
            </a:r>
            <a:r>
              <a:rPr lang="ru-RU" dirty="0" err="1" smtClean="0"/>
              <a:t>зоології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Новоросійському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 (Одеса; 1867–1868; доцент </a:t>
            </a:r>
            <a:r>
              <a:rPr lang="ru-RU" dirty="0" err="1" smtClean="0"/>
              <a:t>зоології</a:t>
            </a:r>
            <a:r>
              <a:rPr lang="ru-RU" dirty="0" smtClean="0"/>
              <a:t>) та </a:t>
            </a:r>
            <a:r>
              <a:rPr lang="ru-RU" dirty="0" err="1" smtClean="0"/>
              <a:t>Петербурзькому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 (1868–1870).</a:t>
            </a:r>
          </a:p>
          <a:p>
            <a:r>
              <a:rPr lang="ru-RU" dirty="0" smtClean="0"/>
              <a:t>1870–1882 — </a:t>
            </a:r>
            <a:r>
              <a:rPr lang="ru-RU" dirty="0" err="1" smtClean="0"/>
              <a:t>завідувач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зоології</a:t>
            </a:r>
            <a:r>
              <a:rPr lang="ru-RU" dirty="0" smtClean="0"/>
              <a:t> та </a:t>
            </a:r>
            <a:r>
              <a:rPr lang="ru-RU" dirty="0" err="1" smtClean="0"/>
              <a:t>порівняльної</a:t>
            </a:r>
            <a:r>
              <a:rPr lang="ru-RU" dirty="0" smtClean="0"/>
              <a:t> </a:t>
            </a:r>
            <a:r>
              <a:rPr lang="ru-RU" dirty="0" err="1" smtClean="0"/>
              <a:t>анатомії</a:t>
            </a:r>
            <a:r>
              <a:rPr lang="ru-RU" dirty="0" smtClean="0"/>
              <a:t> </a:t>
            </a:r>
            <a:r>
              <a:rPr lang="ru-RU" dirty="0" err="1" smtClean="0"/>
              <a:t>Новоросійського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(Одеса</a:t>
            </a:r>
            <a:r>
              <a:rPr lang="ru-RU" dirty="0" smtClean="0"/>
              <a:t>)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6"/>
            <a:ext cx="8229600" cy="11430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472386" cy="576899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1886–1887</a:t>
            </a:r>
            <a:r>
              <a:rPr lang="ru-RU" dirty="0" smtClean="0"/>
              <a:t> — </a:t>
            </a:r>
            <a:r>
              <a:rPr lang="ru-RU" dirty="0" err="1" smtClean="0"/>
              <a:t>завідував</a:t>
            </a:r>
            <a:r>
              <a:rPr lang="ru-RU" dirty="0" smtClean="0"/>
              <a:t> </a:t>
            </a:r>
            <a:r>
              <a:rPr lang="ru-RU" dirty="0" err="1" smtClean="0"/>
              <a:t>організованою</a:t>
            </a:r>
            <a:r>
              <a:rPr lang="ru-RU" dirty="0" smtClean="0"/>
              <a:t> ним (разом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Миколою</a:t>
            </a:r>
            <a:r>
              <a:rPr lang="ru-RU" dirty="0" smtClean="0"/>
              <a:t> </a:t>
            </a:r>
            <a:r>
              <a:rPr lang="ru-RU" dirty="0" err="1" smtClean="0"/>
              <a:t>Гамалією</a:t>
            </a:r>
            <a:r>
              <a:rPr lang="ru-RU" dirty="0" smtClean="0"/>
              <a:t>) </a:t>
            </a:r>
            <a:r>
              <a:rPr lang="ru-RU" dirty="0" err="1" smtClean="0"/>
              <a:t>першою</a:t>
            </a:r>
            <a:r>
              <a:rPr lang="ru-RU" dirty="0" smtClean="0"/>
              <a:t>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</a:t>
            </a:r>
            <a:r>
              <a:rPr lang="ru-RU" dirty="0" err="1" smtClean="0"/>
              <a:t>Одеською</a:t>
            </a:r>
            <a:r>
              <a:rPr lang="ru-RU" dirty="0" smtClean="0"/>
              <a:t> </a:t>
            </a:r>
            <a:r>
              <a:rPr lang="ru-RU" dirty="0" err="1" smtClean="0"/>
              <a:t>бактеріологічною</a:t>
            </a:r>
            <a:r>
              <a:rPr lang="ru-RU" dirty="0" smtClean="0"/>
              <a:t> </a:t>
            </a:r>
            <a:r>
              <a:rPr lang="ru-RU" dirty="0" err="1" smtClean="0"/>
              <a:t>станцією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Одеський</a:t>
            </a:r>
            <a:r>
              <a:rPr lang="ru-RU" dirty="0" smtClean="0"/>
              <a:t> </a:t>
            </a:r>
            <a:r>
              <a:rPr lang="ru-RU" dirty="0" err="1" smtClean="0"/>
              <a:t>науково-дослідний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вірусології</a:t>
            </a:r>
            <a:r>
              <a:rPr lang="ru-RU" dirty="0" smtClean="0"/>
              <a:t> та </a:t>
            </a:r>
            <a:r>
              <a:rPr lang="ru-RU" dirty="0" err="1" smtClean="0"/>
              <a:t>епідеміології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1888–1916 — </a:t>
            </a:r>
            <a:r>
              <a:rPr lang="ru-RU" dirty="0" err="1" smtClean="0"/>
              <a:t>завідувач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 в </a:t>
            </a:r>
            <a:r>
              <a:rPr lang="ru-RU" dirty="0" err="1" smtClean="0"/>
              <a:t>Інституті</a:t>
            </a:r>
            <a:r>
              <a:rPr lang="ru-RU" dirty="0" smtClean="0"/>
              <a:t> Пастера в </a:t>
            </a:r>
            <a:r>
              <a:rPr lang="ru-RU" dirty="0" err="1" smtClean="0"/>
              <a:t>Парижі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1905 р. — заступник директора </a:t>
            </a:r>
            <a:r>
              <a:rPr lang="ru-RU" dirty="0" err="1" smtClean="0"/>
              <a:t>інституту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Почесний</a:t>
            </a:r>
            <a:r>
              <a:rPr lang="ru-RU" dirty="0" smtClean="0"/>
              <a:t> член </a:t>
            </a:r>
            <a:r>
              <a:rPr lang="ru-RU" dirty="0" err="1" smtClean="0"/>
              <a:t>Петербурзької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(1902). Лауреат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 та </a:t>
            </a:r>
            <a:r>
              <a:rPr lang="ru-RU" dirty="0" err="1" smtClean="0"/>
              <a:t>фізіології</a:t>
            </a:r>
            <a:r>
              <a:rPr lang="ru-RU" dirty="0" smtClean="0"/>
              <a:t> 1908 «За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імунної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».</a:t>
            </a:r>
          </a:p>
          <a:p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500042"/>
            <a:ext cx="5686436" cy="578647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Сьогодні</a:t>
            </a:r>
            <a:r>
              <a:rPr lang="ru-RU" dirty="0" smtClean="0"/>
              <a:t> часто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почути</a:t>
            </a:r>
            <a:r>
              <a:rPr lang="ru-RU" dirty="0" smtClean="0"/>
              <a:t>: «Треба </a:t>
            </a:r>
            <a:r>
              <a:rPr lang="ru-RU" dirty="0" err="1" smtClean="0"/>
              <a:t>зміцнювати</a:t>
            </a:r>
            <a:r>
              <a:rPr lang="ru-RU" dirty="0" smtClean="0"/>
              <a:t> </a:t>
            </a:r>
            <a:r>
              <a:rPr lang="ru-RU" dirty="0" err="1" smtClean="0"/>
              <a:t>імунітет</a:t>
            </a:r>
            <a:r>
              <a:rPr lang="ru-RU" dirty="0" smtClean="0"/>
              <a:t>», «</a:t>
            </a:r>
            <a:r>
              <a:rPr lang="ru-RU" dirty="0" err="1" smtClean="0"/>
              <a:t>Організм</a:t>
            </a:r>
            <a:r>
              <a:rPr lang="ru-RU" dirty="0" smtClean="0"/>
              <a:t> повинен сам </a:t>
            </a:r>
            <a:r>
              <a:rPr lang="ru-RU" dirty="0" err="1" smtClean="0"/>
              <a:t>побороти</a:t>
            </a:r>
            <a:r>
              <a:rPr lang="ru-RU" dirty="0" smtClean="0"/>
              <a:t> хворобу», «Все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захисних</a:t>
            </a:r>
            <a:r>
              <a:rPr lang="ru-RU" dirty="0" smtClean="0"/>
              <a:t> сил </a:t>
            </a:r>
            <a:r>
              <a:rPr lang="ru-RU" dirty="0" err="1" smtClean="0"/>
              <a:t>організму</a:t>
            </a:r>
            <a:r>
              <a:rPr lang="ru-RU" dirty="0" smtClean="0"/>
              <a:t>». І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 — не абсолютна,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гору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сам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ослаб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десь</a:t>
            </a:r>
            <a:r>
              <a:rPr lang="ru-RU" dirty="0" smtClean="0"/>
              <a:t> «</a:t>
            </a:r>
            <a:r>
              <a:rPr lang="ru-RU" dirty="0" err="1" smtClean="0"/>
              <a:t>зламався</a:t>
            </a:r>
            <a:r>
              <a:rPr lang="ru-RU" dirty="0" smtClean="0"/>
              <a:t>».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smn-FI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 — </a:t>
            </a:r>
            <a:r>
              <a:rPr lang="ru-RU" dirty="0" err="1" smtClean="0"/>
              <a:t>тоді</a:t>
            </a:r>
            <a:r>
              <a:rPr lang="ru-RU" dirty="0" smtClean="0"/>
              <a:t>, коли про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як </a:t>
            </a:r>
            <a:r>
              <a:rPr lang="ru-RU" dirty="0" err="1" smtClean="0"/>
              <a:t>імунітет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чув</a:t>
            </a:r>
            <a:r>
              <a:rPr lang="ru-RU" dirty="0" smtClean="0"/>
              <a:t> — </a:t>
            </a:r>
            <a:r>
              <a:rPr lang="ru-RU" dirty="0" err="1" smtClean="0"/>
              <a:t>збагнув</a:t>
            </a:r>
            <a:r>
              <a:rPr lang="ru-RU" dirty="0" smtClean="0"/>
              <a:t> </a:t>
            </a:r>
            <a:r>
              <a:rPr lang="ru-RU" dirty="0" err="1" smtClean="0"/>
              <a:t>Ілля</a:t>
            </a:r>
            <a:r>
              <a:rPr lang="ru-RU" dirty="0" smtClean="0"/>
              <a:t> </a:t>
            </a:r>
            <a:r>
              <a:rPr lang="ru-RU" dirty="0" smtClean="0"/>
              <a:t>Мечников</a:t>
            </a:r>
            <a:endParaRPr lang="smn-FI" dirty="0"/>
          </a:p>
        </p:txBody>
      </p:sp>
      <p:pic>
        <p:nvPicPr>
          <p:cNvPr id="4" name="Рисунок 3" descr="пк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786190"/>
            <a:ext cx="2714644" cy="2714644"/>
          </a:xfrm>
          <a:prstGeom prst="rect">
            <a:avLst/>
          </a:prstGeom>
        </p:spPr>
      </p:pic>
      <p:pic>
        <p:nvPicPr>
          <p:cNvPr id="5" name="Рисунок 4" descr="рев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85728"/>
            <a:ext cx="2500330" cy="29300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0"/>
            <a:ext cx="5000628" cy="628654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сформулював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запалення</a:t>
            </a:r>
            <a:r>
              <a:rPr lang="ru-RU" dirty="0" smtClean="0"/>
              <a:t> як </a:t>
            </a:r>
            <a:r>
              <a:rPr lang="ru-RU" dirty="0" err="1" smtClean="0"/>
              <a:t>захисної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в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інфекцією</a:t>
            </a:r>
            <a:r>
              <a:rPr lang="ru-RU" dirty="0" smtClean="0"/>
              <a:t> та заклав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імунобіології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розуміли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якісь</a:t>
            </a:r>
            <a:r>
              <a:rPr lang="ru-RU" dirty="0" smtClean="0"/>
              <a:t> </a:t>
            </a:r>
            <a:r>
              <a:rPr lang="ru-RU" dirty="0" err="1" smtClean="0"/>
              <a:t>хвороботворні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Мечников першим заявив,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запалення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свідчення</a:t>
            </a:r>
            <a:r>
              <a:rPr lang="ru-RU" dirty="0" smtClean="0"/>
              <a:t> атаки </a:t>
            </a:r>
            <a:r>
              <a:rPr lang="ru-RU" dirty="0" err="1" smtClean="0"/>
              <a:t>мікробів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захисна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помітив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дослідів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личинкою </a:t>
            </a:r>
            <a:r>
              <a:rPr lang="ru-RU" dirty="0" err="1" smtClean="0"/>
              <a:t>морської</a:t>
            </a:r>
            <a:r>
              <a:rPr lang="ru-RU" dirty="0" smtClean="0"/>
              <a:t> </a:t>
            </a:r>
            <a:r>
              <a:rPr lang="ru-RU" dirty="0" err="1" smtClean="0"/>
              <a:t>зірки</a:t>
            </a:r>
            <a:r>
              <a:rPr lang="ru-RU" dirty="0" smtClean="0"/>
              <a:t>: коли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ввів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шип </a:t>
            </a:r>
            <a:r>
              <a:rPr lang="ru-RU" dirty="0" err="1" smtClean="0"/>
              <a:t>троянди</a:t>
            </a:r>
            <a:r>
              <a:rPr lang="ru-RU" dirty="0" smtClean="0"/>
              <a:t>, то </a:t>
            </a:r>
            <a:r>
              <a:rPr lang="ru-RU" dirty="0" err="1" smtClean="0"/>
              <a:t>рухливі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обліпили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 smtClean="0"/>
              <a:t>намагаючись</a:t>
            </a:r>
            <a:r>
              <a:rPr lang="ru-RU" dirty="0" smtClean="0"/>
              <a:t> </a:t>
            </a:r>
            <a:r>
              <a:rPr lang="ru-RU" dirty="0" err="1" smtClean="0"/>
              <a:t>знешкодити</a:t>
            </a:r>
            <a:r>
              <a:rPr lang="ru-RU" dirty="0" smtClean="0"/>
              <a:t> </a:t>
            </a:r>
            <a:r>
              <a:rPr lang="ru-RU" dirty="0" err="1" smtClean="0"/>
              <a:t>шкідливого</a:t>
            </a:r>
            <a:r>
              <a:rPr lang="ru-RU" dirty="0" smtClean="0"/>
              <a:t> «</a:t>
            </a:r>
            <a:r>
              <a:rPr lang="ru-RU" dirty="0" err="1" smtClean="0"/>
              <a:t>нападника</a:t>
            </a:r>
            <a:r>
              <a:rPr lang="ru-RU" dirty="0" smtClean="0"/>
              <a:t>». Мечников назвав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фагоцитарною </a:t>
            </a:r>
            <a:r>
              <a:rPr lang="ru-RU" dirty="0" err="1" smtClean="0"/>
              <a:t>реакцією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а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борються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мікробами</a:t>
            </a:r>
            <a:r>
              <a:rPr lang="ru-RU" dirty="0" smtClean="0"/>
              <a:t> — фагоцитами. </a:t>
            </a:r>
            <a:r>
              <a:rPr lang="ru-RU" dirty="0" err="1" smtClean="0"/>
              <a:t>Фагоцитарна</a:t>
            </a:r>
            <a:r>
              <a:rPr lang="ru-RU" dirty="0" smtClean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 Мечникова стала </a:t>
            </a:r>
            <a:r>
              <a:rPr lang="ru-RU" dirty="0" err="1" smtClean="0"/>
              <a:t>наріжним</a:t>
            </a:r>
            <a:r>
              <a:rPr lang="ru-RU" dirty="0" smtClean="0"/>
              <a:t> </a:t>
            </a:r>
            <a:r>
              <a:rPr lang="ru-RU" dirty="0" err="1" smtClean="0"/>
              <a:t>каменем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smn-FI" dirty="0" smtClean="0"/>
          </a:p>
          <a:p>
            <a:endParaRPr lang="smn-FI" dirty="0"/>
          </a:p>
        </p:txBody>
      </p:sp>
      <p:pic>
        <p:nvPicPr>
          <p:cNvPr id="4" name="Рисунок 3" descr="тпн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428604"/>
            <a:ext cx="2895620" cy="2286016"/>
          </a:xfrm>
          <a:prstGeom prst="rect">
            <a:avLst/>
          </a:prstGeom>
        </p:spPr>
      </p:pic>
      <p:pic>
        <p:nvPicPr>
          <p:cNvPr id="5" name="Рисунок 4" descr="пке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3786190"/>
            <a:ext cx="2900383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428605"/>
            <a:ext cx="7500990" cy="32861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1886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створена друга у </a:t>
            </a:r>
            <a:r>
              <a:rPr lang="ru-RU" dirty="0" err="1" smtClean="0"/>
              <a:t>світі</a:t>
            </a:r>
            <a:r>
              <a:rPr lang="ru-RU" dirty="0" smtClean="0"/>
              <a:t> —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Пастерівської</a:t>
            </a:r>
            <a:r>
              <a:rPr lang="ru-RU" dirty="0" smtClean="0"/>
              <a:t> в </a:t>
            </a:r>
            <a:r>
              <a:rPr lang="ru-RU" dirty="0" err="1" smtClean="0"/>
              <a:t>Парижі</a:t>
            </a:r>
            <a:r>
              <a:rPr lang="ru-RU" dirty="0" smtClean="0"/>
              <a:t> — </a:t>
            </a:r>
            <a:r>
              <a:rPr lang="ru-RU" dirty="0" err="1" smtClean="0"/>
              <a:t>бактеріологічна</a:t>
            </a:r>
            <a:r>
              <a:rPr lang="ru-RU" dirty="0" smtClean="0"/>
              <a:t> </a:t>
            </a:r>
            <a:r>
              <a:rPr lang="ru-RU" dirty="0" err="1" smtClean="0"/>
              <a:t>станція</a:t>
            </a:r>
            <a:r>
              <a:rPr lang="ru-RU" dirty="0" smtClean="0"/>
              <a:t>, яку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Ілля</a:t>
            </a:r>
            <a:r>
              <a:rPr lang="ru-RU" dirty="0" smtClean="0"/>
              <a:t> Мечников. У 1887 </a:t>
            </a:r>
            <a:r>
              <a:rPr lang="ru-RU" dirty="0" err="1" smtClean="0"/>
              <a:t>році</a:t>
            </a:r>
            <a:r>
              <a:rPr lang="ru-RU" dirty="0" smtClean="0"/>
              <a:t> Мечников </a:t>
            </a:r>
            <a:r>
              <a:rPr lang="ru-RU" dirty="0" err="1" smtClean="0"/>
              <a:t>виїхав</a:t>
            </a:r>
            <a:r>
              <a:rPr lang="ru-RU" dirty="0" smtClean="0"/>
              <a:t> до Парижа, де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лабораторію</a:t>
            </a:r>
            <a:r>
              <a:rPr lang="ru-RU" dirty="0" smtClean="0"/>
              <a:t> в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Луї</a:t>
            </a:r>
            <a:r>
              <a:rPr lang="ru-RU" dirty="0" smtClean="0"/>
              <a:t> Пастера, а </a:t>
            </a:r>
            <a:r>
              <a:rPr lang="ru-RU" dirty="0" err="1" smtClean="0"/>
              <a:t>з</a:t>
            </a:r>
            <a:r>
              <a:rPr lang="ru-RU" dirty="0" smtClean="0"/>
              <a:t> 1903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заступником директора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Ілля</a:t>
            </a:r>
            <a:r>
              <a:rPr lang="ru-RU" dirty="0" smtClean="0"/>
              <a:t> Мечников </a:t>
            </a:r>
            <a:r>
              <a:rPr lang="ru-RU" dirty="0" err="1" smtClean="0"/>
              <a:t>пропрацював</a:t>
            </a:r>
            <a:r>
              <a:rPr lang="ru-RU" dirty="0" smtClean="0"/>
              <a:t> в </a:t>
            </a:r>
            <a:r>
              <a:rPr lang="ru-RU" dirty="0" err="1" smtClean="0"/>
              <a:t>Інституті</a:t>
            </a:r>
            <a:r>
              <a:rPr lang="ru-RU" dirty="0" smtClean="0"/>
              <a:t> Пастера 28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Рисунок 3" descr="п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3214686"/>
            <a:ext cx="4857784" cy="3437111"/>
          </a:xfrm>
          <a:prstGeom prst="rect">
            <a:avLst/>
          </a:prstGeom>
        </p:spPr>
      </p:pic>
      <p:pic>
        <p:nvPicPr>
          <p:cNvPr id="5" name="Рисунок 4" descr="еа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3500438"/>
            <a:ext cx="2500330" cy="30741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4286280" cy="714377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заслуг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імунології</a:t>
            </a:r>
            <a:r>
              <a:rPr lang="ru-RU" dirty="0" smtClean="0"/>
              <a:t>, до </a:t>
            </a:r>
            <a:r>
              <a:rPr lang="ru-RU" dirty="0" err="1" smtClean="0"/>
              <a:t>класичних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Мечникова належать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мікробіології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 —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холери</a:t>
            </a:r>
            <a:r>
              <a:rPr lang="ru-RU" dirty="0" smtClean="0"/>
              <a:t>, тифу, </a:t>
            </a:r>
            <a:r>
              <a:rPr lang="ru-RU" dirty="0" err="1" smtClean="0"/>
              <a:t>туберкульозу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французьким</a:t>
            </a:r>
            <a:r>
              <a:rPr lang="ru-RU" dirty="0" smtClean="0"/>
              <a:t> </a:t>
            </a:r>
            <a:r>
              <a:rPr lang="ru-RU" dirty="0" err="1" smtClean="0"/>
              <a:t>ученим</a:t>
            </a:r>
            <a:r>
              <a:rPr lang="ru-RU" dirty="0" smtClean="0"/>
              <a:t> </a:t>
            </a:r>
            <a:r>
              <a:rPr lang="ru-RU" dirty="0" err="1" smtClean="0"/>
              <a:t>Емілем</a:t>
            </a:r>
            <a:r>
              <a:rPr lang="ru-RU" dirty="0" smtClean="0"/>
              <a:t> </a:t>
            </a:r>
            <a:r>
              <a:rPr lang="ru-RU" dirty="0" err="1" smtClean="0"/>
              <a:t>Ру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. На той час </a:t>
            </a:r>
            <a:r>
              <a:rPr lang="ru-RU" dirty="0" err="1" smtClean="0"/>
              <a:t>збудник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невідомим</a:t>
            </a:r>
            <a:r>
              <a:rPr lang="ru-RU" dirty="0" smtClean="0"/>
              <a:t>, а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хворобу в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ученим</a:t>
            </a:r>
            <a:r>
              <a:rPr lang="ru-RU" dirty="0" smtClean="0"/>
              <a:t> не </a:t>
            </a:r>
            <a:r>
              <a:rPr lang="ru-RU" dirty="0" err="1" smtClean="0"/>
              <a:t>вдавалося</a:t>
            </a:r>
            <a:r>
              <a:rPr lang="ru-RU" dirty="0" smtClean="0"/>
              <a:t>. Мечников </a:t>
            </a:r>
            <a:r>
              <a:rPr lang="ru-RU" dirty="0" err="1" smtClean="0"/>
              <a:t>вирішив</a:t>
            </a:r>
            <a:r>
              <a:rPr lang="ru-RU" dirty="0" smtClean="0"/>
              <a:t> стати на прю </a:t>
            </a:r>
            <a:r>
              <a:rPr lang="ru-RU" dirty="0" err="1" smtClean="0"/>
              <a:t>зі</a:t>
            </a:r>
            <a:r>
              <a:rPr lang="ru-RU" dirty="0" smtClean="0"/>
              <a:t> страшною хворобою, яка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обурювала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моралістів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бачили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хворобі</a:t>
            </a:r>
            <a:r>
              <a:rPr lang="ru-RU" dirty="0" smtClean="0"/>
              <a:t> «кару </a:t>
            </a:r>
            <a:r>
              <a:rPr lang="ru-RU" dirty="0" err="1" smtClean="0"/>
              <a:t>Божу</a:t>
            </a:r>
            <a:r>
              <a:rPr lang="ru-RU" dirty="0" smtClean="0"/>
              <a:t>». До того ж «</a:t>
            </a:r>
            <a:r>
              <a:rPr lang="ru-RU" dirty="0" err="1" smtClean="0"/>
              <a:t>французька</a:t>
            </a:r>
            <a:r>
              <a:rPr lang="ru-RU" dirty="0" smtClean="0"/>
              <a:t> хвороба», як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сифіліс</a:t>
            </a:r>
            <a:r>
              <a:rPr lang="ru-RU" dirty="0" smtClean="0"/>
              <a:t>, часто </a:t>
            </a:r>
            <a:r>
              <a:rPr lang="ru-RU" dirty="0" err="1" smtClean="0"/>
              <a:t>вражала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тих, на кого </a:t>
            </a:r>
            <a:r>
              <a:rPr lang="ru-RU" dirty="0" err="1" smtClean="0"/>
              <a:t>Богові</a:t>
            </a:r>
            <a:r>
              <a:rPr lang="ru-RU" dirty="0" smtClean="0"/>
              <a:t>, </a:t>
            </a:r>
            <a:r>
              <a:rPr lang="ru-RU" dirty="0" err="1" smtClean="0"/>
              <a:t>здавалося</a:t>
            </a:r>
            <a:r>
              <a:rPr lang="ru-RU" dirty="0" smtClean="0"/>
              <a:t> б, </a:t>
            </a:r>
            <a:r>
              <a:rPr lang="ru-RU" dirty="0" err="1" smtClean="0"/>
              <a:t>гніватися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за </a:t>
            </a:r>
            <a:r>
              <a:rPr lang="ru-RU" dirty="0" err="1" smtClean="0"/>
              <a:t>що</a:t>
            </a:r>
            <a:r>
              <a:rPr lang="ru-RU" dirty="0" smtClean="0"/>
              <a:t>: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народжувалися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матерів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заражалися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годувальниць</a:t>
            </a:r>
            <a:r>
              <a:rPr lang="ru-RU" dirty="0" smtClean="0"/>
              <a:t> через молоко. </a:t>
            </a:r>
            <a:endParaRPr lang="smn-FI" dirty="0"/>
          </a:p>
        </p:txBody>
      </p:sp>
      <p:pic>
        <p:nvPicPr>
          <p:cNvPr id="5" name="Рисунок 4" descr="ангна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571480"/>
            <a:ext cx="2952739" cy="2214554"/>
          </a:xfrm>
          <a:prstGeom prst="rect">
            <a:avLst/>
          </a:prstGeom>
        </p:spPr>
      </p:pic>
      <p:pic>
        <p:nvPicPr>
          <p:cNvPr id="6" name="Рисунок 5" descr="рн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3286124"/>
            <a:ext cx="2714644" cy="26789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615262" cy="5840435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сифіліс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dirty="0" err="1" smtClean="0"/>
              <a:t>спільний</a:t>
            </a:r>
            <a:r>
              <a:rPr lang="ru-RU" dirty="0" smtClean="0"/>
              <a:t> посуд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, </a:t>
            </a:r>
            <a:r>
              <a:rPr lang="ru-RU" dirty="0" err="1" smtClean="0"/>
              <a:t>стрімко</a:t>
            </a:r>
            <a:r>
              <a:rPr lang="ru-RU" dirty="0" smtClean="0"/>
              <a:t> </a:t>
            </a:r>
            <a:r>
              <a:rPr lang="ru-RU" dirty="0" err="1" smtClean="0"/>
              <a:t>поширювався</a:t>
            </a:r>
            <a:r>
              <a:rPr lang="ru-RU" dirty="0" smtClean="0"/>
              <a:t> у </a:t>
            </a:r>
            <a:r>
              <a:rPr lang="smn-FI" dirty="0" smtClean="0"/>
              <a:t>XIX </a:t>
            </a:r>
            <a:r>
              <a:rPr lang="ru-RU" dirty="0" err="1" smtClean="0"/>
              <a:t>столітті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районах </a:t>
            </a:r>
            <a:r>
              <a:rPr lang="ru-RU" dirty="0" err="1" smtClean="0"/>
              <a:t>Росії</a:t>
            </a:r>
            <a:r>
              <a:rPr lang="ru-RU" dirty="0" smtClean="0"/>
              <a:t>, де </a:t>
            </a:r>
            <a:r>
              <a:rPr lang="ru-RU" dirty="0" err="1" smtClean="0"/>
              <a:t>панували</a:t>
            </a:r>
            <a:r>
              <a:rPr lang="ru-RU" dirty="0" smtClean="0"/>
              <a:t> </a:t>
            </a:r>
            <a:r>
              <a:rPr lang="ru-RU" dirty="0" err="1" smtClean="0"/>
              <a:t>перенаселення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антисанітарія</a:t>
            </a:r>
            <a:r>
              <a:rPr lang="ru-RU" dirty="0" smtClean="0"/>
              <a:t>. Мечников </a:t>
            </a:r>
            <a:r>
              <a:rPr lang="ru-RU" dirty="0" err="1" smtClean="0"/>
              <a:t>вирішує</a:t>
            </a:r>
            <a:r>
              <a:rPr lang="ru-RU" dirty="0" smtClean="0"/>
              <a:t> </a:t>
            </a:r>
            <a:r>
              <a:rPr lang="ru-RU" dirty="0" err="1" smtClean="0"/>
              <a:t>боротися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небезпечною</a:t>
            </a:r>
            <a:r>
              <a:rPr lang="ru-RU" dirty="0" smtClean="0"/>
              <a:t> хворобою </a:t>
            </a:r>
            <a:r>
              <a:rPr lang="ru-RU" dirty="0" err="1" smtClean="0"/>
              <a:t>і</a:t>
            </a:r>
            <a:r>
              <a:rPr lang="ru-RU" dirty="0" smtClean="0"/>
              <a:t> на свою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, </a:t>
            </a:r>
            <a:r>
              <a:rPr lang="ru-RU" dirty="0" err="1" smtClean="0"/>
              <a:t>присуджену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1902 року на </a:t>
            </a:r>
            <a:r>
              <a:rPr lang="ru-RU" dirty="0" err="1" smtClean="0"/>
              <a:t>медичному</a:t>
            </a:r>
            <a:r>
              <a:rPr lang="ru-RU" dirty="0" smtClean="0"/>
              <a:t> </a:t>
            </a:r>
            <a:r>
              <a:rPr lang="ru-RU" dirty="0" err="1" smtClean="0"/>
              <a:t>конгресі</a:t>
            </a:r>
            <a:r>
              <a:rPr lang="ru-RU" dirty="0" smtClean="0"/>
              <a:t> в </a:t>
            </a:r>
            <a:r>
              <a:rPr lang="ru-RU" dirty="0" err="1" smtClean="0"/>
              <a:t>Мадриді</a:t>
            </a:r>
            <a:r>
              <a:rPr lang="ru-RU" dirty="0" smtClean="0"/>
              <a:t>, </a:t>
            </a:r>
            <a:r>
              <a:rPr lang="ru-RU" dirty="0" err="1" smtClean="0"/>
              <a:t>купує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… шимпанзе. </a:t>
            </a:r>
            <a:r>
              <a:rPr lang="ru-RU" dirty="0" err="1" smtClean="0"/>
              <a:t>Саме</a:t>
            </a:r>
            <a:r>
              <a:rPr lang="ru-RU" dirty="0" smtClean="0"/>
              <a:t> Мечников </a:t>
            </a:r>
            <a:r>
              <a:rPr lang="ru-RU" dirty="0" err="1" smtClean="0"/>
              <a:t>спільно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Емілем</a:t>
            </a:r>
            <a:r>
              <a:rPr lang="ru-RU" dirty="0" smtClean="0"/>
              <a:t> </a:t>
            </a:r>
            <a:r>
              <a:rPr lang="ru-RU" dirty="0" err="1" smtClean="0"/>
              <a:t>Ру</a:t>
            </a:r>
            <a:r>
              <a:rPr lang="ru-RU" dirty="0" smtClean="0"/>
              <a:t> </a:t>
            </a:r>
            <a:r>
              <a:rPr lang="ru-RU" dirty="0" err="1" smtClean="0"/>
              <a:t>зуміє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</a:t>
            </a:r>
            <a:r>
              <a:rPr lang="ru-RU" dirty="0" err="1" smtClean="0"/>
              <a:t>сифіліс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мавп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буде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збудник</a:t>
            </a:r>
            <a:r>
              <a:rPr lang="ru-RU" dirty="0" smtClean="0"/>
              <a:t> </a:t>
            </a:r>
            <a:r>
              <a:rPr lang="ru-RU" dirty="0" err="1" smtClean="0"/>
              <a:t>вищезгаданої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 — </a:t>
            </a:r>
            <a:r>
              <a:rPr lang="ru-RU" dirty="0" err="1" smtClean="0"/>
              <a:t>блідну</a:t>
            </a:r>
            <a:r>
              <a:rPr lang="ru-RU" dirty="0" smtClean="0"/>
              <a:t> </a:t>
            </a:r>
            <a:r>
              <a:rPr lang="ru-RU" dirty="0" err="1" smtClean="0"/>
              <a:t>спірохету</a:t>
            </a:r>
            <a:r>
              <a:rPr lang="ru-RU" dirty="0" smtClean="0"/>
              <a:t>.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Мечников </a:t>
            </a:r>
            <a:r>
              <a:rPr lang="ru-RU" dirty="0" err="1" smtClean="0"/>
              <a:t>винайде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ліки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 — </a:t>
            </a:r>
            <a:r>
              <a:rPr lang="ru-RU" dirty="0" err="1" smtClean="0"/>
              <a:t>каломелеву</a:t>
            </a:r>
            <a:r>
              <a:rPr lang="ru-RU" dirty="0" smtClean="0"/>
              <a:t> мазь (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ртуті</a:t>
            </a:r>
            <a:r>
              <a:rPr lang="ru-RU" dirty="0" smtClean="0"/>
              <a:t>, хлору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ланоліну</a:t>
            </a:r>
            <a:r>
              <a:rPr lang="ru-RU" dirty="0" smtClean="0"/>
              <a:t>).</a:t>
            </a:r>
            <a:endParaRPr lang="smn-F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435</Words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Ілля Мечников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Ілля Мечников</dc:title>
  <cp:lastModifiedBy>Богдана</cp:lastModifiedBy>
  <cp:revision>15</cp:revision>
  <dcterms:modified xsi:type="dcterms:W3CDTF">2013-11-08T14:18:20Z</dcterms:modified>
</cp:coreProperties>
</file>