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1%D1%96%D0%BB%D0%B8%D0%B9_%D0%B4%D1%96%D0%BC" TargetMode="External"/><Relationship Id="rId2" Type="http://schemas.openxmlformats.org/officeDocument/2006/relationships/hyperlink" Target="http://uk.wikipedia.org/wiki/%D0%91%D0%B0%D1%80%D0%B0%D0%BA_%D0%9E%D0%B1%D0%B0%D0%BC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uk.wikipedia.org/wiki/%D0%A1%D0%A8%D0%9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9D%D0%86%D0%94" TargetMode="External"/><Relationship Id="rId7" Type="http://schemas.openxmlformats.org/officeDocument/2006/relationships/hyperlink" Target="http://uk.wikipedia.org/wiki/%D0%A8%D1%82%D1%80%D0%B0%D1%84" TargetMode="External"/><Relationship Id="rId2" Type="http://schemas.openxmlformats.org/officeDocument/2006/relationships/hyperlink" Target="http://uk.wikipedia.org/wiki/%D0%A2%D1%80%D1%83%D0%B4%D0%BE%D0%B2%D0%B8%D0%B9_%D0%B4%D0%BE%D0%B3%D0%BE%D0%B2%D1%96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0%BB%D1%96%D0%BA%D0%BB%D1%96%D0%BD%D1%96%D0%BA%D0%B0" TargetMode="External"/><Relationship Id="rId5" Type="http://schemas.openxmlformats.org/officeDocument/2006/relationships/hyperlink" Target="http://uk.wikipedia.org/wiki/Medicare" TargetMode="External"/><Relationship Id="rId4" Type="http://schemas.openxmlformats.org/officeDocument/2006/relationships/hyperlink" Target="http://uk.wikipedia.org/wiki/%D0%A0%D0%B0%D0%BA_(%D0%B7%D0%B0%D1%85%D0%B2%D0%BE%D1%80%D1%8E%D0%B2%D0%B0%D0%BD%D0%BD%D1%8F)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556792"/>
            <a:ext cx="6480048" cy="4082008"/>
          </a:xfrm>
        </p:spPr>
        <p:txBody>
          <a:bodyPr/>
          <a:lstStyle/>
          <a:p>
            <a:r>
              <a:rPr lang="ru-RU" dirty="0" err="1" smtClean="0"/>
              <a:t>Охорона</a:t>
            </a:r>
            <a:r>
              <a:rPr lang="ru-RU" dirty="0" smtClean="0"/>
              <a:t> здоров</a:t>
            </a:r>
            <a:r>
              <a:rPr lang="en-US" dirty="0" smtClean="0"/>
              <a:t>’</a:t>
            </a:r>
            <a:r>
              <a:rPr lang="ru-RU" dirty="0" smtClean="0"/>
              <a:t>я та </a:t>
            </a:r>
            <a:r>
              <a:rPr lang="ru-RU" dirty="0" err="1" smtClean="0"/>
              <a:t>довгол</a:t>
            </a:r>
            <a:r>
              <a:rPr lang="uk-UA" dirty="0" err="1" smtClean="0"/>
              <a:t>іття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dirty="0" smtClean="0"/>
              <a:t> </a:t>
            </a:r>
            <a:r>
              <a:rPr lang="uk-UA" dirty="0" smtClean="0"/>
              <a:t>в США і Канаді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467600" cy="536145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 </a:t>
            </a:r>
            <a:r>
              <a:rPr lang="ru-RU" sz="2000" dirty="0" err="1" smtClean="0"/>
              <a:t>Канаді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незастрахованих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хворих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незначна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порівняно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США. При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усувається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нерівноправність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виборі</a:t>
            </a:r>
            <a:r>
              <a:rPr lang="ru-RU" sz="2000" dirty="0" smtClean="0"/>
              <a:t> </a:t>
            </a:r>
            <a:r>
              <a:rPr lang="ru-RU" sz="2000" dirty="0" err="1" smtClean="0"/>
              <a:t>пацієнтів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лікарями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страховими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установами</a:t>
            </a:r>
            <a:r>
              <a:rPr lang="ru-RU" sz="2000" dirty="0" smtClean="0"/>
              <a:t>.</a:t>
            </a:r>
            <a:r>
              <a:rPr lang="uk-UA" sz="2000" dirty="0" smtClean="0"/>
              <a:t> </a:t>
            </a:r>
            <a:endParaRPr lang="uk-UA" sz="2000" dirty="0" smtClean="0"/>
          </a:p>
          <a:p>
            <a:r>
              <a:rPr lang="uk-UA" sz="2000" dirty="0" smtClean="0"/>
              <a:t> </a:t>
            </a:r>
            <a:r>
              <a:rPr lang="uk-UA" sz="2000" dirty="0" smtClean="0"/>
              <a:t>Набір студентів у медичні школи зменшився за останні 10 років і нині щорічно більше медиків іде на пенсію, ніж одержує ліцензію. Брак кваліфікованих медиків, імовірно, стане головною загрозою для загалом досконалої системи охорони здоров’я Канади. </a:t>
            </a:r>
            <a:endParaRPr lang="uk-UA" sz="2000" dirty="0"/>
          </a:p>
        </p:txBody>
      </p:sp>
      <p:pic>
        <p:nvPicPr>
          <p:cNvPr id="4" name="Рисунок 3" descr="images (3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789040"/>
            <a:ext cx="2520280" cy="2852936"/>
          </a:xfrm>
          <a:prstGeom prst="rect">
            <a:avLst/>
          </a:prstGeom>
        </p:spPr>
      </p:pic>
      <p:pic>
        <p:nvPicPr>
          <p:cNvPr id="5" name="Рисунок 4" descr="images (3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789040"/>
            <a:ext cx="2520280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США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     (за </a:t>
            </a:r>
            <a:r>
              <a:rPr lang="ru-RU" sz="2400" dirty="0" err="1" smtClean="0"/>
              <a:t>даними</a:t>
            </a:r>
            <a:r>
              <a:rPr lang="ru-RU" sz="2400" dirty="0" smtClean="0"/>
              <a:t> </a:t>
            </a:r>
            <a:r>
              <a:rPr lang="ru-RU" sz="2400" dirty="0" smtClean="0"/>
              <a:t> 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співробітництва</a:t>
            </a:r>
            <a:r>
              <a:rPr lang="ru-RU" sz="2400" dirty="0" smtClean="0"/>
              <a:t> та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(ОЕСР</a:t>
            </a:r>
            <a:r>
              <a:rPr lang="ru-RU" sz="2400" dirty="0" smtClean="0"/>
              <a:t>) на 2011 </a:t>
            </a:r>
            <a:r>
              <a:rPr lang="ru-RU" sz="2400" dirty="0" err="1" smtClean="0"/>
              <a:t>рік</a:t>
            </a:r>
            <a:r>
              <a:rPr lang="ru-RU" sz="2400" dirty="0" smtClean="0"/>
              <a:t>)</a:t>
            </a:r>
          </a:p>
          <a:p>
            <a:r>
              <a:rPr lang="ru-RU" sz="2400" b="1" dirty="0" err="1" smtClean="0"/>
              <a:t>Витрати</a:t>
            </a:r>
            <a:r>
              <a:rPr lang="ru-RU" sz="2400" b="1" dirty="0" smtClean="0"/>
              <a:t> </a:t>
            </a:r>
            <a:r>
              <a:rPr lang="ru-RU" sz="2400" b="1" dirty="0" smtClean="0"/>
              <a:t>на </a:t>
            </a:r>
            <a:r>
              <a:rPr lang="ru-RU" sz="2400" b="1" dirty="0" err="1" smtClean="0"/>
              <a:t>охорону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здоров'я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</a:t>
            </a:r>
            <a:r>
              <a:rPr lang="ru-RU" sz="2400" b="1" dirty="0" smtClean="0"/>
              <a:t> душу </a:t>
            </a:r>
            <a:r>
              <a:rPr lang="ru-RU" sz="2400" b="1" dirty="0" err="1" smtClean="0"/>
              <a:t>населення</a:t>
            </a:r>
            <a:r>
              <a:rPr lang="ru-RU" sz="2400" b="1" dirty="0" smtClean="0"/>
              <a:t>: $ 8508</a:t>
            </a:r>
            <a:endParaRPr lang="ru-RU" sz="2400" dirty="0" smtClean="0"/>
          </a:p>
          <a:p>
            <a:r>
              <a:rPr lang="ru-RU" sz="2400" b="1" dirty="0" err="1" smtClean="0"/>
              <a:t>Відсоток</a:t>
            </a:r>
            <a:r>
              <a:rPr lang="ru-RU" sz="2400" b="1" dirty="0" smtClean="0"/>
              <a:t> людей 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ожирінням</a:t>
            </a:r>
            <a:r>
              <a:rPr lang="ru-RU" sz="2400" b="1" dirty="0" smtClean="0"/>
              <a:t>: 28,5%</a:t>
            </a:r>
            <a:endParaRPr lang="ru-RU" sz="2400" dirty="0" smtClean="0"/>
          </a:p>
          <a:p>
            <a:r>
              <a:rPr lang="ru-RU" sz="2400" b="1" dirty="0" err="1" smtClean="0"/>
              <a:t>Середня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тривалість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життя</a:t>
            </a:r>
            <a:r>
              <a:rPr lang="ru-RU" sz="2400" b="1" dirty="0" smtClean="0"/>
              <a:t>: 78,7 </a:t>
            </a:r>
            <a:r>
              <a:rPr lang="ru-RU" sz="2400" b="1" dirty="0" err="1" smtClean="0"/>
              <a:t>років</a:t>
            </a:r>
            <a:endParaRPr lang="ru-RU" sz="2400" dirty="0" smtClean="0"/>
          </a:p>
          <a:p>
            <a:endParaRPr lang="uk-UA" dirty="0"/>
          </a:p>
        </p:txBody>
      </p:sp>
      <p:pic>
        <p:nvPicPr>
          <p:cNvPr id="4" name="Рисунок 3" descr="images (1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4221088"/>
            <a:ext cx="3816424" cy="2376264"/>
          </a:xfrm>
          <a:prstGeom prst="rect">
            <a:avLst/>
          </a:prstGeom>
        </p:spPr>
      </p:pic>
      <p:pic>
        <p:nvPicPr>
          <p:cNvPr id="5" name="Рисунок 4" descr="RTEmagicC_Health-USA-1_01.gi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221088"/>
            <a:ext cx="3816425" cy="24201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/>
              <a:t>Реформа охорони здоров'я та захисту пацієнтів у </a:t>
            </a:r>
            <a:r>
              <a:rPr lang="uk-UA" sz="3100" b="1" dirty="0" smtClean="0"/>
              <a:t>США, 30.03.2010р.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Одною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обіцянок</a:t>
            </a:r>
            <a:r>
              <a:rPr lang="ru-RU" sz="2400" dirty="0" smtClean="0"/>
              <a:t>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якою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2" tooltip="Барак Обама"/>
              </a:rPr>
              <a:t>Барак </a:t>
            </a:r>
            <a:r>
              <a:rPr lang="ru-RU" sz="2400" dirty="0" err="1" smtClean="0">
                <a:hlinkClick r:id="rId2" tooltip="Барак Обама"/>
              </a:rPr>
              <a:t>Обама</a:t>
            </a:r>
            <a:r>
              <a:rPr lang="ru-RU" sz="2400" dirty="0" smtClean="0"/>
              <a:t> </a:t>
            </a:r>
            <a:r>
              <a:rPr lang="ru-RU" sz="2400" dirty="0" err="1" smtClean="0"/>
              <a:t>прийшов</a:t>
            </a:r>
            <a:r>
              <a:rPr lang="ru-RU" sz="2400" dirty="0" smtClean="0"/>
              <a:t> у </a:t>
            </a:r>
            <a:r>
              <a:rPr lang="ru-RU" sz="2400" dirty="0" err="1" smtClean="0">
                <a:hlinkClick r:id="rId3" tooltip="Білий дім"/>
              </a:rPr>
              <a:t>Білий</a:t>
            </a:r>
            <a:r>
              <a:rPr lang="ru-RU" sz="2400" dirty="0" smtClean="0">
                <a:hlinkClick r:id="rId3" tooltip="Білий дім"/>
              </a:rPr>
              <a:t> </a:t>
            </a:r>
            <a:r>
              <a:rPr lang="ru-RU" sz="2400" dirty="0" err="1" smtClean="0">
                <a:hlinkClick r:id="rId3" tooltip="Білий дім"/>
              </a:rPr>
              <a:t>дім</a:t>
            </a:r>
            <a:r>
              <a:rPr lang="ru-RU" sz="2400" dirty="0" smtClean="0"/>
              <a:t>,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питання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масштабної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реформи</a:t>
            </a:r>
            <a:r>
              <a:rPr lang="ru-RU" sz="2400" dirty="0" smtClean="0"/>
              <a:t> </a:t>
            </a:r>
            <a:r>
              <a:rPr lang="ru-RU" sz="2400" dirty="0" err="1" smtClean="0"/>
              <a:t>сфери</a:t>
            </a:r>
            <a:r>
              <a:rPr lang="ru-RU" sz="2400" dirty="0" smtClean="0"/>
              <a:t> </a:t>
            </a:r>
            <a:r>
              <a:rPr lang="ru-RU" sz="2400" dirty="0" err="1" smtClean="0"/>
              <a:t>охорони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здоров'я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медичного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страхування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Питання</a:t>
            </a:r>
            <a:r>
              <a:rPr lang="ru-RU" sz="2400" dirty="0" smtClean="0"/>
              <a:t> про реформу </a:t>
            </a:r>
            <a:r>
              <a:rPr lang="ru-RU" sz="2400" dirty="0" err="1" smtClean="0"/>
              <a:t>назріло</a:t>
            </a:r>
            <a:r>
              <a:rPr lang="ru-RU" sz="2400" dirty="0" smtClean="0"/>
              <a:t> давно: при </a:t>
            </a:r>
            <a:r>
              <a:rPr lang="ru-RU" sz="2400" dirty="0" err="1" smtClean="0"/>
              <a:t>платній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медицині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30 </a:t>
            </a:r>
            <a:r>
              <a:rPr lang="ru-RU" sz="2400" dirty="0" err="1" smtClean="0"/>
              <a:t>мільйонів</a:t>
            </a:r>
            <a:r>
              <a:rPr lang="ru-RU" sz="2400" dirty="0" smtClean="0"/>
              <a:t> людей в </a:t>
            </a:r>
            <a:r>
              <a:rPr lang="ru-RU" sz="2400" dirty="0" smtClean="0">
                <a:hlinkClick r:id="rId4" tooltip="США"/>
              </a:rPr>
              <a:t>США</a:t>
            </a:r>
            <a:r>
              <a:rPr lang="ru-RU" sz="2400" dirty="0" smtClean="0"/>
              <a:t> </a:t>
            </a:r>
            <a:r>
              <a:rPr lang="ru-RU" sz="2400" dirty="0" smtClean="0"/>
              <a:t>жили </a:t>
            </a:r>
            <a:r>
              <a:rPr lang="ru-RU" sz="2400" dirty="0" smtClean="0"/>
              <a:t>без </a:t>
            </a:r>
            <a:r>
              <a:rPr lang="ru-RU" sz="2400" dirty="0" err="1" smtClean="0"/>
              <a:t>медичної</a:t>
            </a:r>
            <a:r>
              <a:rPr lang="ru-RU" sz="2400" dirty="0" smtClean="0"/>
              <a:t> </a:t>
            </a:r>
            <a:r>
              <a:rPr lang="ru-RU" sz="2400" dirty="0" smtClean="0"/>
              <a:t>страховки.</a:t>
            </a:r>
            <a:endParaRPr lang="uk-UA" sz="2400" dirty="0"/>
          </a:p>
        </p:txBody>
      </p:sp>
      <p:pic>
        <p:nvPicPr>
          <p:cNvPr id="4" name="Рисунок 3" descr="images (15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4221088"/>
            <a:ext cx="3744416" cy="2448272"/>
          </a:xfrm>
          <a:prstGeom prst="rect">
            <a:avLst/>
          </a:prstGeom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5576" y="4221088"/>
            <a:ext cx="3528392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7467600" cy="666936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1 січня 2014 року роботодавці та їх страховики більше не зможуть відмовляти працівникам у наданні медичної страховки або підвищувати страхові внески за неї у разі, якщо до моменту початку </a:t>
            </a:r>
            <a:r>
              <a:rPr lang="uk-UA" sz="2000" dirty="0" smtClean="0">
                <a:hlinkClick r:id="rId2" tooltip="Трудовий договір"/>
              </a:rPr>
              <a:t>трудового договору</a:t>
            </a:r>
            <a:r>
              <a:rPr lang="uk-UA" sz="2000" dirty="0" smtClean="0"/>
              <a:t> у працівника вже було підтверджено тяжке хронічне захворювання (наприклад, </a:t>
            </a:r>
            <a:r>
              <a:rPr lang="uk-UA" sz="2000" dirty="0" smtClean="0">
                <a:hlinkClick r:id="rId3" tooltip="СНІД"/>
              </a:rPr>
              <a:t>СНІД</a:t>
            </a:r>
            <a:r>
              <a:rPr lang="uk-UA" sz="2000" dirty="0" smtClean="0"/>
              <a:t>, </a:t>
            </a:r>
            <a:r>
              <a:rPr lang="uk-UA" sz="2000" dirty="0" smtClean="0">
                <a:hlinkClick r:id="rId4" tooltip="Рак (захворювання)"/>
              </a:rPr>
              <a:t>рак</a:t>
            </a:r>
            <a:r>
              <a:rPr lang="uk-UA" sz="2000" dirty="0" smtClean="0"/>
              <a:t> і т. д</a:t>
            </a:r>
            <a:r>
              <a:rPr lang="uk-UA" sz="2000" dirty="0" smtClean="0"/>
              <a:t>.</a:t>
            </a:r>
          </a:p>
          <a:p>
            <a:r>
              <a:rPr lang="uk-UA" sz="2000" dirty="0" smtClean="0"/>
              <a:t>У 2011 році зміни </a:t>
            </a:r>
            <a:r>
              <a:rPr lang="uk-UA" sz="2000" dirty="0" smtClean="0"/>
              <a:t>торкнулись </a:t>
            </a:r>
            <a:r>
              <a:rPr lang="uk-UA" sz="2000" dirty="0" smtClean="0"/>
              <a:t>системи соціального страхування </a:t>
            </a:r>
            <a:r>
              <a:rPr lang="en-US" sz="2000" dirty="0" smtClean="0">
                <a:hlinkClick r:id="rId5" tooltip="Medicare"/>
              </a:rPr>
              <a:t>Medicare</a:t>
            </a:r>
            <a:r>
              <a:rPr lang="en-US" sz="2000" dirty="0" smtClean="0"/>
              <a:t>. </a:t>
            </a:r>
            <a:r>
              <a:rPr lang="uk-UA" sz="2000" dirty="0" smtClean="0"/>
              <a:t>Терапевти і педіатри, що працюють з незаможними групами населення, отримують надбавку у зарплаті, а ті, хто користується їхніми послугами, зможуть щорічно проходити безкоштовну диспансеризацію</a:t>
            </a:r>
            <a:r>
              <a:rPr lang="uk-UA" sz="2000" dirty="0" smtClean="0"/>
              <a:t>.</a:t>
            </a:r>
          </a:p>
          <a:p>
            <a:r>
              <a:rPr lang="uk-UA" sz="2000" dirty="0" smtClean="0"/>
              <a:t>2012 року запущено програми з підвищення ефективності та контролю за лікарнями, дитячими </a:t>
            </a:r>
            <a:r>
              <a:rPr lang="uk-UA" sz="2000" dirty="0" smtClean="0">
                <a:hlinkClick r:id="rId6" tooltip="Поліклініка"/>
              </a:rPr>
              <a:t>поліклініками</a:t>
            </a:r>
            <a:r>
              <a:rPr lang="uk-UA" sz="2000" dirty="0" smtClean="0"/>
              <a:t> та будинками для літніх людей. 2013 року очікувалося збільшення податків, що направляються на підтримку системи </a:t>
            </a:r>
            <a:r>
              <a:rPr lang="en-US" sz="2000" dirty="0" smtClean="0"/>
              <a:t>Medicare</a:t>
            </a:r>
            <a:r>
              <a:rPr lang="uk-UA" sz="2000" dirty="0" smtClean="0"/>
              <a:t>.</a:t>
            </a:r>
          </a:p>
          <a:p>
            <a:r>
              <a:rPr lang="ru-RU" sz="2000" dirty="0" smtClean="0"/>
              <a:t>2014 року </a:t>
            </a:r>
            <a:r>
              <a:rPr lang="ru-RU" sz="2000" dirty="0" err="1" smtClean="0"/>
              <a:t>наявність</a:t>
            </a:r>
            <a:r>
              <a:rPr lang="ru-RU" sz="2000" dirty="0" smtClean="0"/>
              <a:t> страховки стане </a:t>
            </a:r>
            <a:r>
              <a:rPr lang="ru-RU" sz="2000" dirty="0" err="1" smtClean="0"/>
              <a:t>обов'язковою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умовою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більшості</a:t>
            </a:r>
            <a:r>
              <a:rPr lang="ru-RU" sz="2000" dirty="0" smtClean="0"/>
              <a:t> людей,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проживають</a:t>
            </a:r>
            <a:r>
              <a:rPr lang="ru-RU" sz="2000" dirty="0" smtClean="0"/>
              <a:t> у США. В </a:t>
            </a:r>
            <a:r>
              <a:rPr lang="ru-RU" sz="2000" dirty="0" err="1" smtClean="0"/>
              <a:t>іншому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їм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доведеться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платити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7" tooltip="Штраф"/>
              </a:rPr>
              <a:t>штраф</a:t>
            </a:r>
            <a:r>
              <a:rPr lang="ru-RU" sz="2000" dirty="0" smtClean="0"/>
              <a:t>.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СНІД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4785395"/>
          </a:xfrm>
        </p:spPr>
        <p:txBody>
          <a:bodyPr/>
          <a:lstStyle/>
          <a:p>
            <a:r>
              <a:rPr lang="uk-UA" dirty="0" smtClean="0"/>
              <a:t>Північна Америка посідає 5 місце в світі за кількістю інфікованих та смертельних випадків </a:t>
            </a:r>
            <a:r>
              <a:rPr lang="uk-UA" dirty="0" err="1" smtClean="0"/>
              <a:t>СНІДу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Рисунок 3" descr="images (2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717032"/>
            <a:ext cx="4104456" cy="2737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uk-UA" dirty="0" smtClean="0"/>
              <a:t>           Ожиріння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1"/>
            <a:ext cx="7467600" cy="273630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За статистикою, США </a:t>
            </a:r>
            <a:r>
              <a:rPr lang="ru-RU" sz="2400" dirty="0" err="1" smtClean="0"/>
              <a:t>посідає</a:t>
            </a:r>
            <a:r>
              <a:rPr lang="ru-RU" sz="2400" dirty="0" smtClean="0"/>
              <a:t> перше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 по </a:t>
            </a:r>
            <a:r>
              <a:rPr lang="ru-RU" sz="2400" dirty="0" err="1" smtClean="0"/>
              <a:t>рівню</a:t>
            </a:r>
            <a:r>
              <a:rPr lang="ru-RU" sz="2400" dirty="0" smtClean="0"/>
              <a:t> </a:t>
            </a:r>
            <a:r>
              <a:rPr lang="ru-RU" sz="2400" dirty="0" err="1" smtClean="0"/>
              <a:t>ожиріння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. В США 30,6% </a:t>
            </a:r>
            <a:r>
              <a:rPr lang="ru-RU" sz="2400" dirty="0" err="1" smtClean="0"/>
              <a:t>дорослих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надмірною</a:t>
            </a:r>
            <a:r>
              <a:rPr lang="ru-RU" sz="2400" dirty="0" smtClean="0"/>
              <a:t> вагою. Центр США по контролю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профілактиці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захворювань</a:t>
            </a:r>
            <a:r>
              <a:rPr lang="ru-RU" sz="2400" dirty="0" smtClean="0"/>
              <a:t> представили </a:t>
            </a:r>
            <a:r>
              <a:rPr lang="ru-RU" sz="2400" dirty="0" err="1" smtClean="0"/>
              <a:t>новий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</a:t>
            </a:r>
            <a:r>
              <a:rPr lang="ru-RU" sz="2400" dirty="0" smtClean="0"/>
              <a:t>, в </a:t>
            </a:r>
            <a:r>
              <a:rPr lang="ru-RU" sz="2400" dirty="0" err="1" smtClean="0"/>
              <a:t>якому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зазначили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приблизно</a:t>
            </a:r>
            <a:r>
              <a:rPr lang="ru-RU" sz="2400" dirty="0" smtClean="0"/>
              <a:t> 42% </a:t>
            </a:r>
            <a:r>
              <a:rPr lang="ru-RU" sz="2400" dirty="0" err="1" smtClean="0"/>
              <a:t>американців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будуть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страждати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ожирінням</a:t>
            </a:r>
            <a:r>
              <a:rPr lang="ru-RU" sz="2400" dirty="0" smtClean="0"/>
              <a:t> в 2030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pic>
        <p:nvPicPr>
          <p:cNvPr id="4" name="Рисунок 3" descr="images (2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4365104"/>
            <a:ext cx="2915816" cy="2016224"/>
          </a:xfrm>
          <a:prstGeom prst="rect">
            <a:avLst/>
          </a:prstGeom>
        </p:spPr>
      </p:pic>
      <p:pic>
        <p:nvPicPr>
          <p:cNvPr id="5" name="Рисунок 4" descr="images (2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437112"/>
            <a:ext cx="2883024" cy="2002532"/>
          </a:xfrm>
          <a:prstGeom prst="rect">
            <a:avLst/>
          </a:prstGeom>
        </p:spPr>
      </p:pic>
      <p:pic>
        <p:nvPicPr>
          <p:cNvPr id="6" name="Рисунок 5" descr="images (2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365104"/>
            <a:ext cx="2873499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Соціальна реклама</a:t>
            </a:r>
            <a:endParaRPr lang="uk-UA" dirty="0"/>
          </a:p>
        </p:txBody>
      </p:sp>
      <p:pic>
        <p:nvPicPr>
          <p:cNvPr id="4" name="Содержимое 3" descr="images (1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844824"/>
            <a:ext cx="2919586" cy="2237060"/>
          </a:xfrm>
        </p:spPr>
      </p:pic>
      <p:pic>
        <p:nvPicPr>
          <p:cNvPr id="5" name="Рисунок 4" descr="images (1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1844824"/>
            <a:ext cx="2880320" cy="2160240"/>
          </a:xfrm>
          <a:prstGeom prst="rect">
            <a:avLst/>
          </a:prstGeom>
        </p:spPr>
      </p:pic>
      <p:pic>
        <p:nvPicPr>
          <p:cNvPr id="6" name="Рисунок 5" descr="images (2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4581128"/>
            <a:ext cx="3059832" cy="1872208"/>
          </a:xfrm>
          <a:prstGeom prst="rect">
            <a:avLst/>
          </a:prstGeom>
        </p:spPr>
      </p:pic>
      <p:pic>
        <p:nvPicPr>
          <p:cNvPr id="7" name="Рисунок 6" descr="images (2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1844824"/>
            <a:ext cx="1781175" cy="2571750"/>
          </a:xfrm>
          <a:prstGeom prst="rect">
            <a:avLst/>
          </a:prstGeom>
        </p:spPr>
      </p:pic>
      <p:pic>
        <p:nvPicPr>
          <p:cNvPr id="8" name="Рисунок 7" descr="an-obvious-outcome-anti-drugs-a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4509120"/>
            <a:ext cx="5715000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Канада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Витрати</a:t>
            </a:r>
            <a:r>
              <a:rPr lang="ru-RU" b="1" dirty="0" smtClean="0"/>
              <a:t> </a:t>
            </a:r>
            <a:r>
              <a:rPr lang="ru-RU" b="1" dirty="0" smtClean="0"/>
              <a:t>на </a:t>
            </a:r>
            <a:r>
              <a:rPr lang="ru-RU" b="1" dirty="0" err="1" smtClean="0"/>
              <a:t>охорону</a:t>
            </a:r>
            <a:r>
              <a:rPr lang="ru-RU" b="1" dirty="0" smtClean="0"/>
              <a:t> </a:t>
            </a:r>
            <a:r>
              <a:rPr lang="ru-RU" b="1" dirty="0" err="1" smtClean="0"/>
              <a:t>здоров'я</a:t>
            </a:r>
            <a:r>
              <a:rPr lang="ru-RU" b="1" dirty="0" smtClean="0"/>
              <a:t> </a:t>
            </a:r>
            <a:r>
              <a:rPr lang="ru-RU" b="1" dirty="0" err="1" smtClean="0"/>
              <a:t>на</a:t>
            </a:r>
            <a:r>
              <a:rPr lang="ru-RU" b="1" dirty="0" smtClean="0"/>
              <a:t> душу </a:t>
            </a:r>
            <a:r>
              <a:rPr lang="ru-RU" b="1" dirty="0" err="1" smtClean="0"/>
              <a:t>населення</a:t>
            </a:r>
            <a:r>
              <a:rPr lang="ru-RU" b="1" dirty="0" smtClean="0"/>
              <a:t>: $ 4522</a:t>
            </a:r>
            <a:endParaRPr lang="ru-RU" dirty="0" smtClean="0"/>
          </a:p>
          <a:p>
            <a:r>
              <a:rPr lang="ru-RU" b="1" dirty="0" err="1" smtClean="0"/>
              <a:t>Відсоток</a:t>
            </a:r>
            <a:r>
              <a:rPr lang="ru-RU" b="1" dirty="0" smtClean="0"/>
              <a:t> людей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ожирінням</a:t>
            </a:r>
            <a:r>
              <a:rPr lang="ru-RU" b="1" dirty="0" smtClean="0"/>
              <a:t>: 17,7%</a:t>
            </a:r>
            <a:endParaRPr lang="ru-RU" dirty="0" smtClean="0"/>
          </a:p>
          <a:p>
            <a:r>
              <a:rPr lang="ru-RU" b="1" dirty="0" err="1" smtClean="0"/>
              <a:t>Середня</a:t>
            </a:r>
            <a:r>
              <a:rPr lang="ru-RU" b="1" dirty="0" smtClean="0"/>
              <a:t> </a:t>
            </a:r>
            <a:r>
              <a:rPr lang="ru-RU" b="1" dirty="0" err="1" smtClean="0"/>
              <a:t>тривалість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: 81,0 </a:t>
            </a:r>
            <a:r>
              <a:rPr lang="ru-RU" b="1" dirty="0" err="1" smtClean="0"/>
              <a:t>рік</a:t>
            </a:r>
            <a:endParaRPr lang="ru-RU" dirty="0" smtClean="0"/>
          </a:p>
          <a:p>
            <a:endParaRPr lang="uk-UA" dirty="0"/>
          </a:p>
        </p:txBody>
      </p:sp>
      <p:pic>
        <p:nvPicPr>
          <p:cNvPr id="4" name="Рисунок 3" descr="11_Privivk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717032"/>
            <a:ext cx="4392488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467600" cy="564949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Не </a:t>
            </a:r>
            <a:r>
              <a:rPr lang="ru-RU" sz="2400" dirty="0" err="1" smtClean="0"/>
              <a:t>дивлячись</a:t>
            </a:r>
            <a:r>
              <a:rPr lang="ru-RU" sz="2400" dirty="0" smtClean="0"/>
              <a:t> на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законодавством</a:t>
            </a:r>
            <a:r>
              <a:rPr lang="ru-RU" sz="2400" dirty="0" smtClean="0"/>
              <a:t> </a:t>
            </a:r>
            <a:r>
              <a:rPr lang="ru-RU" sz="2400" dirty="0" err="1" smtClean="0"/>
              <a:t>охорона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здоров'я</a:t>
            </a:r>
            <a:r>
              <a:rPr lang="ru-RU" sz="2400" dirty="0" smtClean="0"/>
              <a:t> </a:t>
            </a:r>
            <a:r>
              <a:rPr lang="ru-RU" sz="2400" dirty="0" err="1" smtClean="0"/>
              <a:t>оплачується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рахунок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податків</a:t>
            </a:r>
            <a:r>
              <a:rPr lang="ru-RU" sz="2400" dirty="0" smtClean="0"/>
              <a:t>,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трохи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70% </a:t>
            </a:r>
            <a:r>
              <a:rPr lang="ru-RU" sz="2400" dirty="0" err="1" smtClean="0"/>
              <a:t>витрат</a:t>
            </a:r>
            <a:r>
              <a:rPr lang="ru-RU" sz="2400" dirty="0" smtClean="0"/>
              <a:t> на </a:t>
            </a:r>
            <a:r>
              <a:rPr lang="ru-RU" sz="2400" dirty="0" err="1" smtClean="0"/>
              <a:t>охорону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здоров'я</a:t>
            </a:r>
            <a:r>
              <a:rPr lang="ru-RU" sz="2400" dirty="0" smtClean="0"/>
              <a:t> </a:t>
            </a:r>
            <a:r>
              <a:rPr lang="ru-RU" sz="2400" dirty="0" err="1" smtClean="0"/>
              <a:t>йде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коштів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В</a:t>
            </a:r>
            <a:r>
              <a:rPr lang="ru-RU" sz="2400" dirty="0" smtClean="0"/>
              <a:t> </a:t>
            </a:r>
            <a:r>
              <a:rPr lang="ru-RU" sz="2400" dirty="0" err="1" smtClean="0"/>
              <a:t>Канаді</a:t>
            </a:r>
            <a:r>
              <a:rPr lang="ru-RU" sz="2400" dirty="0" smtClean="0"/>
              <a:t> на 1000 </a:t>
            </a:r>
            <a:r>
              <a:rPr lang="ru-RU" sz="2400" dirty="0" err="1" smtClean="0"/>
              <a:t>жителів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припадає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всього</a:t>
            </a:r>
            <a:r>
              <a:rPr lang="ru-RU" sz="2400" dirty="0" smtClean="0"/>
              <a:t> 2,4 </a:t>
            </a:r>
            <a:r>
              <a:rPr lang="ru-RU" sz="2400" dirty="0" err="1" smtClean="0"/>
              <a:t>лікарів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2,8 </a:t>
            </a:r>
            <a:r>
              <a:rPr lang="ru-RU" sz="2400" dirty="0" err="1" smtClean="0"/>
              <a:t>лікарняних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ліжок</a:t>
            </a:r>
            <a:r>
              <a:rPr lang="ru-RU" sz="2400" dirty="0" smtClean="0"/>
              <a:t>. Тим не </a:t>
            </a:r>
            <a:r>
              <a:rPr lang="ru-RU" sz="2400" dirty="0" err="1" smtClean="0"/>
              <a:t>менш</a:t>
            </a:r>
            <a:r>
              <a:rPr lang="ru-RU" sz="2400" dirty="0" smtClean="0"/>
              <a:t>, тут </a:t>
            </a:r>
            <a:r>
              <a:rPr lang="ru-RU" sz="2400" dirty="0" err="1" smtClean="0"/>
              <a:t>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витрачають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фармацевтичні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препарати</a:t>
            </a:r>
            <a:r>
              <a:rPr lang="ru-RU" sz="2400" dirty="0" smtClean="0"/>
              <a:t> - $ 752 на душу </a:t>
            </a:r>
            <a:r>
              <a:rPr lang="ru-RU" sz="2400" dirty="0" err="1" smtClean="0"/>
              <a:t>населення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рік</a:t>
            </a:r>
            <a:r>
              <a:rPr lang="ru-RU" sz="2400" dirty="0" smtClean="0"/>
              <a:t>.</a:t>
            </a:r>
          </a:p>
          <a:p>
            <a:endParaRPr lang="uk-UA" dirty="0"/>
          </a:p>
        </p:txBody>
      </p:sp>
      <p:pic>
        <p:nvPicPr>
          <p:cNvPr id="4" name="Рисунок 3" descr="images (2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077072"/>
            <a:ext cx="2685281" cy="2564904"/>
          </a:xfrm>
          <a:prstGeom prst="rect">
            <a:avLst/>
          </a:prstGeom>
        </p:spPr>
      </p:pic>
      <p:pic>
        <p:nvPicPr>
          <p:cNvPr id="6" name="Рисунок 5" descr="RTEmagicC_Health-Canada-1_01.gi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005064"/>
            <a:ext cx="3888432" cy="2636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130</TotalTime>
  <Words>283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Охорона здоров’я та довголіття  в США і Канаді</vt:lpstr>
      <vt:lpstr>США</vt:lpstr>
      <vt:lpstr>Реформа охорони здоров'я та захисту пацієнтів у США, 30.03.2010р. </vt:lpstr>
      <vt:lpstr> </vt:lpstr>
      <vt:lpstr>                   СНІД </vt:lpstr>
      <vt:lpstr>           Ожиріння</vt:lpstr>
      <vt:lpstr>Соціальна реклама</vt:lpstr>
      <vt:lpstr>Канада </vt:lpstr>
      <vt:lpstr> </vt:lpstr>
      <vt:lpstr>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Охорона здоров’я та довголіття  в США і Канаді</dc:title>
  <dc:creator>uker notebook</dc:creator>
  <cp:lastModifiedBy>uker notebook</cp:lastModifiedBy>
  <cp:revision>14</cp:revision>
  <dcterms:created xsi:type="dcterms:W3CDTF">2014-03-03T20:06:08Z</dcterms:created>
  <dcterms:modified xsi:type="dcterms:W3CDTF">2014-03-03T22:26:36Z</dcterms:modified>
</cp:coreProperties>
</file>