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3" r:id="rId8"/>
    <p:sldId id="264" r:id="rId9"/>
    <p:sldId id="265" r:id="rId10"/>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75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7EAF463A-BC7C-46EE-9F1E-7F377CCA4891}" type="datetimeFigureOut">
              <a:rPr lang="en-US" smtClean="0"/>
              <a:pPr/>
              <a:t>3/13/2013</a:t>
            </a:fld>
            <a:endParaRPr lang="en-US"/>
          </a:p>
        </p:txBody>
      </p:sp>
      <p:sp>
        <p:nvSpPr>
          <p:cNvPr id="19" name="Нижний колонтитул 18"/>
          <p:cNvSpPr>
            <a:spLocks noGrp="1"/>
          </p:cNvSpPr>
          <p:nvPr>
            <p:ph type="ftr" sz="quarter" idx="11"/>
          </p:nvPr>
        </p:nvSpPr>
        <p:spPr/>
        <p:txBody>
          <a:bodyPr/>
          <a:lstStyle/>
          <a:p>
            <a:endParaRPr lang="en-US"/>
          </a:p>
        </p:txBody>
      </p:sp>
      <p:sp>
        <p:nvSpPr>
          <p:cNvPr id="27" name="Номер слайда 26"/>
          <p:cNvSpPr>
            <a:spLocks noGrp="1"/>
          </p:cNvSpPr>
          <p:nvPr>
            <p:ph type="sldNum" sz="quarter" idx="12"/>
          </p:nvPr>
        </p:nvSpPr>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3/13/2013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3/13/2013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3/13/2013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EAF463A-BC7C-46EE-9F1E-7F377CCA4891}" type="datetimeFigureOut">
              <a:rPr lang="en-US" smtClean="0"/>
              <a:pPr/>
              <a:t>3/13/2013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3/13/2013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3/13/2013</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3/13/2013</a:t>
            </a:fld>
            <a:endParaRPr lang="en-US"/>
          </a:p>
        </p:txBody>
      </p:sp>
      <p:sp>
        <p:nvSpPr>
          <p:cNvPr id="8" name="Номер слайда 7"/>
          <p:cNvSpPr>
            <a:spLocks noGrp="1"/>
          </p:cNvSpPr>
          <p:nvPr>
            <p:ph type="sldNum" sz="quarter" idx="11"/>
          </p:nvPr>
        </p:nvSpPr>
        <p:spPr/>
        <p:txBody>
          <a:bodyPr/>
          <a:lstStyle/>
          <a:p>
            <a:fld id="{A483448D-3A78-4528-A469-B745A65DA480}" type="slidenum">
              <a:rPr lang="en-US" smtClean="0"/>
              <a:pPr/>
              <a:t>‹#›</a:t>
            </a:fld>
            <a:endParaRPr lang="en-US"/>
          </a:p>
        </p:txBody>
      </p:sp>
      <p:sp>
        <p:nvSpPr>
          <p:cNvPr id="9" name="Нижний колонтитул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3/13/2013</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3/13/2013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a:xfrm>
            <a:off x="8156448" y="6422064"/>
            <a:ext cx="762000" cy="365125"/>
          </a:xfrm>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7EAF463A-BC7C-46EE-9F1E-7F377CCA4891}" type="datetimeFigureOut">
              <a:rPr lang="en-US" smtClean="0"/>
              <a:pPr/>
              <a:t>3/13/2013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EAF463A-BC7C-46EE-9F1E-7F377CCA4891}" type="datetimeFigureOut">
              <a:rPr lang="en-US" smtClean="0"/>
              <a:pPr/>
              <a:t>3/13/2013</a:t>
            </a:fld>
            <a:endParaRPr lang="en-US"/>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483448D-3A78-4528-A469-B745A65DA48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533400"/>
            <a:ext cx="7467600" cy="1143000"/>
          </a:xfrm>
        </p:spPr>
        <p:txBody>
          <a:bodyPr>
            <a:normAutofit/>
          </a:bodyPr>
          <a:lstStyle/>
          <a:p>
            <a:pPr algn="ctr"/>
            <a:r>
              <a:rPr lang="uk-UA" sz="5400" dirty="0" smtClean="0">
                <a:solidFill>
                  <a:srgbClr val="FF0000"/>
                </a:solidFill>
              </a:rPr>
              <a:t>Ми проти СНІДу!</a:t>
            </a:r>
            <a:endParaRPr lang="ru-RU" sz="5400" dirty="0">
              <a:solidFill>
                <a:srgbClr val="FF0000"/>
              </a:solidFill>
            </a:endParaRPr>
          </a:p>
        </p:txBody>
      </p:sp>
      <p:pic>
        <p:nvPicPr>
          <p:cNvPr id="4" name="Содержимое 3" descr="21nm1.jpg"/>
          <p:cNvPicPr>
            <a:picLocks noGrp="1" noChangeAspect="1"/>
          </p:cNvPicPr>
          <p:nvPr>
            <p:ph idx="1"/>
          </p:nvPr>
        </p:nvPicPr>
        <p:blipFill>
          <a:blip r:embed="rId2" cstate="print"/>
          <a:stretch>
            <a:fillRect/>
          </a:stretch>
        </p:blipFill>
        <p:spPr>
          <a:xfrm>
            <a:off x="1143000" y="1676400"/>
            <a:ext cx="7086600" cy="4572000"/>
          </a:xfrm>
        </p:spPr>
      </p:pic>
    </p:spTree>
  </p:cSld>
  <p:clrMapOvr>
    <a:masterClrMapping/>
  </p:clrMapOvr>
  <p:transition>
    <p:pull dir="l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389438"/>
            <a:ext cx="7467600" cy="2468562"/>
          </a:xfrm>
        </p:spPr>
        <p:txBody>
          <a:bodyPr>
            <a:noAutofit/>
          </a:bodyPr>
          <a:lstStyle/>
          <a:p>
            <a:r>
              <a:rPr lang="ru-RU" sz="2400" b="1" i="1" u="sng" dirty="0" smtClean="0"/>
              <a:t>СНІД – остання стадія </a:t>
            </a:r>
            <a:r>
              <a:rPr lang="ru-RU" sz="2400" b="1" i="1" u="sng" dirty="0" smtClean="0"/>
              <a:t>ВІЛ-інфекції</a:t>
            </a:r>
            <a:r>
              <a:rPr lang="ru-RU" sz="2400" b="1" i="1" u="sng" dirty="0" smtClean="0"/>
              <a:t>. ВІЛ-інфекція становить велику небезпеку для людей і суспільства, тому про неї потрібно знати всім та спільно вирішувати цю проблему. Необхідно детально вивчати правду про ВІЛ-інфекцію та інформувати про це членів родини.</a:t>
            </a:r>
            <a:endParaRPr lang="ru-RU" sz="2400" dirty="0"/>
          </a:p>
        </p:txBody>
      </p:sp>
      <p:pic>
        <p:nvPicPr>
          <p:cNvPr id="4" name="Рисунок 3" descr="68eb0c8177559233.460.vk.jpg"/>
          <p:cNvPicPr>
            <a:picLocks noChangeAspect="1"/>
          </p:cNvPicPr>
          <p:nvPr/>
        </p:nvPicPr>
        <p:blipFill>
          <a:blip r:embed="rId2" cstate="print"/>
          <a:stretch>
            <a:fillRect/>
          </a:stretch>
        </p:blipFill>
        <p:spPr>
          <a:xfrm>
            <a:off x="381000" y="1295400"/>
            <a:ext cx="3962400" cy="3286125"/>
          </a:xfrm>
          <a:prstGeom prst="rect">
            <a:avLst/>
          </a:prstGeom>
        </p:spPr>
      </p:pic>
      <p:pic>
        <p:nvPicPr>
          <p:cNvPr id="5" name="Рисунок 4" descr="1291195687_4.jpg"/>
          <p:cNvPicPr>
            <a:picLocks noChangeAspect="1"/>
          </p:cNvPicPr>
          <p:nvPr/>
        </p:nvPicPr>
        <p:blipFill>
          <a:blip r:embed="rId3" cstate="print"/>
          <a:stretch>
            <a:fillRect/>
          </a:stretch>
        </p:blipFill>
        <p:spPr>
          <a:xfrm>
            <a:off x="4114800" y="1295400"/>
            <a:ext cx="4648200" cy="3276600"/>
          </a:xfrm>
          <a:prstGeom prst="rect">
            <a:avLst/>
          </a:prstGeom>
        </p:spPr>
      </p:pic>
      <p:sp>
        <p:nvSpPr>
          <p:cNvPr id="6" name="TextBox 5"/>
          <p:cNvSpPr txBox="1"/>
          <p:nvPr/>
        </p:nvSpPr>
        <p:spPr>
          <a:xfrm>
            <a:off x="1143000" y="533400"/>
            <a:ext cx="6553200" cy="646331"/>
          </a:xfrm>
          <a:prstGeom prst="rect">
            <a:avLst/>
          </a:prstGeom>
          <a:noFill/>
        </p:spPr>
        <p:txBody>
          <a:bodyPr wrap="square" rtlCol="0">
            <a:spAutoFit/>
          </a:bodyPr>
          <a:lstStyle/>
          <a:p>
            <a:r>
              <a:rPr lang="uk-UA" sz="3600" dirty="0" smtClean="0">
                <a:solidFill>
                  <a:srgbClr val="FF0000"/>
                </a:solidFill>
              </a:rPr>
              <a:t>           Обережно СНІД!</a:t>
            </a:r>
            <a:endParaRPr lang="ru-RU" sz="3600" dirty="0">
              <a:solidFill>
                <a:srgbClr val="FF0000"/>
              </a:solidFill>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5486400"/>
            <a:ext cx="7467600" cy="1371600"/>
          </a:xfrm>
        </p:spPr>
        <p:txBody>
          <a:bodyPr>
            <a:normAutofit fontScale="90000"/>
          </a:bodyPr>
          <a:lstStyle/>
          <a:p>
            <a:r>
              <a:rPr lang="ru-RU" sz="2700" b="1" i="1" dirty="0" smtClean="0"/>
              <a:t>СНІД («Синдром набутого імунного дефіциту») – назва останньої стадії ВІЛ-інфекції. Цей синдром не є спадковим.</a:t>
            </a:r>
            <a:r>
              <a:rPr lang="ru-RU" dirty="0" smtClean="0"/>
              <a:t/>
            </a:r>
            <a:br>
              <a:rPr lang="ru-RU" dirty="0" smtClean="0"/>
            </a:br>
            <a:endParaRPr lang="ru-RU" dirty="0"/>
          </a:p>
        </p:txBody>
      </p:sp>
      <p:pic>
        <p:nvPicPr>
          <p:cNvPr id="5" name="Рисунок 4" descr="22528.jpg"/>
          <p:cNvPicPr>
            <a:picLocks noChangeAspect="1"/>
          </p:cNvPicPr>
          <p:nvPr/>
        </p:nvPicPr>
        <p:blipFill>
          <a:blip r:embed="rId2" cstate="print"/>
          <a:stretch>
            <a:fillRect/>
          </a:stretch>
        </p:blipFill>
        <p:spPr>
          <a:xfrm>
            <a:off x="457200" y="762000"/>
            <a:ext cx="4953000" cy="4419600"/>
          </a:xfrm>
          <a:prstGeom prst="rect">
            <a:avLst/>
          </a:prstGeom>
        </p:spPr>
      </p:pic>
      <p:sp>
        <p:nvSpPr>
          <p:cNvPr id="6" name="TextBox 5"/>
          <p:cNvSpPr txBox="1"/>
          <p:nvPr/>
        </p:nvSpPr>
        <p:spPr>
          <a:xfrm>
            <a:off x="5562600" y="1600200"/>
            <a:ext cx="3200400" cy="3385542"/>
          </a:xfrm>
          <a:prstGeom prst="rect">
            <a:avLst/>
          </a:prstGeom>
          <a:noFill/>
        </p:spPr>
        <p:txBody>
          <a:bodyPr wrap="square" rtlCol="0">
            <a:spAutoFit/>
          </a:bodyPr>
          <a:lstStyle/>
          <a:p>
            <a:r>
              <a:rPr lang="uk-UA" sz="2800" dirty="0" smtClean="0"/>
              <a:t>СНІД </a:t>
            </a:r>
            <a:r>
              <a:rPr lang="uk-UA" sz="2800" dirty="0" smtClean="0"/>
              <a:t>– одна з найголовніших проблем, з якою людство зіткнулося у ХХ столітті і увійшло у ХХІ ст..</a:t>
            </a:r>
            <a:endParaRPr lang="ru-RU" sz="2800" dirty="0" smtClean="0"/>
          </a:p>
          <a:p>
            <a:endParaRPr lang="ru-RU" dirty="0"/>
          </a:p>
        </p:txBody>
      </p:sp>
    </p:spTree>
  </p:cSld>
  <p:clrMapOvr>
    <a:masterClrMapping/>
  </p:clrMapOvr>
  <p:transition>
    <p:wheel spokes="3"/>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5334000" y="457200"/>
            <a:ext cx="3276600" cy="6400800"/>
          </a:xfrm>
        </p:spPr>
        <p:txBody>
          <a:bodyPr>
            <a:normAutofit fontScale="40000" lnSpcReduction="20000"/>
          </a:bodyPr>
          <a:lstStyle/>
          <a:p>
            <a:r>
              <a:rPr lang="uk-UA" sz="6200" dirty="0" smtClean="0"/>
              <a:t>ВІЛ та СНІД…  Сьогодні нам часто зустрічаються ці </a:t>
            </a:r>
            <a:r>
              <a:rPr lang="ru-RU" sz="6200" dirty="0" smtClean="0"/>
              <a:t>слова на плакатах, у газетах та журналах, </a:t>
            </a:r>
            <a:r>
              <a:rPr lang="uk-UA" sz="6200" dirty="0" smtClean="0"/>
              <a:t>їх чуємо </a:t>
            </a:r>
            <a:r>
              <a:rPr lang="ru-RU" sz="6200" dirty="0" smtClean="0"/>
              <a:t>по телев</a:t>
            </a:r>
            <a:r>
              <a:rPr lang="uk-UA" sz="6200" dirty="0" smtClean="0"/>
              <a:t>і</a:t>
            </a:r>
            <a:r>
              <a:rPr lang="ru-RU" sz="6200" dirty="0" smtClean="0"/>
              <a:t>зору, рад</a:t>
            </a:r>
            <a:r>
              <a:rPr lang="uk-UA" sz="6200" dirty="0" smtClean="0"/>
              <a:t>і</a:t>
            </a:r>
            <a:r>
              <a:rPr lang="ru-RU" sz="6200" dirty="0" smtClean="0"/>
              <a:t>о </a:t>
            </a:r>
            <a:r>
              <a:rPr lang="uk-UA" sz="6200" dirty="0" smtClean="0"/>
              <a:t>і </a:t>
            </a:r>
            <a:r>
              <a:rPr lang="ru-RU" sz="6200" dirty="0" smtClean="0"/>
              <a:t> просто в</a:t>
            </a:r>
            <a:r>
              <a:rPr lang="uk-UA" sz="6200" dirty="0" smtClean="0"/>
              <a:t>ід дорослих. Але, на жаль, більшість із нас не усвідомлює, яку загрозу він несе людям. Найчастіше ми думаємо – « мене це не стосується», </a:t>
            </a:r>
            <a:endParaRPr lang="ru-RU" sz="6200" dirty="0" smtClean="0"/>
          </a:p>
          <a:p>
            <a:r>
              <a:rPr lang="uk-UA" sz="6200" dirty="0" smtClean="0"/>
              <a:t>« зі мною цього не трапиться», та ніхто не знає, де чекає нас біда.</a:t>
            </a:r>
            <a:endParaRPr lang="ru-RU" sz="6200" dirty="0" smtClean="0"/>
          </a:p>
          <a:p>
            <a:endParaRPr lang="ru-RU" dirty="0"/>
          </a:p>
        </p:txBody>
      </p:sp>
      <p:pic>
        <p:nvPicPr>
          <p:cNvPr id="9" name="Рисунок 8" descr="images.jpg"/>
          <p:cNvPicPr>
            <a:picLocks noGrp="1" noChangeAspect="1"/>
          </p:cNvPicPr>
          <p:nvPr>
            <p:ph type="pic" idx="1"/>
          </p:nvPr>
        </p:nvPicPr>
        <p:blipFill>
          <a:blip r:embed="rId2" cstate="print"/>
          <a:srcRect l="11024" r="11024"/>
          <a:stretch>
            <a:fillRect/>
          </a:stretch>
        </p:blipFill>
        <p:spPr>
          <a:xfrm>
            <a:off x="762000" y="762000"/>
            <a:ext cx="4418428" cy="4572000"/>
          </a:xfrm>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81600" y="4572000"/>
            <a:ext cx="3581400" cy="1938992"/>
          </a:xfrm>
          <a:prstGeom prst="rect">
            <a:avLst/>
          </a:prstGeom>
          <a:noFill/>
        </p:spPr>
        <p:txBody>
          <a:bodyPr wrap="square" rtlCol="0">
            <a:spAutoFit/>
          </a:bodyPr>
          <a:lstStyle/>
          <a:p>
            <a:r>
              <a:rPr lang="uk-UA" sz="2400" dirty="0" smtClean="0"/>
              <a:t>Тим самим можна привести приклад виступу групи </a:t>
            </a:r>
            <a:r>
              <a:rPr lang="en-US" sz="2400" dirty="0" smtClean="0"/>
              <a:t>Queen </a:t>
            </a:r>
            <a:r>
              <a:rPr lang="uk-UA" sz="2400" dirty="0" smtClean="0"/>
              <a:t>на ЄВРО 2012 в Україні та </a:t>
            </a:r>
            <a:r>
              <a:rPr lang="uk-UA" sz="2400" dirty="0" err="1" smtClean="0"/>
              <a:t>Елтона</a:t>
            </a:r>
            <a:r>
              <a:rPr lang="uk-UA" sz="2400" dirty="0" smtClean="0"/>
              <a:t> Джона.</a:t>
            </a:r>
            <a:endParaRPr lang="ru-RU" sz="2400" dirty="0"/>
          </a:p>
        </p:txBody>
      </p:sp>
      <p:pic>
        <p:nvPicPr>
          <p:cNvPr id="3" name="Рисунок 2" descr="13407073522210.jpg"/>
          <p:cNvPicPr>
            <a:picLocks noChangeAspect="1"/>
          </p:cNvPicPr>
          <p:nvPr/>
        </p:nvPicPr>
        <p:blipFill>
          <a:blip r:embed="rId2" cstate="print"/>
          <a:stretch>
            <a:fillRect/>
          </a:stretch>
        </p:blipFill>
        <p:spPr>
          <a:xfrm>
            <a:off x="381000" y="4038600"/>
            <a:ext cx="4724400" cy="2514600"/>
          </a:xfrm>
          <a:prstGeom prst="rect">
            <a:avLst/>
          </a:prstGeom>
        </p:spPr>
      </p:pic>
      <p:sp>
        <p:nvSpPr>
          <p:cNvPr id="4" name="TextBox 3"/>
          <p:cNvSpPr txBox="1"/>
          <p:nvPr/>
        </p:nvSpPr>
        <p:spPr>
          <a:xfrm>
            <a:off x="533400" y="457201"/>
            <a:ext cx="8153400" cy="553998"/>
          </a:xfrm>
          <a:prstGeom prst="rect">
            <a:avLst/>
          </a:prstGeom>
          <a:noFill/>
        </p:spPr>
        <p:txBody>
          <a:bodyPr wrap="square" rtlCol="0">
            <a:spAutoFit/>
          </a:bodyPr>
          <a:lstStyle/>
          <a:p>
            <a:pPr algn="ctr"/>
            <a:r>
              <a:rPr lang="uk-UA" sz="3000" dirty="0" smtClean="0">
                <a:solidFill>
                  <a:srgbClr val="FF0000"/>
                </a:solidFill>
              </a:rPr>
              <a:t>Найголовніше підтримка зі сторони людей.</a:t>
            </a:r>
            <a:endParaRPr lang="ru-RU" sz="3000" dirty="0">
              <a:solidFill>
                <a:srgbClr val="FF0000"/>
              </a:solidFill>
            </a:endParaRPr>
          </a:p>
        </p:txBody>
      </p:sp>
      <p:sp>
        <p:nvSpPr>
          <p:cNvPr id="5" name="TextBox 4"/>
          <p:cNvSpPr txBox="1"/>
          <p:nvPr/>
        </p:nvSpPr>
        <p:spPr>
          <a:xfrm>
            <a:off x="5257800" y="990600"/>
            <a:ext cx="3581400" cy="3000821"/>
          </a:xfrm>
          <a:prstGeom prst="rect">
            <a:avLst/>
          </a:prstGeom>
          <a:noFill/>
        </p:spPr>
        <p:txBody>
          <a:bodyPr wrap="square" rtlCol="0">
            <a:spAutoFit/>
          </a:bodyPr>
          <a:lstStyle/>
          <a:p>
            <a:r>
              <a:rPr lang="uk-UA" sz="2100" dirty="0" smtClean="0"/>
              <a:t>Різні організації, такі як: організація Олени Пінчук проти СНІДу. Її підтримують дуже багато людей і вона дала результати тим, що вже ця організація допомогла багатьом людям з цим вірусом.</a:t>
            </a:r>
            <a:endParaRPr lang="ru-RU" sz="2100" dirty="0"/>
          </a:p>
        </p:txBody>
      </p:sp>
      <p:pic>
        <p:nvPicPr>
          <p:cNvPr id="6" name="Рисунок 5" descr="thumbnail-20120607125814n.jpg"/>
          <p:cNvPicPr>
            <a:picLocks noChangeAspect="1"/>
          </p:cNvPicPr>
          <p:nvPr/>
        </p:nvPicPr>
        <p:blipFill>
          <a:blip r:embed="rId3" cstate="print"/>
          <a:stretch>
            <a:fillRect/>
          </a:stretch>
        </p:blipFill>
        <p:spPr>
          <a:xfrm>
            <a:off x="381000" y="1066800"/>
            <a:ext cx="4648200" cy="2743200"/>
          </a:xfrm>
          <a:prstGeom prst="rect">
            <a:avLst/>
          </a:prstGeom>
        </p:spPr>
      </p:pic>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457200"/>
            <a:ext cx="8305800" cy="6463308"/>
          </a:xfrm>
          <a:prstGeom prst="rect">
            <a:avLst/>
          </a:prstGeom>
          <a:noFill/>
        </p:spPr>
        <p:txBody>
          <a:bodyPr wrap="square" rtlCol="0">
            <a:spAutoFit/>
          </a:bodyPr>
          <a:lstStyle/>
          <a:p>
            <a:r>
              <a:rPr lang="uk-UA" sz="2200" dirty="0" smtClean="0"/>
              <a:t> </a:t>
            </a:r>
            <a:r>
              <a:rPr lang="uk-UA" sz="2200" dirty="0" smtClean="0"/>
              <a:t>Сповідь</a:t>
            </a:r>
            <a:endParaRPr lang="ru-RU" sz="2200" dirty="0" smtClean="0"/>
          </a:p>
          <a:p>
            <a:r>
              <a:rPr lang="uk-UA" sz="2200" dirty="0" smtClean="0"/>
              <a:t>На білій подушці виділялись оченятка маленької новонародженої дівчинки. В них ще світилося життя, але,здавалося, що малятко було вже далеко від цього світу.  Життя відлічувало Олі останні дні. Поряд сиділа мати. Олена Миколаївна тримала в руці прозору  ручку донечки і  шепотіла лише єдине: « Господи, помилуй її, помилуй…Це ж я винна, що ця крихітка йде від мене. Хотілося жити красиво, багато, мати валюту, житло, тому й « перейшла» на іноземців. Коли завагітніла, вирішила народити. Тоді і почула це страшне слово – СНІД! Не вірила, плакала, кричала. Так хочеться жити, радіти, мені ж немає ще й тридцяти! Купила квартиру, нові меблі, мріяла колисати дитину. А тут як грім серед білого дня – СНІД.</a:t>
            </a:r>
            <a:endParaRPr lang="ru-RU" sz="2200" dirty="0" smtClean="0"/>
          </a:p>
          <a:p>
            <a:r>
              <a:rPr lang="uk-UA" sz="2200" dirty="0" smtClean="0"/>
              <a:t>Бог покарав мене за мої гріхи. Господи, як хочеться жити! Доню, я вбила тебе, я… Боже прошу тепер тільки єдиного: з’єднай мене з моєю донею, моєю єдиною втіхою у цьому житті».</a:t>
            </a:r>
            <a:endParaRPr lang="ru-RU" sz="2200" dirty="0" smtClean="0"/>
          </a:p>
          <a:p>
            <a:r>
              <a:rPr lang="ru-RU" dirty="0" smtClean="0"/>
              <a:t> </a:t>
            </a:r>
            <a:endParaRPr lang="ru-RU" dirty="0"/>
          </a:p>
        </p:txBody>
      </p:sp>
    </p:spTree>
  </p:cSld>
  <p:clrMapOvr>
    <a:masterClrMapping/>
  </p:clrMapOvr>
  <p:transition>
    <p:strips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l_a12f7b5d.jpg"/>
          <p:cNvPicPr>
            <a:picLocks noGrp="1" noChangeAspect="1"/>
          </p:cNvPicPr>
          <p:nvPr>
            <p:ph type="pic" idx="1"/>
          </p:nvPr>
        </p:nvPicPr>
        <p:blipFill>
          <a:blip r:embed="rId2" cstate="print"/>
          <a:srcRect l="12500" r="12500"/>
          <a:stretch>
            <a:fillRect/>
          </a:stretch>
        </p:blipFill>
        <p:spPr>
          <a:xfrm>
            <a:off x="990600" y="1219200"/>
            <a:ext cx="4114800" cy="3810000"/>
          </a:xfrm>
        </p:spPr>
      </p:pic>
      <p:sp>
        <p:nvSpPr>
          <p:cNvPr id="4" name="Текст 3"/>
          <p:cNvSpPr>
            <a:spLocks noGrp="1"/>
          </p:cNvSpPr>
          <p:nvPr>
            <p:ph type="body" sz="half" idx="2"/>
          </p:nvPr>
        </p:nvSpPr>
        <p:spPr>
          <a:xfrm>
            <a:off x="5638800" y="381000"/>
            <a:ext cx="3053866" cy="6477000"/>
          </a:xfrm>
        </p:spPr>
        <p:txBody>
          <a:bodyPr>
            <a:noAutofit/>
          </a:bodyPr>
          <a:lstStyle/>
          <a:p>
            <a:r>
              <a:rPr lang="uk-UA" sz="1800" b="1" dirty="0" smtClean="0"/>
              <a:t>СНІД:</a:t>
            </a:r>
            <a:endParaRPr lang="ru-RU" sz="1800" dirty="0" smtClean="0"/>
          </a:p>
          <a:p>
            <a:r>
              <a:rPr lang="uk-UA" sz="1800" dirty="0" smtClean="0"/>
              <a:t>Я – цар, я владика пітьми.</a:t>
            </a:r>
            <a:endParaRPr lang="ru-RU" sz="1800" dirty="0" smtClean="0"/>
          </a:p>
          <a:p>
            <a:r>
              <a:rPr lang="uk-UA" sz="1800" dirty="0" smtClean="0"/>
              <a:t>Я – той, хто підкорить тебе.</a:t>
            </a:r>
            <a:endParaRPr lang="ru-RU" sz="1800" dirty="0" smtClean="0"/>
          </a:p>
          <a:p>
            <a:r>
              <a:rPr lang="uk-UA" sz="1800" dirty="0" smtClean="0"/>
              <a:t>З життя я тобі допоможу піти –</a:t>
            </a:r>
            <a:endParaRPr lang="ru-RU" sz="1800" dirty="0" smtClean="0"/>
          </a:p>
          <a:p>
            <a:r>
              <a:rPr lang="uk-UA" sz="1800" dirty="0" smtClean="0"/>
              <a:t>І шансу не дам врятувати себе</a:t>
            </a:r>
            <a:r>
              <a:rPr lang="uk-UA" sz="1800" dirty="0" smtClean="0"/>
              <a:t>.</a:t>
            </a:r>
          </a:p>
          <a:p>
            <a:r>
              <a:rPr lang="uk-UA" sz="1800" dirty="0" smtClean="0"/>
              <a:t>Саме </a:t>
            </a:r>
            <a:r>
              <a:rPr lang="uk-UA" sz="1800" dirty="0" smtClean="0"/>
              <a:t>у цей же час дуже багато хворих на СНІД. Загальна кількість хворих на СНІД у світі, тільки за офіційними даними, становить  понад 40 мільйонів чоловік. Щодня у світі СНІДом інфікується до 6 тисяч </a:t>
            </a:r>
            <a:r>
              <a:rPr lang="uk-UA" sz="1800" dirty="0" smtClean="0"/>
              <a:t> чоловік</a:t>
            </a:r>
            <a:r>
              <a:rPr lang="uk-UA" sz="1800" dirty="0" smtClean="0"/>
              <a:t>.</a:t>
            </a:r>
            <a:endParaRPr lang="ru-RU" sz="1800" dirty="0" smtClean="0"/>
          </a:p>
          <a:p>
            <a:r>
              <a:rPr lang="uk-UA" sz="1800" dirty="0" smtClean="0"/>
              <a:t>Будьте обережними та не давайте привід для потрапляння цього страшного вірусу до вашого організму та життя.</a:t>
            </a:r>
          </a:p>
          <a:p>
            <a:endParaRPr lang="ru-RU" sz="2000" dirty="0"/>
          </a:p>
        </p:txBody>
      </p:sp>
    </p:spTree>
  </p:cSld>
  <p:clrMapOvr>
    <a:masterClrMapping/>
  </p:clrMapOvr>
  <p:transition>
    <p:strips dir="l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67200" y="914400"/>
            <a:ext cx="4267200" cy="5509200"/>
          </a:xfrm>
          <a:prstGeom prst="rect">
            <a:avLst/>
          </a:prstGeom>
          <a:noFill/>
        </p:spPr>
        <p:txBody>
          <a:bodyPr wrap="square" rtlCol="0">
            <a:spAutoFit/>
          </a:bodyPr>
          <a:lstStyle/>
          <a:p>
            <a:r>
              <a:rPr lang="uk-UA" sz="2200" dirty="0" smtClean="0"/>
              <a:t>Світу відомі шляхи передачі ВІЛ: через статевий акт, коли кров хворої потрапляю у кров здорової людини, через матері дитині (при народжені вже хворої дитини або через годування молоком), через шприц та інші медичні засоби, які не дезінфікувалися, недотримання гігієни (бритва навіть через зубну пасту), татуювання і донорством та ще деяких шляхів, але вже випадковості чи маловірогідністью передачі вірусу.</a:t>
            </a:r>
          </a:p>
        </p:txBody>
      </p:sp>
      <p:pic>
        <p:nvPicPr>
          <p:cNvPr id="5" name="Рисунок 4" descr="20110111111104.jpg"/>
          <p:cNvPicPr>
            <a:picLocks noChangeAspect="1"/>
          </p:cNvPicPr>
          <p:nvPr/>
        </p:nvPicPr>
        <p:blipFill>
          <a:blip r:embed="rId2" cstate="print"/>
          <a:stretch>
            <a:fillRect/>
          </a:stretch>
        </p:blipFill>
        <p:spPr>
          <a:xfrm>
            <a:off x="381000" y="304800"/>
            <a:ext cx="3657600" cy="1905000"/>
          </a:xfrm>
          <a:prstGeom prst="rect">
            <a:avLst/>
          </a:prstGeom>
        </p:spPr>
      </p:pic>
      <p:pic>
        <p:nvPicPr>
          <p:cNvPr id="6" name="Рисунок 5" descr="kak-pravilno-britsya-e1285075397924.jpg"/>
          <p:cNvPicPr>
            <a:picLocks noChangeAspect="1"/>
          </p:cNvPicPr>
          <p:nvPr/>
        </p:nvPicPr>
        <p:blipFill>
          <a:blip r:embed="rId3" cstate="print"/>
          <a:stretch>
            <a:fillRect/>
          </a:stretch>
        </p:blipFill>
        <p:spPr>
          <a:xfrm>
            <a:off x="381000" y="2286000"/>
            <a:ext cx="3657600" cy="1981200"/>
          </a:xfrm>
          <a:prstGeom prst="rect">
            <a:avLst/>
          </a:prstGeom>
        </p:spPr>
      </p:pic>
      <p:pic>
        <p:nvPicPr>
          <p:cNvPr id="7" name="Рисунок 6" descr="istock000007057436small.jpg"/>
          <p:cNvPicPr>
            <a:picLocks noChangeAspect="1"/>
          </p:cNvPicPr>
          <p:nvPr/>
        </p:nvPicPr>
        <p:blipFill>
          <a:blip r:embed="rId4" cstate="print"/>
          <a:stretch>
            <a:fillRect/>
          </a:stretch>
        </p:blipFill>
        <p:spPr>
          <a:xfrm>
            <a:off x="381000" y="4267200"/>
            <a:ext cx="3657600" cy="2286000"/>
          </a:xfrm>
          <a:prstGeom prst="rect">
            <a:avLst/>
          </a:prstGeom>
        </p:spPr>
      </p:pic>
    </p:spTree>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1012"/>
            <a:ext cx="5638800" cy="3046988"/>
          </a:xfrm>
          <a:prstGeom prst="rect">
            <a:avLst/>
          </a:prstGeom>
          <a:noFill/>
        </p:spPr>
        <p:txBody>
          <a:bodyPr wrap="square" rtlCol="0">
            <a:spAutoFit/>
          </a:bodyPr>
          <a:lstStyle/>
          <a:p>
            <a:r>
              <a:rPr lang="uk-UA" sz="2800" dirty="0" smtClean="0"/>
              <a:t>..знаючі всі правила та шляхи передачі ВІЛ інфекції-ми можемо боротися з цією хворобою, тож на цей час весь світ </a:t>
            </a:r>
            <a:r>
              <a:rPr lang="uk-UA" sz="3600" dirty="0" smtClean="0">
                <a:solidFill>
                  <a:srgbClr val="FF0000"/>
                </a:solidFill>
              </a:rPr>
              <a:t>ПРОТИ СНІДУ!  </a:t>
            </a:r>
            <a:r>
              <a:rPr lang="uk-UA" sz="4000" dirty="0" smtClean="0">
                <a:solidFill>
                  <a:srgbClr val="FF0000"/>
                </a:solidFill>
              </a:rPr>
              <a:t>Тож боріться і ви!</a:t>
            </a:r>
            <a:endParaRPr lang="ru-RU" sz="4000" dirty="0">
              <a:solidFill>
                <a:srgbClr val="FF0000"/>
              </a:solidFill>
            </a:endParaRPr>
          </a:p>
        </p:txBody>
      </p:sp>
      <p:pic>
        <p:nvPicPr>
          <p:cNvPr id="3" name="Рисунок 2" descr="091201011517_aids226x170.jpg"/>
          <p:cNvPicPr>
            <a:picLocks noChangeAspect="1"/>
          </p:cNvPicPr>
          <p:nvPr/>
        </p:nvPicPr>
        <p:blipFill>
          <a:blip r:embed="rId2" cstate="print"/>
          <a:stretch>
            <a:fillRect/>
          </a:stretch>
        </p:blipFill>
        <p:spPr>
          <a:xfrm>
            <a:off x="5715000" y="3886200"/>
            <a:ext cx="3124200" cy="2667000"/>
          </a:xfrm>
          <a:prstGeom prst="rect">
            <a:avLst/>
          </a:prstGeom>
        </p:spPr>
      </p:pic>
      <p:sp>
        <p:nvSpPr>
          <p:cNvPr id="4" name="TextBox 3"/>
          <p:cNvSpPr txBox="1"/>
          <p:nvPr/>
        </p:nvSpPr>
        <p:spPr>
          <a:xfrm>
            <a:off x="457200" y="533400"/>
            <a:ext cx="4267200" cy="830997"/>
          </a:xfrm>
          <a:prstGeom prst="rect">
            <a:avLst/>
          </a:prstGeom>
          <a:noFill/>
        </p:spPr>
        <p:txBody>
          <a:bodyPr wrap="square" rtlCol="0">
            <a:spAutoFit/>
          </a:bodyPr>
          <a:lstStyle/>
          <a:p>
            <a:r>
              <a:rPr lang="uk-UA" sz="2400" dirty="0" smtClean="0"/>
              <a:t>Загинуло і можуть загинути дуже багато людей, тож:..</a:t>
            </a:r>
            <a:endParaRPr lang="ru-RU" sz="2400" dirty="0"/>
          </a:p>
        </p:txBody>
      </p:sp>
      <p:pic>
        <p:nvPicPr>
          <p:cNvPr id="5" name="Рисунок 4" descr="1238585968_aids.jpg"/>
          <p:cNvPicPr>
            <a:picLocks noChangeAspect="1"/>
          </p:cNvPicPr>
          <p:nvPr/>
        </p:nvPicPr>
        <p:blipFill>
          <a:blip r:embed="rId3" cstate="print"/>
          <a:stretch>
            <a:fillRect/>
          </a:stretch>
        </p:blipFill>
        <p:spPr>
          <a:xfrm>
            <a:off x="4724400" y="685800"/>
            <a:ext cx="4000500" cy="3048000"/>
          </a:xfrm>
          <a:prstGeom prst="rect">
            <a:avLst/>
          </a:prstGeom>
        </p:spPr>
      </p:pic>
      <p:pic>
        <p:nvPicPr>
          <p:cNvPr id="6" name="Рисунок 5" descr="world_aids_day_2010.jpg"/>
          <p:cNvPicPr>
            <a:picLocks noChangeAspect="1"/>
          </p:cNvPicPr>
          <p:nvPr/>
        </p:nvPicPr>
        <p:blipFill>
          <a:blip r:embed="rId4" cstate="print"/>
          <a:stretch>
            <a:fillRect/>
          </a:stretch>
        </p:blipFill>
        <p:spPr>
          <a:xfrm>
            <a:off x="457200" y="1447800"/>
            <a:ext cx="4038600" cy="2286000"/>
          </a:xfrm>
          <a:prstGeom prst="rect">
            <a:avLst/>
          </a:prstGeom>
        </p:spPr>
      </p:pic>
    </p:spTree>
  </p:cSld>
  <p:clrMapOvr>
    <a:masterClrMapping/>
  </p:clrMapOvr>
  <p:transition>
    <p:wheel spokes="8"/>
  </p:transition>
  <p:timing>
    <p:tnLst>
      <p:par>
        <p:cTn id="1" dur="indefinite" restart="never" nodeType="tmRoot"/>
      </p:par>
    </p:tn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59</TotalTime>
  <Words>602</Words>
  <Application>Microsoft Office PowerPoint</Application>
  <PresentationFormat>Экран (4:3)</PresentationFormat>
  <Paragraphs>24</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Техническая</vt:lpstr>
      <vt:lpstr>Ми проти СНІДу!</vt:lpstr>
      <vt:lpstr>СНІД – остання стадія ВІЛ-інфекції. ВІЛ-інфекція становить велику небезпеку для людей і суспільства, тому про неї потрібно знати всім та спільно вирішувати цю проблему. Необхідно детально вивчати правду про ВІЛ-інфекцію та інформувати про це членів родини.</vt:lpstr>
      <vt:lpstr>СНІД («Синдром набутого імунного дефіциту») – назва останньої стадії ВІЛ-інфекції. Цей синдром не є спадковим. </vt:lpstr>
      <vt:lpstr>Слайд 4</vt:lpstr>
      <vt:lpstr>Слайд 5</vt:lpstr>
      <vt:lpstr>Слайд 6</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 проти СНІДу!</dc:title>
  <cp:lastModifiedBy>User</cp:lastModifiedBy>
  <cp:revision>16</cp:revision>
  <dcterms:modified xsi:type="dcterms:W3CDTF">2013-03-13T19:16:59Z</dcterms:modified>
</cp:coreProperties>
</file>