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1" r:id="rId8"/>
    <p:sldId id="266" r:id="rId9"/>
    <p:sldId id="262" r:id="rId10"/>
    <p:sldId id="263" r:id="rId11"/>
    <p:sldId id="265"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07" autoAdjust="0"/>
  </p:normalViewPr>
  <p:slideViewPr>
    <p:cSldViewPr>
      <p:cViewPr varScale="1">
        <p:scale>
          <a:sx n="66" d="100"/>
          <a:sy n="66" d="100"/>
        </p:scale>
        <p:origin x="-1506" y="-102"/>
      </p:cViewPr>
      <p:guideLst>
        <p:guide orient="horz" pos="2160"/>
        <p:guide pos="2880"/>
      </p:guideLst>
    </p:cSldViewPr>
  </p:slideViewPr>
  <p:outlineViewPr>
    <p:cViewPr>
      <p:scale>
        <a:sx n="33" d="100"/>
        <a:sy n="33" d="100"/>
      </p:scale>
      <p:origin x="0" y="99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8E7C9D2C-F641-41C1-A926-F72746BB6E66}" type="datetimeFigureOut">
              <a:rPr lang="uk-UA" smtClean="0"/>
              <a:t>04.05.2014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BF0CFC4-C6BC-4828-B0E3-B8DD6C2D6DA4}"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E7C9D2C-F641-41C1-A926-F72746BB6E66}" type="datetimeFigureOut">
              <a:rPr lang="uk-UA" smtClean="0"/>
              <a:t>04.05.2014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BF0CFC4-C6BC-4828-B0E3-B8DD6C2D6DA4}"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E7C9D2C-F641-41C1-A926-F72746BB6E66}" type="datetimeFigureOut">
              <a:rPr lang="uk-UA" smtClean="0"/>
              <a:t>04.05.2014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BF0CFC4-C6BC-4828-B0E3-B8DD6C2D6DA4}"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E7C9D2C-F641-41C1-A926-F72746BB6E66}" type="datetimeFigureOut">
              <a:rPr lang="uk-UA" smtClean="0"/>
              <a:t>04.05.2014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BF0CFC4-C6BC-4828-B0E3-B8DD6C2D6DA4}"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E7C9D2C-F641-41C1-A926-F72746BB6E66}" type="datetimeFigureOut">
              <a:rPr lang="uk-UA" smtClean="0"/>
              <a:t>04.05.2014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BF0CFC4-C6BC-4828-B0E3-B8DD6C2D6DA4}"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8E7C9D2C-F641-41C1-A926-F72746BB6E66}" type="datetimeFigureOut">
              <a:rPr lang="uk-UA" smtClean="0"/>
              <a:t>04.05.2014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BF0CFC4-C6BC-4828-B0E3-B8DD6C2D6DA4}"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8E7C9D2C-F641-41C1-A926-F72746BB6E66}" type="datetimeFigureOut">
              <a:rPr lang="uk-UA" smtClean="0"/>
              <a:t>04.05.2014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0BF0CFC4-C6BC-4828-B0E3-B8DD6C2D6DA4}"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8E7C9D2C-F641-41C1-A926-F72746BB6E66}" type="datetimeFigureOut">
              <a:rPr lang="uk-UA" smtClean="0"/>
              <a:t>04.05.2014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0BF0CFC4-C6BC-4828-B0E3-B8DD6C2D6DA4}"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E7C9D2C-F641-41C1-A926-F72746BB6E66}" type="datetimeFigureOut">
              <a:rPr lang="uk-UA" smtClean="0"/>
              <a:t>04.05.2014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0BF0CFC4-C6BC-4828-B0E3-B8DD6C2D6DA4}"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E7C9D2C-F641-41C1-A926-F72746BB6E66}" type="datetimeFigureOut">
              <a:rPr lang="uk-UA" smtClean="0"/>
              <a:t>04.05.2014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BF0CFC4-C6BC-4828-B0E3-B8DD6C2D6DA4}"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E7C9D2C-F641-41C1-A926-F72746BB6E66}" type="datetimeFigureOut">
              <a:rPr lang="uk-UA" smtClean="0"/>
              <a:t>04.05.2014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BF0CFC4-C6BC-4828-B0E3-B8DD6C2D6DA4}"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C9D2C-F641-41C1-A926-F72746BB6E66}" type="datetimeFigureOut">
              <a:rPr lang="uk-UA" smtClean="0"/>
              <a:t>04.05.2014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0CFC4-C6BC-4828-B0E3-B8DD6C2D6DA4}"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znaimo.com.ua/%D0%A1%D0%A0%D0%A1%D0%A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5000">
              <a:schemeClr val="bg1"/>
            </a:gs>
            <a:gs pos="45000">
              <a:srgbClr val="FF7A00"/>
            </a:gs>
            <a:gs pos="70000">
              <a:srgbClr val="FF0300"/>
            </a:gs>
            <a:gs pos="100000">
              <a:srgbClr val="4D0808"/>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2130425"/>
            <a:ext cx="7643866" cy="1470025"/>
          </a:xfrm>
        </p:spPr>
        <p:txBody>
          <a:bodyPr>
            <a:prstTxWarp prst="textPlain">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Цензура</a:t>
            </a:r>
            <a:endParaRPr lang="uk-U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1143000"/>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uk-UA" b="1" dirty="0" smtClean="0"/>
              <a:t>Етапи впровадження цензури в незалежній Україні</a:t>
            </a:r>
            <a:endParaRPr lang="uk-UA" dirty="0"/>
          </a:p>
        </p:txBody>
      </p:sp>
      <p:sp>
        <p:nvSpPr>
          <p:cNvPr id="3" name="Содержимое 2"/>
          <p:cNvSpPr>
            <a:spLocks noGrp="1"/>
          </p:cNvSpPr>
          <p:nvPr>
            <p:ph idx="1"/>
          </p:nvPr>
        </p:nvSpPr>
        <p:spPr>
          <a:xfrm>
            <a:off x="0" y="1214422"/>
            <a:ext cx="9144000" cy="5429288"/>
          </a:xfrm>
        </p:spPr>
        <p:style>
          <a:lnRef idx="2">
            <a:schemeClr val="accent1"/>
          </a:lnRef>
          <a:fillRef idx="1">
            <a:schemeClr val="lt1"/>
          </a:fillRef>
          <a:effectRef idx="0">
            <a:schemeClr val="accent1"/>
          </a:effectRef>
          <a:fontRef idx="minor">
            <a:schemeClr val="dk1"/>
          </a:fontRef>
        </p:style>
        <p:txBody>
          <a:bodyPr>
            <a:noAutofit/>
          </a:bodyPr>
          <a:lstStyle/>
          <a:p>
            <a:r>
              <a:rPr lang="uk-UA" sz="1600" dirty="0" smtClean="0"/>
              <a:t>Науковці </a:t>
            </a:r>
            <a:r>
              <a:rPr lang="uk-UA" sz="1600" dirty="0"/>
              <a:t>Центру Разумкова 2002 р. запропонували наступну класифікацію:</a:t>
            </a:r>
          </a:p>
          <a:p>
            <a:r>
              <a:rPr lang="uk-UA" sz="1600" b="1" dirty="0"/>
              <a:t>1991 — 1994 рр</a:t>
            </a:r>
            <a:r>
              <a:rPr lang="uk-UA" sz="1600" dirty="0"/>
              <a:t>. характеризуються високим рівнем свободи слова, плюралізму думок і точок зору, що оприлюднювалися в ЗМІ;</a:t>
            </a:r>
          </a:p>
          <a:p>
            <a:r>
              <a:rPr lang="uk-UA" sz="1600" b="1" dirty="0"/>
              <a:t>1995 — 1998 рр.</a:t>
            </a:r>
            <a:r>
              <a:rPr lang="uk-UA" sz="1600" dirty="0"/>
              <a:t> відзначаються поступовим формуванням ринку олігархічних ЗМІ, окремі мас-медіа перетворюються на політичні проекти для обслуговування певних інтересів, з'являється заборона на критичне висвітлення діяльності Президента, влада, за допомогою методів інформаційної протидії, намагається впливати на інформаційний простір, пряме втручання владних структур у діяльність ЗМІ носить несистемний характер;</a:t>
            </a:r>
          </a:p>
          <a:p>
            <a:r>
              <a:rPr lang="uk-UA" sz="1600" b="1" dirty="0"/>
              <a:t>1999 — 2001 рр.</a:t>
            </a:r>
            <a:r>
              <a:rPr lang="uk-UA" sz="1600" dirty="0"/>
              <a:t> — президентська виборча кампанія супроводжується погіршенням стану свободи слова, із ЗМІ практично</a:t>
            </a:r>
          </a:p>
          <a:p>
            <a:r>
              <a:rPr lang="uk-UA" sz="1600" dirty="0"/>
              <a:t>зникають альтернативні точки зору, проти опозиційних ЗМІ застосовуються засоби економічного тиску; внаслідок «касетного скандалу» посилюється тиск держави на інформаційний простір; влада всіляко намагається переконати світову громадськість у своїй відкритості;</a:t>
            </a:r>
          </a:p>
          <a:p>
            <a:r>
              <a:rPr lang="uk-UA" sz="1600" dirty="0"/>
              <a:t>з 2002 року, з початком парламентської виборчої кампанії, ситуація значно погіршується, провладні ЗМІ проводять агресивну інформаційну політику проти опозиційних </a:t>
            </a:r>
            <a:r>
              <a:rPr lang="uk-UA" sz="1600" dirty="0" smtClean="0"/>
              <a:t>сил.</a:t>
            </a:r>
            <a:endParaRPr lang="uk-UA" sz="1600" dirty="0"/>
          </a:p>
          <a:p>
            <a:r>
              <a:rPr lang="uk-UA" sz="1600" b="1" dirty="0"/>
              <a:t>Заборона цензури українським </a:t>
            </a:r>
            <a:r>
              <a:rPr lang="uk-UA" sz="1600" b="1" dirty="0" smtClean="0"/>
              <a:t>законодавством</a:t>
            </a:r>
            <a:endParaRPr lang="uk-UA" sz="1600" b="1" dirty="0"/>
          </a:p>
          <a:p>
            <a:r>
              <a:rPr lang="uk-UA" sz="1600" dirty="0"/>
              <a:t>Цензура як перешкоджання свободі думки і слова, вільному вираженню думок та переконань, в Україні заборонена законодавством — Конституцією України та рядом інших законів. Також законодавчо заборонено створення будь-яких органів, установ, посад, діяльність яких була б пов'язана з цензурою масової інформації.</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Круглая лента лицом вверх 4"/>
          <p:cNvSpPr/>
          <p:nvPr/>
        </p:nvSpPr>
        <p:spPr>
          <a:xfrm>
            <a:off x="1142976" y="1142984"/>
            <a:ext cx="7072362" cy="5000660"/>
          </a:xfrm>
          <a:prstGeom prst="ellipseRibbon2">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uk-UA"/>
          </a:p>
        </p:txBody>
      </p:sp>
      <p:sp>
        <p:nvSpPr>
          <p:cNvPr id="3" name="Содержимое 2"/>
          <p:cNvSpPr>
            <a:spLocks noGrp="1"/>
          </p:cNvSpPr>
          <p:nvPr>
            <p:ph idx="1"/>
          </p:nvPr>
        </p:nvSpPr>
        <p:spPr>
          <a:xfrm>
            <a:off x="3000364" y="1357298"/>
            <a:ext cx="3429024" cy="3500462"/>
          </a:xfrm>
        </p:spPr>
        <p:style>
          <a:lnRef idx="0">
            <a:schemeClr val="accent2"/>
          </a:lnRef>
          <a:fillRef idx="3">
            <a:schemeClr val="accent2"/>
          </a:fillRef>
          <a:effectRef idx="3">
            <a:schemeClr val="accent2"/>
          </a:effectRef>
          <a:fontRef idx="minor">
            <a:schemeClr val="lt1"/>
          </a:fontRef>
        </p:style>
        <p:txBody>
          <a:bodyPr>
            <a:normAutofit lnSpcReduction="10000"/>
          </a:bodyPr>
          <a:lstStyle/>
          <a:p>
            <a:r>
              <a:rPr lang="ru-RU" dirty="0" err="1" smtClean="0"/>
              <a:t>Презентацію</a:t>
            </a:r>
            <a:r>
              <a:rPr lang="ru-RU" dirty="0" smtClean="0"/>
              <a:t> </a:t>
            </a:r>
            <a:r>
              <a:rPr lang="ru-RU" dirty="0" err="1" smtClean="0"/>
              <a:t>підготувала</a:t>
            </a:r>
            <a:endParaRPr lang="ru-RU" dirty="0" smtClean="0"/>
          </a:p>
          <a:p>
            <a:r>
              <a:rPr lang="ru-RU" dirty="0" err="1" smtClean="0"/>
              <a:t>Учениця</a:t>
            </a:r>
            <a:r>
              <a:rPr lang="ru-RU" dirty="0" smtClean="0"/>
              <a:t> 11-</a:t>
            </a:r>
            <a:r>
              <a:rPr lang="uk-UA" dirty="0" smtClean="0"/>
              <a:t>Б класу.</a:t>
            </a:r>
          </a:p>
          <a:p>
            <a:r>
              <a:rPr lang="uk-UA" dirty="0" err="1" smtClean="0"/>
              <a:t>Куліковська</a:t>
            </a:r>
            <a:r>
              <a:rPr lang="uk-UA" dirty="0" smtClean="0"/>
              <a:t> Ірина</a:t>
            </a:r>
            <a:endParaRPr lang="ru-RU" dirty="0" smtClean="0"/>
          </a:p>
          <a:p>
            <a:r>
              <a:rPr lang="ru-RU" dirty="0" err="1" smtClean="0"/>
              <a:t>Дякую</a:t>
            </a:r>
            <a:r>
              <a:rPr lang="ru-RU" dirty="0" smtClean="0"/>
              <a:t> за </a:t>
            </a:r>
            <a:r>
              <a:rPr lang="ru-RU" dirty="0" err="1" smtClean="0"/>
              <a:t>увагу</a:t>
            </a:r>
            <a:r>
              <a:rPr lang="ru-RU" dirty="0" smtClean="0"/>
              <a:t>!</a:t>
            </a:r>
          </a:p>
          <a:p>
            <a:endParaRPr lang="uk-UA" dirty="0"/>
          </a:p>
        </p:txBody>
      </p:sp>
      <p:sp>
        <p:nvSpPr>
          <p:cNvPr id="6" name="7-конечная звезда 5"/>
          <p:cNvSpPr/>
          <p:nvPr/>
        </p:nvSpPr>
        <p:spPr>
          <a:xfrm>
            <a:off x="571472" y="500042"/>
            <a:ext cx="1571636" cy="1285884"/>
          </a:xfrm>
          <a:prstGeom prst="star7">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uk-UA"/>
          </a:p>
        </p:txBody>
      </p:sp>
      <p:sp>
        <p:nvSpPr>
          <p:cNvPr id="7" name="7-конечная звезда 6"/>
          <p:cNvSpPr/>
          <p:nvPr/>
        </p:nvSpPr>
        <p:spPr>
          <a:xfrm>
            <a:off x="7072330" y="428604"/>
            <a:ext cx="1714512" cy="1285884"/>
          </a:xfrm>
          <a:prstGeom prst="star7">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uk-UA"/>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4" descr="http://cdn.bolshoyvopros.ru/files/users/images/fd/b8/fdb8b2616af850a734a9f6130e99bc5b.jpg"/>
          <p:cNvPicPr>
            <a:picLocks noChangeAspect="1" noChangeArrowheads="1"/>
          </p:cNvPicPr>
          <p:nvPr/>
        </p:nvPicPr>
        <p:blipFill>
          <a:blip r:embed="rId2"/>
          <a:srcRect/>
          <a:stretch>
            <a:fillRect/>
          </a:stretch>
        </p:blipFill>
        <p:spPr bwMode="auto">
          <a:xfrm rot="202816">
            <a:off x="1868419" y="3658435"/>
            <a:ext cx="6845118" cy="3000372"/>
          </a:xfrm>
          <a:prstGeom prst="rect">
            <a:avLst/>
          </a:prstGeom>
          <a:noFill/>
        </p:spPr>
      </p:pic>
      <p:sp>
        <p:nvSpPr>
          <p:cNvPr id="3" name="Содержимое 2"/>
          <p:cNvSpPr>
            <a:spLocks noGrp="1"/>
          </p:cNvSpPr>
          <p:nvPr>
            <p:ph idx="1"/>
          </p:nvPr>
        </p:nvSpPr>
        <p:spPr>
          <a:xfrm>
            <a:off x="214282" y="214290"/>
            <a:ext cx="8929718" cy="4071942"/>
          </a:xfrm>
        </p:spPr>
        <p:txBody>
          <a:bodyPr>
            <a:normAutofit fontScale="77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uk-U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Цензура ( лат. </a:t>
            </a:r>
            <a:r>
              <a:rPr lang="en-US" b="1" i="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censura</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 - </a:t>
            </a:r>
            <a:r>
              <a:rPr lang="uk-U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Загальна назва контролю влади за змістом і розповсюдженням інформації, друкованої продукції, музичних і сценічних творів, </a:t>
            </a:r>
            <a:r>
              <a:rPr lang="uk-UA"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творівобразотворчого</a:t>
            </a:r>
            <a:r>
              <a:rPr lang="uk-U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мистецтва, </a:t>
            </a:r>
            <a:r>
              <a:rPr lang="uk-UA"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кінемато-</a:t>
            </a:r>
            <a:r>
              <a:rPr lang="uk-U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і фотографічних творів, передач радіо і телебачення, </a:t>
            </a:r>
            <a:r>
              <a:rPr lang="uk-UA"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веб-сайтів</a:t>
            </a:r>
            <a:r>
              <a:rPr lang="uk-U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і порталів, в </a:t>
            </a:r>
            <a:r>
              <a:rPr lang="uk-U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деяких </a:t>
            </a:r>
            <a:r>
              <a:rPr lang="uk-U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випадках також приватного листування, з метою обмеження або недопущення розповсюдження ідей і відомостей, визнаних цією владою шкідливими або </a:t>
            </a:r>
            <a:r>
              <a:rPr lang="uk-U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небажаними.</a:t>
            </a:r>
            <a:endParaRPr lang="uk-U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uk-U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Цензурою називаються також органи світської чи духовної влади, які здійснюють такий контроль.</a:t>
            </a:r>
          </a:p>
          <a:p>
            <a:endParaRPr lang="uk-U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9" name="Прямоугольник 8"/>
          <p:cNvSpPr/>
          <p:nvPr/>
        </p:nvSpPr>
        <p:spPr>
          <a:xfrm>
            <a:off x="0" y="0"/>
            <a:ext cx="142844" cy="6858000"/>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p:cNvSpPr/>
          <p:nvPr/>
        </p:nvSpPr>
        <p:spPr>
          <a:xfrm>
            <a:off x="0" y="0"/>
            <a:ext cx="9144000" cy="142852"/>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2" name="Прямоугольник 11"/>
          <p:cNvSpPr/>
          <p:nvPr/>
        </p:nvSpPr>
        <p:spPr>
          <a:xfrm>
            <a:off x="9001156" y="0"/>
            <a:ext cx="142844" cy="6858000"/>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3" name="Прямоугольник 12"/>
          <p:cNvSpPr/>
          <p:nvPr/>
        </p:nvSpPr>
        <p:spPr>
          <a:xfrm>
            <a:off x="0" y="6715148"/>
            <a:ext cx="9144000" cy="142852"/>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338"/>
            <a:ext cx="4357718" cy="1143000"/>
          </a:xfrm>
        </p:spPr>
        <p:txBody>
          <a:bodyPr/>
          <a:lstStyle/>
          <a:p>
            <a:r>
              <a:rPr lang="uk-UA"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Основна ідея</a:t>
            </a:r>
          </a:p>
        </p:txBody>
      </p:sp>
      <p:sp>
        <p:nvSpPr>
          <p:cNvPr id="3" name="Содержимое 2"/>
          <p:cNvSpPr>
            <a:spLocks noGrp="1"/>
          </p:cNvSpPr>
          <p:nvPr>
            <p:ph idx="1"/>
          </p:nvPr>
        </p:nvSpPr>
        <p:spPr>
          <a:xfrm>
            <a:off x="0" y="928670"/>
            <a:ext cx="4786314" cy="5643578"/>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uk-UA" b="1" spc="50" dirty="0">
                <a:ln w="11430"/>
                <a:solidFill>
                  <a:sysClr val="windowText" lastClr="000000"/>
                </a:solidFill>
                <a:effectLst>
                  <a:outerShdw blurRad="76200" dist="50800" dir="5400000" algn="tl" rotWithShape="0">
                    <a:srgbClr val="000000">
                      <a:alpha val="65000"/>
                    </a:srgbClr>
                  </a:outerShdw>
                </a:effectLst>
              </a:rPr>
              <a:t>Основна ідея </a:t>
            </a:r>
            <a:r>
              <a:rPr lang="uk-UA" b="1" spc="50" dirty="0" smtClean="0">
                <a:ln w="11430"/>
                <a:solidFill>
                  <a:sysClr val="windowText" lastClr="000000"/>
                </a:solidFill>
                <a:effectLst>
                  <a:outerShdw blurRad="76200" dist="50800" dir="5400000" algn="tl" rotWithShape="0">
                    <a:srgbClr val="000000">
                      <a:alpha val="65000"/>
                    </a:srgbClr>
                  </a:outerShdw>
                </a:effectLst>
              </a:rPr>
              <a:t>цензури:</a:t>
            </a:r>
          </a:p>
          <a:p>
            <a:r>
              <a:rPr lang="uk-UA" b="1" spc="50" dirty="0" smtClean="0">
                <a:ln w="11430"/>
                <a:solidFill>
                  <a:sysClr val="windowText" lastClr="000000"/>
                </a:solidFill>
                <a:effectLst>
                  <a:outerShdw blurRad="76200" dist="50800" dir="5400000" algn="tl" rotWithShape="0">
                    <a:srgbClr val="000000">
                      <a:alpha val="65000"/>
                    </a:srgbClr>
                  </a:outerShdw>
                </a:effectLst>
              </a:rPr>
              <a:t>визнання </a:t>
            </a:r>
            <a:r>
              <a:rPr lang="uk-UA" b="1" spc="50" dirty="0">
                <a:ln w="11430"/>
                <a:solidFill>
                  <a:sysClr val="windowText" lastClr="000000"/>
                </a:solidFill>
                <a:effectLst>
                  <a:outerShdw blurRad="76200" dist="50800" dir="5400000" algn="tl" rotWithShape="0">
                    <a:srgbClr val="000000">
                      <a:alpha val="65000"/>
                    </a:srgbClr>
                  </a:outerShdw>
                </a:effectLst>
              </a:rPr>
              <a:t>права </a:t>
            </a:r>
            <a:r>
              <a:rPr lang="uk-UA" b="1" spc="50" dirty="0" smtClean="0">
                <a:ln w="11430"/>
                <a:solidFill>
                  <a:sysClr val="windowText" lastClr="000000"/>
                </a:solidFill>
                <a:effectLst>
                  <a:outerShdw blurRad="76200" dist="50800" dir="5400000" algn="tl" rotWithShape="0">
                    <a:srgbClr val="000000">
                      <a:alpha val="65000"/>
                    </a:srgbClr>
                  </a:outerShdw>
                </a:effectLst>
              </a:rPr>
              <a:t>держави на </a:t>
            </a:r>
            <a:r>
              <a:rPr lang="uk-UA" b="1" spc="50" dirty="0">
                <a:ln w="11430"/>
                <a:solidFill>
                  <a:sysClr val="windowText" lastClr="000000"/>
                </a:solidFill>
                <a:effectLst>
                  <a:outerShdw blurRad="76200" dist="50800" dir="5400000" algn="tl" rotWithShape="0">
                    <a:srgbClr val="000000">
                      <a:alpha val="65000"/>
                    </a:srgbClr>
                  </a:outerShdw>
                </a:effectLst>
              </a:rPr>
              <a:t>обмеження </a:t>
            </a:r>
            <a:r>
              <a:rPr lang="uk-UA" b="1" spc="50" dirty="0" smtClean="0">
                <a:ln w="11430"/>
                <a:solidFill>
                  <a:sysClr val="windowText" lastClr="000000"/>
                </a:solidFill>
                <a:effectLst>
                  <a:outerShdw blurRad="76200" dist="50800" dir="5400000" algn="tl" rotWithShape="0">
                    <a:srgbClr val="000000">
                      <a:alpha val="65000"/>
                    </a:srgbClr>
                  </a:outerShdw>
                </a:effectLst>
              </a:rPr>
              <a:t>поширення інформації</a:t>
            </a:r>
            <a:r>
              <a:rPr lang="uk-UA" b="1" spc="50" dirty="0">
                <a:ln w="11430"/>
                <a:solidFill>
                  <a:sysClr val="windowText" lastClr="000000"/>
                </a:solidFill>
                <a:effectLst>
                  <a:outerShdw blurRad="76200" dist="50800" dir="5400000" algn="tl" rotWithShape="0">
                    <a:srgbClr val="000000">
                      <a:alpha val="65000"/>
                    </a:srgbClr>
                  </a:outerShdw>
                </a:effectLst>
              </a:rPr>
              <a:t>, яку держава вважає шкідливою </a:t>
            </a:r>
            <a:r>
              <a:rPr lang="uk-UA" b="1" spc="50" dirty="0" smtClean="0">
                <a:ln w="11430"/>
                <a:solidFill>
                  <a:sysClr val="windowText" lastClr="000000"/>
                </a:solidFill>
                <a:effectLst>
                  <a:outerShdw blurRad="76200" dist="50800" dir="5400000" algn="tl" rotWithShape="0">
                    <a:srgbClr val="000000">
                      <a:alpha val="65000"/>
                    </a:srgbClr>
                  </a:outerShdw>
                </a:effectLst>
              </a:rPr>
              <a:t>або небажаною</a:t>
            </a:r>
            <a:r>
              <a:rPr lang="uk-UA" b="1" spc="50" dirty="0">
                <a:ln w="11430"/>
                <a:solidFill>
                  <a:sysClr val="windowText" lastClr="000000"/>
                </a:solidFill>
                <a:effectLst>
                  <a:outerShdw blurRad="76200" dist="50800" dir="5400000" algn="tl" rotWithShape="0">
                    <a:srgbClr val="000000">
                      <a:alpha val="65000"/>
                    </a:srgbClr>
                  </a:outerShdw>
                </a:effectLst>
              </a:rPr>
              <a:t>. </a:t>
            </a:r>
            <a:endParaRPr lang="uk-UA" b="1" spc="50" dirty="0" smtClean="0">
              <a:ln w="11430"/>
              <a:solidFill>
                <a:sysClr val="windowText" lastClr="000000"/>
              </a:solidFill>
              <a:effectLst>
                <a:outerShdw blurRad="76200" dist="50800" dir="5400000" algn="tl" rotWithShape="0">
                  <a:srgbClr val="000000">
                    <a:alpha val="65000"/>
                  </a:srgbClr>
                </a:outerShdw>
              </a:effectLst>
            </a:endParaRPr>
          </a:p>
        </p:txBody>
      </p:sp>
      <p:pic>
        <p:nvPicPr>
          <p:cNvPr id="4" name="Picture 6" descr="http://midgard-info.ru/wp-content/uploads/2013/12/%D1%86%D0%B5%D0%BD%D0%B7%D1%83%D1%80%D0%B0-%D0%B8%D0%BD%D1%82%D0%B5%D1%80%D0%BD%D0%B5%D1%82.gif"/>
          <p:cNvPicPr>
            <a:picLocks noChangeAspect="1" noChangeArrowheads="1"/>
          </p:cNvPicPr>
          <p:nvPr/>
        </p:nvPicPr>
        <p:blipFill>
          <a:blip r:embed="rId2"/>
          <a:srcRect/>
          <a:stretch>
            <a:fillRect/>
          </a:stretch>
        </p:blipFill>
        <p:spPr bwMode="auto">
          <a:xfrm>
            <a:off x="4786314" y="214290"/>
            <a:ext cx="3929058" cy="3071786"/>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6" name="Рисунок 5" descr="cenzura.jpg"/>
          <p:cNvPicPr>
            <a:picLocks noChangeAspect="1"/>
          </p:cNvPicPr>
          <p:nvPr/>
        </p:nvPicPr>
        <p:blipFill>
          <a:blip r:embed="rId3"/>
          <a:stretch>
            <a:fillRect/>
          </a:stretch>
        </p:blipFill>
        <p:spPr>
          <a:xfrm>
            <a:off x="4000496" y="3571876"/>
            <a:ext cx="4357718" cy="3000372"/>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uk-UA" dirty="0"/>
              <a:t>Типи </a:t>
            </a:r>
            <a:r>
              <a:rPr lang="uk-UA" dirty="0" smtClean="0"/>
              <a:t>цензури</a:t>
            </a:r>
            <a:endParaRPr lang="uk-UA" dirty="0"/>
          </a:p>
        </p:txBody>
      </p:sp>
      <p:sp>
        <p:nvSpPr>
          <p:cNvPr id="3" name="Содержимое 2"/>
          <p:cNvSpPr>
            <a:spLocks noGrp="1"/>
          </p:cNvSpPr>
          <p:nvPr>
            <p:ph idx="1"/>
          </p:nvPr>
        </p:nvSpPr>
        <p:spPr>
          <a:xfrm>
            <a:off x="457200" y="1600200"/>
            <a:ext cx="8229600" cy="4757758"/>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uk-UA" dirty="0"/>
              <a:t>Державна цензура буває </a:t>
            </a:r>
            <a:r>
              <a:rPr lang="uk-UA" b="1" dirty="0"/>
              <a:t>відкритою</a:t>
            </a:r>
            <a:r>
              <a:rPr lang="uk-UA" dirty="0"/>
              <a:t> та </a:t>
            </a:r>
            <a:r>
              <a:rPr lang="uk-UA" b="1" dirty="0"/>
              <a:t>прихованою</a:t>
            </a:r>
            <a:r>
              <a:rPr lang="uk-UA" dirty="0"/>
              <a:t>. У першому випадку видаються спеціальні закони, які забороняють публікацію або оприлюднення певних ідей. Приклади — Китай, Австралія або Саудівська </a:t>
            </a:r>
            <a:r>
              <a:rPr lang="uk-UA" dirty="0" smtClean="0"/>
              <a:t>Аравія</a:t>
            </a:r>
            <a:r>
              <a:rPr lang="uk-UA" dirty="0"/>
              <a:t>, де законом заборонено відвідування </a:t>
            </a:r>
            <a:r>
              <a:rPr lang="uk-UA" dirty="0" err="1"/>
              <a:t>веб-сторінок</a:t>
            </a:r>
            <a:r>
              <a:rPr lang="uk-UA" dirty="0"/>
              <a:t> певної тематики. В другому випадку йдеться про залякування, коли людям забороняють висловлювати або підтримувати певні ідеї під страхом втрати роботи, суспільної позиції, загрозою їх життю або життю близьких.</a:t>
            </a:r>
          </a:p>
          <a:p>
            <a:r>
              <a:rPr lang="uk-UA" dirty="0"/>
              <a:t>Пряма цензура у свою чергу поділяється на </a:t>
            </a:r>
            <a:r>
              <a:rPr lang="uk-UA" b="1" dirty="0"/>
              <a:t>попередній</a:t>
            </a:r>
            <a:r>
              <a:rPr lang="uk-UA" dirty="0"/>
              <a:t> і </a:t>
            </a:r>
            <a:r>
              <a:rPr lang="uk-UA" b="1" dirty="0"/>
              <a:t>наступний контроль</a:t>
            </a:r>
            <a:r>
              <a:rPr lang="uk-UA" dirty="0"/>
              <a:t>. Попередній контроль полягає у тому, що відповідний урядовець (цензор) переглядає друковані видання до їх виходу у світ та дозволяє або не дозволяє публікацію. Наступний контроль — це застосування санкцій, судові переслідування та інші дії щодо автора, видавця, ЗМІ як </a:t>
            </a:r>
            <a:r>
              <a:rPr lang="uk-UA" dirty="0" err="1"/>
              <a:t>пост-фактум</a:t>
            </a:r>
            <a:r>
              <a:rPr lang="uk-UA" dirty="0"/>
              <a:t> оприлюднення певної інформації</a:t>
            </a:r>
          </a:p>
          <a:p>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28794" y="285728"/>
            <a:ext cx="5143536" cy="642942"/>
          </a:xfrm>
        </p:spPr>
        <p:style>
          <a:lnRef idx="1">
            <a:schemeClr val="accent4"/>
          </a:lnRef>
          <a:fillRef idx="3">
            <a:schemeClr val="accent4"/>
          </a:fillRef>
          <a:effectRef idx="2">
            <a:schemeClr val="accent4"/>
          </a:effectRef>
          <a:fontRef idx="minor">
            <a:schemeClr val="lt1"/>
          </a:fontRef>
        </p:style>
        <p:txBody>
          <a:bodyPr>
            <a:normAutofit fontScale="90000"/>
          </a:bodyPr>
          <a:lstStyle/>
          <a:p>
            <a:r>
              <a:rPr lang="uk-UA" b="1" dirty="0" smtClean="0"/>
              <a:t> </a:t>
            </a:r>
            <a:r>
              <a:rPr lang="uk-UA" b="1" dirty="0"/>
              <a:t>Форми </a:t>
            </a:r>
            <a:r>
              <a:rPr lang="uk-UA" b="1" dirty="0" smtClean="0"/>
              <a:t>цензури</a:t>
            </a:r>
            <a:endParaRPr lang="uk-UA" dirty="0"/>
          </a:p>
        </p:txBody>
      </p:sp>
      <p:sp>
        <p:nvSpPr>
          <p:cNvPr id="3" name="Содержимое 2"/>
          <p:cNvSpPr>
            <a:spLocks noGrp="1"/>
          </p:cNvSpPr>
          <p:nvPr>
            <p:ph idx="1"/>
          </p:nvPr>
        </p:nvSpPr>
        <p:spPr>
          <a:xfrm>
            <a:off x="285720" y="1357298"/>
            <a:ext cx="3357586" cy="5214974"/>
          </a:xfrm>
        </p:spPr>
        <p:style>
          <a:lnRef idx="1">
            <a:schemeClr val="accent6"/>
          </a:lnRef>
          <a:fillRef idx="3">
            <a:schemeClr val="accent6"/>
          </a:fillRef>
          <a:effectRef idx="2">
            <a:schemeClr val="accent6"/>
          </a:effectRef>
          <a:fontRef idx="minor">
            <a:schemeClr val="lt1"/>
          </a:fontRef>
        </p:style>
        <p:txBody>
          <a:bodyPr>
            <a:normAutofit fontScale="55000" lnSpcReduction="20000"/>
          </a:bodyPr>
          <a:lstStyle/>
          <a:p>
            <a:pPr marL="514350" indent="-514350">
              <a:buNone/>
            </a:pPr>
            <a:r>
              <a:rPr lang="ru-RU" b="1" dirty="0" smtClean="0"/>
              <a:t>      1.Попередня </a:t>
            </a:r>
            <a:r>
              <a:rPr lang="ru-RU" b="1" dirty="0"/>
              <a:t>цензура</a:t>
            </a:r>
          </a:p>
          <a:p>
            <a:pPr>
              <a:buNone/>
            </a:pPr>
            <a:r>
              <a:rPr lang="ru-RU" dirty="0" smtClean="0"/>
              <a:t>       </a:t>
            </a:r>
            <a:r>
              <a:rPr lang="ru-RU" dirty="0" err="1" smtClean="0"/>
              <a:t>Полягає</a:t>
            </a:r>
            <a:r>
              <a:rPr lang="ru-RU" dirty="0" smtClean="0"/>
              <a:t> </a:t>
            </a:r>
            <a:r>
              <a:rPr lang="ru-RU" dirty="0"/>
              <a:t>в </a:t>
            </a:r>
            <a:r>
              <a:rPr lang="ru-RU" dirty="0" err="1"/>
              <a:t>необхідності</a:t>
            </a:r>
            <a:r>
              <a:rPr lang="ru-RU" dirty="0"/>
              <a:t> </a:t>
            </a:r>
            <a:r>
              <a:rPr lang="ru-RU" dirty="0" err="1" smtClean="0"/>
              <a:t>отримати</a:t>
            </a:r>
            <a:r>
              <a:rPr lang="ru-RU" dirty="0" smtClean="0"/>
              <a:t> </a:t>
            </a:r>
            <a:r>
              <a:rPr lang="ru-RU" dirty="0" err="1" smtClean="0"/>
              <a:t>дозвіл</a:t>
            </a:r>
            <a:r>
              <a:rPr lang="ru-RU" dirty="0" smtClean="0"/>
              <a:t> </a:t>
            </a:r>
            <a:r>
              <a:rPr lang="ru-RU" dirty="0"/>
              <a:t>на </a:t>
            </a:r>
            <a:r>
              <a:rPr lang="ru-RU" dirty="0" err="1"/>
              <a:t>випуск</a:t>
            </a:r>
            <a:r>
              <a:rPr lang="ru-RU" dirty="0"/>
              <a:t> у </a:t>
            </a:r>
            <a:r>
              <a:rPr lang="ru-RU" dirty="0" err="1"/>
              <a:t>світ</a:t>
            </a:r>
            <a:r>
              <a:rPr lang="ru-RU" dirty="0"/>
              <a:t> </a:t>
            </a:r>
            <a:r>
              <a:rPr lang="ru-RU" dirty="0" err="1"/>
              <a:t>друкованого</a:t>
            </a:r>
            <a:r>
              <a:rPr lang="ru-RU" dirty="0"/>
              <a:t> </a:t>
            </a:r>
            <a:r>
              <a:rPr lang="ru-RU" dirty="0" err="1"/>
              <a:t>видання</a:t>
            </a:r>
            <a:r>
              <a:rPr lang="ru-RU" dirty="0"/>
              <a:t> (</a:t>
            </a:r>
            <a:r>
              <a:rPr lang="ru-RU" dirty="0" err="1"/>
              <a:t>газети</a:t>
            </a:r>
            <a:r>
              <a:rPr lang="ru-RU" dirty="0"/>
              <a:t>, журналу, книги </a:t>
            </a:r>
            <a:r>
              <a:rPr lang="ru-RU" dirty="0" err="1"/>
              <a:t>і</a:t>
            </a:r>
            <a:r>
              <a:rPr lang="ru-RU" dirty="0"/>
              <a:t> т. п.), </a:t>
            </a:r>
            <a:r>
              <a:rPr lang="ru-RU" dirty="0" err="1"/>
              <a:t>виконання</a:t>
            </a:r>
            <a:r>
              <a:rPr lang="ru-RU" dirty="0"/>
              <a:t> </a:t>
            </a:r>
            <a:r>
              <a:rPr lang="ru-RU" dirty="0" err="1"/>
              <a:t>музичного</a:t>
            </a:r>
            <a:r>
              <a:rPr lang="ru-RU" dirty="0"/>
              <a:t> </a:t>
            </a:r>
            <a:r>
              <a:rPr lang="ru-RU" dirty="0" err="1"/>
              <a:t>твору</a:t>
            </a:r>
            <a:r>
              <a:rPr lang="ru-RU" dirty="0"/>
              <a:t>, постановку </a:t>
            </a:r>
            <a:r>
              <a:rPr lang="ru-RU" dirty="0" err="1"/>
              <a:t>п'єси</a:t>
            </a:r>
            <a:r>
              <a:rPr lang="ru-RU" dirty="0"/>
              <a:t> </a:t>
            </a:r>
            <a:r>
              <a:rPr lang="ru-RU" dirty="0" err="1"/>
              <a:t>і</a:t>
            </a:r>
            <a:r>
              <a:rPr lang="ru-RU" dirty="0"/>
              <a:t> т. д. Конкретна форма </a:t>
            </a:r>
            <a:r>
              <a:rPr lang="ru-RU" dirty="0" err="1"/>
              <a:t>здійснення</a:t>
            </a:r>
            <a:r>
              <a:rPr lang="ru-RU" dirty="0"/>
              <a:t> </a:t>
            </a:r>
            <a:r>
              <a:rPr lang="ru-RU" dirty="0" err="1"/>
              <a:t>такої</a:t>
            </a:r>
            <a:r>
              <a:rPr lang="ru-RU" dirty="0"/>
              <a:t> </a:t>
            </a:r>
            <a:r>
              <a:rPr lang="ru-RU" dirty="0" err="1"/>
              <a:t>цензури</a:t>
            </a:r>
            <a:r>
              <a:rPr lang="ru-RU" dirty="0"/>
              <a:t> </a:t>
            </a:r>
            <a:r>
              <a:rPr lang="ru-RU" dirty="0" err="1"/>
              <a:t>полягає</a:t>
            </a:r>
            <a:r>
              <a:rPr lang="ru-RU" dirty="0"/>
              <a:t> в </a:t>
            </a:r>
            <a:r>
              <a:rPr lang="ru-RU" dirty="0" err="1"/>
              <a:t>наявності</a:t>
            </a:r>
            <a:r>
              <a:rPr lang="ru-RU" dirty="0"/>
              <a:t> </a:t>
            </a:r>
            <a:r>
              <a:rPr lang="ru-RU" dirty="0" err="1"/>
              <a:t>якоїсь</a:t>
            </a:r>
            <a:r>
              <a:rPr lang="ru-RU" dirty="0"/>
              <a:t> </a:t>
            </a:r>
            <a:r>
              <a:rPr lang="ru-RU" dirty="0" err="1"/>
              <a:t>формальної</a:t>
            </a:r>
            <a:r>
              <a:rPr lang="ru-RU" dirty="0"/>
              <a:t> </a:t>
            </a:r>
            <a:r>
              <a:rPr lang="ru-RU" dirty="0" err="1"/>
              <a:t>процедури</a:t>
            </a:r>
            <a:r>
              <a:rPr lang="ru-RU" dirty="0"/>
              <a:t>, </a:t>
            </a:r>
            <a:r>
              <a:rPr lang="ru-RU" dirty="0" err="1"/>
              <a:t>згідно</a:t>
            </a:r>
            <a:r>
              <a:rPr lang="ru-RU" dirty="0"/>
              <a:t> </a:t>
            </a:r>
            <a:r>
              <a:rPr lang="ru-RU" dirty="0" err="1"/>
              <a:t>з</a:t>
            </a:r>
            <a:r>
              <a:rPr lang="ru-RU" dirty="0"/>
              <a:t> </a:t>
            </a:r>
            <a:r>
              <a:rPr lang="ru-RU" dirty="0" err="1"/>
              <a:t>якою</a:t>
            </a:r>
            <a:r>
              <a:rPr lang="ru-RU" dirty="0"/>
              <a:t> автор , </a:t>
            </a:r>
            <a:r>
              <a:rPr lang="ru-RU" dirty="0" err="1"/>
              <a:t>виконавець</a:t>
            </a:r>
            <a:r>
              <a:rPr lang="ru-RU" dirty="0"/>
              <a:t> </a:t>
            </a:r>
            <a:r>
              <a:rPr lang="ru-RU" dirty="0" err="1"/>
              <a:t>або</a:t>
            </a:r>
            <a:r>
              <a:rPr lang="ru-RU" dirty="0"/>
              <a:t> </a:t>
            </a:r>
            <a:r>
              <a:rPr lang="ru-RU" dirty="0" err="1"/>
              <a:t>видавець</a:t>
            </a:r>
            <a:r>
              <a:rPr lang="ru-RU" dirty="0"/>
              <a:t> повинен </a:t>
            </a:r>
            <a:r>
              <a:rPr lang="ru-RU" dirty="0" err="1"/>
              <a:t>представити</a:t>
            </a:r>
            <a:r>
              <a:rPr lang="ru-RU" dirty="0"/>
              <a:t> </a:t>
            </a:r>
            <a:r>
              <a:rPr lang="ru-RU" dirty="0" err="1"/>
              <a:t>тексти</a:t>
            </a:r>
            <a:r>
              <a:rPr lang="ru-RU" dirty="0"/>
              <a:t>, </a:t>
            </a:r>
            <a:r>
              <a:rPr lang="ru-RU" dirty="0" err="1"/>
              <a:t>звуко-відеозапису</a:t>
            </a:r>
            <a:r>
              <a:rPr lang="ru-RU" dirty="0"/>
              <a:t>, </a:t>
            </a:r>
            <a:r>
              <a:rPr lang="ru-RU" dirty="0" err="1"/>
              <a:t>ескізи</a:t>
            </a:r>
            <a:r>
              <a:rPr lang="ru-RU" dirty="0"/>
              <a:t> </a:t>
            </a:r>
            <a:r>
              <a:rPr lang="ru-RU" dirty="0" err="1"/>
              <a:t>і</a:t>
            </a:r>
            <a:r>
              <a:rPr lang="ru-RU" dirty="0"/>
              <a:t> т. п. до державного </a:t>
            </a:r>
            <a:r>
              <a:rPr lang="ru-RU" dirty="0" err="1"/>
              <a:t>цензурують</a:t>
            </a:r>
            <a:r>
              <a:rPr lang="ru-RU" dirty="0"/>
              <a:t> орган, </a:t>
            </a:r>
            <a:r>
              <a:rPr lang="ru-RU" dirty="0" err="1"/>
              <a:t>щоб</a:t>
            </a:r>
            <a:r>
              <a:rPr lang="ru-RU" dirty="0"/>
              <a:t> </a:t>
            </a:r>
            <a:r>
              <a:rPr lang="ru-RU" dirty="0" err="1"/>
              <a:t>отримати</a:t>
            </a:r>
            <a:r>
              <a:rPr lang="ru-RU" dirty="0"/>
              <a:t> </a:t>
            </a:r>
            <a:r>
              <a:rPr lang="ru-RU" dirty="0" err="1"/>
              <a:t>дозвіл</a:t>
            </a:r>
            <a:r>
              <a:rPr lang="ru-RU" dirty="0"/>
              <a:t> на </a:t>
            </a:r>
            <a:r>
              <a:rPr lang="ru-RU" dirty="0" err="1"/>
              <a:t>видання</a:t>
            </a:r>
            <a:r>
              <a:rPr lang="ru-RU" dirty="0"/>
              <a:t>, </a:t>
            </a:r>
            <a:r>
              <a:rPr lang="ru-RU" dirty="0" err="1"/>
              <a:t>виконання</a:t>
            </a:r>
            <a:r>
              <a:rPr lang="ru-RU" dirty="0"/>
              <a:t>, </a:t>
            </a:r>
            <a:r>
              <a:rPr lang="ru-RU" dirty="0" err="1"/>
              <a:t>експозицію</a:t>
            </a:r>
            <a:r>
              <a:rPr lang="ru-RU" dirty="0"/>
              <a:t>, </a:t>
            </a:r>
            <a:r>
              <a:rPr lang="ru-RU" dirty="0" err="1"/>
              <a:t>трансляцію</a:t>
            </a:r>
            <a:r>
              <a:rPr lang="ru-RU" dirty="0"/>
              <a:t> по </a:t>
            </a:r>
            <a:r>
              <a:rPr lang="ru-RU" dirty="0" err="1"/>
              <a:t>електронних</a:t>
            </a:r>
            <a:r>
              <a:rPr lang="ru-RU" dirty="0"/>
              <a:t> каналах </a:t>
            </a:r>
            <a:r>
              <a:rPr lang="ru-RU" dirty="0" err="1"/>
              <a:t>і</a:t>
            </a:r>
            <a:r>
              <a:rPr lang="ru-RU" dirty="0"/>
              <a:t> так </a:t>
            </a:r>
            <a:r>
              <a:rPr lang="ru-RU" dirty="0" err="1"/>
              <a:t>далі</a:t>
            </a:r>
            <a:r>
              <a:rPr lang="ru-RU" dirty="0"/>
              <a:t>.</a:t>
            </a:r>
          </a:p>
          <a:p>
            <a:endParaRPr lang="uk-UA" dirty="0"/>
          </a:p>
        </p:txBody>
      </p:sp>
      <p:sp>
        <p:nvSpPr>
          <p:cNvPr id="7" name="Прямоугольник 6"/>
          <p:cNvSpPr/>
          <p:nvPr/>
        </p:nvSpPr>
        <p:spPr>
          <a:xfrm>
            <a:off x="3857620" y="1571612"/>
            <a:ext cx="2786082" cy="4801314"/>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r>
              <a:rPr lang="uk-UA" b="1" dirty="0"/>
              <a:t>2. Подальша цензура</a:t>
            </a:r>
          </a:p>
          <a:p>
            <a:r>
              <a:rPr lang="uk-UA" dirty="0"/>
              <a:t>Полягає в оцінці вже опублікованих видань, поставлених п'єс і т. д. і прийняття обмежувальних або заборонних заходів відносно конкретного видання або твори, вилучення його з обігу, а також застосування санкцій щодо фізичних або юридичних осіб, які порушили вимоги цензури створенням або опублікуванням такого твору.</a:t>
            </a:r>
          </a:p>
        </p:txBody>
      </p:sp>
      <p:cxnSp>
        <p:nvCxnSpPr>
          <p:cNvPr id="9" name="Прямая со стрелкой 8"/>
          <p:cNvCxnSpPr>
            <a:stCxn id="2" idx="2"/>
            <a:endCxn id="7" idx="0"/>
          </p:cNvCxnSpPr>
          <p:nvPr/>
        </p:nvCxnSpPr>
        <p:spPr>
          <a:xfrm rot="16200000" flipH="1">
            <a:off x="4554140" y="875091"/>
            <a:ext cx="642942" cy="7500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Прямая со стрелкой 10"/>
          <p:cNvCxnSpPr>
            <a:stCxn id="2" idx="2"/>
            <a:endCxn id="3" idx="0"/>
          </p:cNvCxnSpPr>
          <p:nvPr/>
        </p:nvCxnSpPr>
        <p:spPr>
          <a:xfrm rot="5400000">
            <a:off x="3018224" y="-125040"/>
            <a:ext cx="428628" cy="2536049"/>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9" name="Прямоугольник 18"/>
          <p:cNvSpPr/>
          <p:nvPr/>
        </p:nvSpPr>
        <p:spPr>
          <a:xfrm>
            <a:off x="6786578" y="1643050"/>
            <a:ext cx="2214594" cy="3970318"/>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r>
              <a:rPr lang="ru-RU" b="1" dirty="0"/>
              <a:t>3. </a:t>
            </a:r>
            <a:r>
              <a:rPr lang="ru-RU" b="1" dirty="0" err="1"/>
              <a:t>Каральна</a:t>
            </a:r>
            <a:r>
              <a:rPr lang="ru-RU" b="1" dirty="0"/>
              <a:t> цензура</a:t>
            </a:r>
          </a:p>
          <a:p>
            <a:r>
              <a:rPr lang="ru-RU" dirty="0" smtClean="0"/>
              <a:t>На </a:t>
            </a:r>
            <a:r>
              <a:rPr lang="ru-RU" dirty="0" err="1"/>
              <a:t>відміну</a:t>
            </a:r>
            <a:r>
              <a:rPr lang="ru-RU" dirty="0"/>
              <a:t> </a:t>
            </a:r>
            <a:r>
              <a:rPr lang="ru-RU" dirty="0" err="1"/>
              <a:t>від</a:t>
            </a:r>
            <a:r>
              <a:rPr lang="ru-RU" dirty="0"/>
              <a:t> </a:t>
            </a:r>
            <a:r>
              <a:rPr lang="ru-RU" dirty="0" err="1"/>
              <a:t>попередньої</a:t>
            </a:r>
            <a:r>
              <a:rPr lang="ru-RU" dirty="0"/>
              <a:t> </a:t>
            </a:r>
            <a:r>
              <a:rPr lang="ru-RU" dirty="0" err="1"/>
              <a:t>цензури</a:t>
            </a:r>
            <a:r>
              <a:rPr lang="ru-RU" dirty="0"/>
              <a:t>, </a:t>
            </a:r>
            <a:r>
              <a:rPr lang="ru-RU" dirty="0" err="1"/>
              <a:t>розглядала</a:t>
            </a:r>
            <a:r>
              <a:rPr lang="ru-RU" dirty="0"/>
              <a:t> книги та </a:t>
            </a:r>
            <a:r>
              <a:rPr lang="ru-RU" dirty="0" err="1"/>
              <a:t>журнали</a:t>
            </a:r>
            <a:r>
              <a:rPr lang="ru-RU" dirty="0"/>
              <a:t> </a:t>
            </a:r>
            <a:r>
              <a:rPr lang="ru-RU" dirty="0" err="1"/>
              <a:t>після</a:t>
            </a:r>
            <a:r>
              <a:rPr lang="ru-RU" dirty="0"/>
              <a:t> </a:t>
            </a:r>
            <a:r>
              <a:rPr lang="ru-RU" dirty="0" err="1"/>
              <a:t>надрукування</a:t>
            </a:r>
            <a:r>
              <a:rPr lang="ru-RU" dirty="0"/>
              <a:t>, </a:t>
            </a:r>
            <a:r>
              <a:rPr lang="ru-RU" dirty="0" err="1"/>
              <a:t>але</a:t>
            </a:r>
            <a:r>
              <a:rPr lang="ru-RU" dirty="0"/>
              <a:t> до </a:t>
            </a:r>
            <a:r>
              <a:rPr lang="ru-RU" dirty="0" err="1"/>
              <a:t>виходу</a:t>
            </a:r>
            <a:r>
              <a:rPr lang="ru-RU" dirty="0"/>
              <a:t> в </a:t>
            </a:r>
            <a:r>
              <a:rPr lang="ru-RU" dirty="0" err="1"/>
              <a:t>світ</a:t>
            </a:r>
            <a:r>
              <a:rPr lang="ru-RU" dirty="0"/>
              <a:t>. За </a:t>
            </a:r>
            <a:r>
              <a:rPr lang="ru-RU" dirty="0" err="1"/>
              <a:t>порушення</a:t>
            </a:r>
            <a:r>
              <a:rPr lang="ru-RU" dirty="0"/>
              <a:t> </a:t>
            </a:r>
            <a:r>
              <a:rPr lang="ru-RU" dirty="0" err="1"/>
              <a:t>цензурних</a:t>
            </a:r>
            <a:r>
              <a:rPr lang="ru-RU" dirty="0"/>
              <a:t> правил </a:t>
            </a:r>
            <a:r>
              <a:rPr lang="ru-RU" dirty="0" err="1"/>
              <a:t>накладався</a:t>
            </a:r>
            <a:r>
              <a:rPr lang="ru-RU" dirty="0"/>
              <a:t> </a:t>
            </a:r>
            <a:r>
              <a:rPr lang="ru-RU" dirty="0" err="1"/>
              <a:t>арешт</a:t>
            </a:r>
            <a:r>
              <a:rPr lang="ru-RU" dirty="0"/>
              <a:t> на </a:t>
            </a:r>
            <a:r>
              <a:rPr lang="ru-RU" dirty="0" err="1"/>
              <a:t>видання</a:t>
            </a:r>
            <a:r>
              <a:rPr lang="ru-RU" dirty="0"/>
              <a:t>, автор </a:t>
            </a:r>
            <a:r>
              <a:rPr lang="ru-RU" dirty="0" err="1"/>
              <a:t>і</a:t>
            </a:r>
            <a:r>
              <a:rPr lang="ru-RU" dirty="0"/>
              <a:t> </a:t>
            </a:r>
            <a:r>
              <a:rPr lang="ru-RU" dirty="0" err="1"/>
              <a:t>видавець</a:t>
            </a:r>
            <a:r>
              <a:rPr lang="ru-RU" dirty="0"/>
              <a:t> </a:t>
            </a:r>
            <a:r>
              <a:rPr lang="ru-RU" dirty="0" err="1"/>
              <a:t>залучалися</a:t>
            </a:r>
            <a:r>
              <a:rPr lang="ru-RU" dirty="0"/>
              <a:t> до суду.</a:t>
            </a:r>
          </a:p>
        </p:txBody>
      </p:sp>
      <p:cxnSp>
        <p:nvCxnSpPr>
          <p:cNvPr id="23" name="Прямая со стрелкой 22"/>
          <p:cNvCxnSpPr>
            <a:stCxn id="2" idx="2"/>
            <a:endCxn id="19" idx="0"/>
          </p:cNvCxnSpPr>
          <p:nvPr/>
        </p:nvCxnSpPr>
        <p:spPr>
          <a:xfrm rot="16200000" flipH="1">
            <a:off x="5840028" y="-410797"/>
            <a:ext cx="714380" cy="3393313"/>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57158" y="857232"/>
            <a:ext cx="2643206" cy="2862322"/>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00"/>
                </a:solidFill>
                <a:effectLst/>
                <a:latin typeface="Times New Roman" pitchFamily="18" charset="0"/>
                <a:cs typeface="Times New Roman" pitchFamily="18" charset="0"/>
              </a:rPr>
              <a:t>4. </a:t>
            </a:r>
            <a:r>
              <a:rPr kumimoji="0" lang="uk-UA" b="1" i="0" u="none" strike="noStrike" cap="none" normalizeH="0" baseline="0" dirty="0" err="1" smtClean="0">
                <a:ln>
                  <a:noFill/>
                </a:ln>
                <a:solidFill>
                  <a:srgbClr val="000000"/>
                </a:solidFill>
                <a:effectLst/>
                <a:latin typeface="Times New Roman" pitchFamily="18" charset="0"/>
                <a:cs typeface="Times New Roman" pitchFamily="18" charset="0"/>
              </a:rPr>
              <a:t>Самоцензура</a:t>
            </a:r>
            <a:endParaRPr kumimoji="0" lang="uk-UA" b="1"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rgbClr val="000000"/>
                </a:solidFill>
                <a:effectLst/>
                <a:latin typeface="Times New Roman" pitchFamily="18" charset="0"/>
                <a:cs typeface="Times New Roman" pitchFamily="18" charset="0"/>
              </a:rPr>
              <a:t>Ситуація, коли людина поміщає в рамки свою власну свободу, виходячи з думки, що можна, а що не можна. Внутрішня цензура може бути як усвідомлюваною, так і </a:t>
            </a:r>
            <a:r>
              <a:rPr kumimoji="0" lang="uk-UA" b="0" i="0" u="none" strike="noStrike" cap="none" normalizeH="0" baseline="0" dirty="0" smtClean="0">
                <a:ln>
                  <a:noFill/>
                </a:ln>
                <a:solidFill>
                  <a:schemeClr val="tx1"/>
                </a:solidFill>
                <a:effectLst/>
                <a:latin typeface="Times New Roman" pitchFamily="18" charset="0"/>
                <a:cs typeface="Times New Roman" pitchFamily="18" charset="0"/>
              </a:rPr>
              <a:t>неусвідомлюваної..</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
        <p:nvSpPr>
          <p:cNvPr id="16387" name="Rectangle 3"/>
          <p:cNvSpPr>
            <a:spLocks noChangeArrowheads="1"/>
          </p:cNvSpPr>
          <p:nvPr/>
        </p:nvSpPr>
        <p:spPr bwMode="auto">
          <a:xfrm>
            <a:off x="3143240" y="2143116"/>
            <a:ext cx="3357586" cy="3693319"/>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uk-UA" b="1" dirty="0" smtClean="0">
                <a:solidFill>
                  <a:srgbClr val="000000"/>
                </a:solidFill>
                <a:latin typeface="Times New Roman" pitchFamily="18" charset="0"/>
                <a:cs typeface="Times New Roman" pitchFamily="18" charset="0"/>
              </a:rPr>
              <a:t>5.</a:t>
            </a:r>
            <a:r>
              <a:rPr kumimoji="0" lang="uk-UA"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uk-UA" b="1" i="0" u="none" strike="noStrike" cap="none" normalizeH="0" baseline="0" dirty="0" err="1" smtClean="0">
                <a:ln>
                  <a:noFill/>
                </a:ln>
                <a:solidFill>
                  <a:srgbClr val="000000"/>
                </a:solidFill>
                <a:effectLst/>
                <a:latin typeface="Times New Roman" pitchFamily="18" charset="0"/>
                <a:cs typeface="Times New Roman" pitchFamily="18" charset="0"/>
              </a:rPr>
              <a:t>Радіоцензура</a:t>
            </a:r>
            <a:endParaRPr kumimoji="0" lang="uk-UA" b="1"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rgbClr val="000000"/>
                </a:solidFill>
                <a:effectLst/>
                <a:latin typeface="Times New Roman" pitchFamily="18" charset="0"/>
                <a:cs typeface="Times New Roman" pitchFamily="18" charset="0"/>
              </a:rPr>
              <a:t>Може здійснюватися внесенням перешкод у радіопередачі. Практика внесення перешкод у передачі здійснювані непідконтрольними радіостанціями називається глушінням. </a:t>
            </a:r>
            <a:r>
              <a:rPr kumimoji="0" lang="uk-UA" b="0" i="0" u="none" strike="noStrike" cap="none" normalizeH="0" baseline="0" dirty="0" smtClean="0">
                <a:ln>
                  <a:noFill/>
                </a:ln>
                <a:solidFill>
                  <a:srgbClr val="0066FF"/>
                </a:solidFill>
                <a:effectLst/>
                <a:latin typeface="Times New Roman" pitchFamily="18" charset="0"/>
                <a:cs typeface="Times New Roman" pitchFamily="18" charset="0"/>
                <a:hlinkClick r:id="rId2" tooltip="СРСР"/>
              </a:rPr>
              <a:t>СРСР</a:t>
            </a:r>
            <a:r>
              <a:rPr kumimoji="0" lang="uk-UA" b="0" i="0" u="none" strike="noStrike" cap="none" normalizeH="0" baseline="0" dirty="0" smtClean="0">
                <a:ln>
                  <a:noFill/>
                </a:ln>
                <a:solidFill>
                  <a:srgbClr val="000000"/>
                </a:solidFill>
                <a:effectLst/>
                <a:latin typeface="Times New Roman" pitchFamily="18" charset="0"/>
                <a:cs typeface="Times New Roman" pitchFamily="18" charset="0"/>
              </a:rPr>
              <a:t> виробляв глушіння так званого "антирадянського радіомовлення" майже 60 років, з великою інтенсивністю - 40 років.</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
        <p:nvSpPr>
          <p:cNvPr id="16388" name="Rectangle 4"/>
          <p:cNvSpPr>
            <a:spLocks noChangeArrowheads="1"/>
          </p:cNvSpPr>
          <p:nvPr/>
        </p:nvSpPr>
        <p:spPr bwMode="auto">
          <a:xfrm>
            <a:off x="6572264" y="1071546"/>
            <a:ext cx="2285984" cy="3139321"/>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effectLst/>
                <a:latin typeface="Times New Roman" pitchFamily="18" charset="0"/>
                <a:cs typeface="Times New Roman" pitchFamily="18" charset="0"/>
              </a:rPr>
              <a:t>6. Люстрація</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effectLst/>
                <a:latin typeface="Times New Roman" pitchFamily="18" charset="0"/>
                <a:cs typeface="Times New Roman" pitchFamily="18" charset="0"/>
              </a:rPr>
              <a:t>Політична цензура, яка полягає у законодавчому обмеженні прав деяких категорій осіб виділяються за професійними, партійними, релігійними або іншими ознаками.</a:t>
            </a:r>
            <a:endParaRPr kumimoji="0" lang="uk-UA" b="0" i="0" u="none" strike="noStrike" cap="none" normalizeH="0" baseline="0" dirty="0" smtClean="0">
              <a:ln>
                <a:noFill/>
              </a:ln>
              <a:effectLst/>
              <a:latin typeface="Arial" pitchFamily="34" charset="0"/>
              <a:cs typeface="Arial" pitchFamily="34" charset="0"/>
            </a:endParaRPr>
          </a:p>
        </p:txBody>
      </p:sp>
      <p:cxnSp>
        <p:nvCxnSpPr>
          <p:cNvPr id="10" name="Прямая со стрелкой 9"/>
          <p:cNvCxnSpPr>
            <a:endCxn id="16386" idx="0"/>
          </p:cNvCxnSpPr>
          <p:nvPr/>
        </p:nvCxnSpPr>
        <p:spPr>
          <a:xfrm rot="10800000" flipV="1">
            <a:off x="1678762" y="0"/>
            <a:ext cx="2750369" cy="85723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2" name="Прямая со стрелкой 11"/>
          <p:cNvCxnSpPr>
            <a:endCxn id="16387" idx="0"/>
          </p:cNvCxnSpPr>
          <p:nvPr/>
        </p:nvCxnSpPr>
        <p:spPr>
          <a:xfrm rot="16200000" flipH="1">
            <a:off x="3554020" y="875103"/>
            <a:ext cx="2143116" cy="392909"/>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4" name="Прямая со стрелкой 13"/>
          <p:cNvCxnSpPr>
            <a:endCxn id="16388" idx="0"/>
          </p:cNvCxnSpPr>
          <p:nvPr/>
        </p:nvCxnSpPr>
        <p:spPr>
          <a:xfrm>
            <a:off x="4357686" y="0"/>
            <a:ext cx="3357570" cy="1071546"/>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6" name="Прямоугольник 15"/>
          <p:cNvSpPr/>
          <p:nvPr/>
        </p:nvSpPr>
        <p:spPr>
          <a:xfrm>
            <a:off x="0" y="0"/>
            <a:ext cx="142844"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7" name="Прямоугольник 16"/>
          <p:cNvSpPr/>
          <p:nvPr/>
        </p:nvSpPr>
        <p:spPr>
          <a:xfrm flipV="1">
            <a:off x="0" y="6643709"/>
            <a:ext cx="9144000" cy="2142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8" name="Прямоугольник 17"/>
          <p:cNvSpPr/>
          <p:nvPr/>
        </p:nvSpPr>
        <p:spPr>
          <a:xfrm>
            <a:off x="0" y="0"/>
            <a:ext cx="9144000" cy="14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9" name="Прямоугольник 18"/>
          <p:cNvSpPr/>
          <p:nvPr/>
        </p:nvSpPr>
        <p:spPr>
          <a:xfrm>
            <a:off x="9001156" y="0"/>
            <a:ext cx="142844"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5" name="Солнце 24"/>
          <p:cNvSpPr/>
          <p:nvPr/>
        </p:nvSpPr>
        <p:spPr>
          <a:xfrm>
            <a:off x="571472" y="4500570"/>
            <a:ext cx="1857388" cy="1785950"/>
          </a:xfrm>
          <a:prstGeom prst="sun">
            <a:avLst>
              <a:gd name="adj" fmla="val 21792"/>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uk-UA"/>
          </a:p>
        </p:txBody>
      </p:sp>
      <p:sp>
        <p:nvSpPr>
          <p:cNvPr id="26" name="Солнце 25"/>
          <p:cNvSpPr/>
          <p:nvPr/>
        </p:nvSpPr>
        <p:spPr>
          <a:xfrm>
            <a:off x="6929454" y="4429132"/>
            <a:ext cx="1857388" cy="1785950"/>
          </a:xfrm>
          <a:prstGeom prst="sun">
            <a:avLst>
              <a:gd name="adj" fmla="val 21792"/>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43636" y="0"/>
            <a:ext cx="3000364" cy="1071570"/>
          </a:xfrm>
        </p:spPr>
        <p:style>
          <a:lnRef idx="1">
            <a:schemeClr val="accent2"/>
          </a:lnRef>
          <a:fillRef idx="3">
            <a:schemeClr val="accent2"/>
          </a:fillRef>
          <a:effectRef idx="2">
            <a:schemeClr val="accent2"/>
          </a:effectRef>
          <a:fontRef idx="minor">
            <a:schemeClr val="lt1"/>
          </a:fontRef>
        </p:style>
        <p:txBody>
          <a:bodyPr>
            <a:normAutofit fontScale="90000"/>
          </a:bodyPr>
          <a:lstStyle/>
          <a:p>
            <a:r>
              <a:rPr lang="uk-UA" b="1" dirty="0" smtClean="0"/>
              <a:t>Цензура в Інтернеті</a:t>
            </a:r>
            <a:endParaRPr lang="uk-UA" dirty="0"/>
          </a:p>
        </p:txBody>
      </p:sp>
      <p:sp>
        <p:nvSpPr>
          <p:cNvPr id="3" name="Содержимое 2"/>
          <p:cNvSpPr>
            <a:spLocks noGrp="1"/>
          </p:cNvSpPr>
          <p:nvPr>
            <p:ph idx="1"/>
          </p:nvPr>
        </p:nvSpPr>
        <p:spPr>
          <a:xfrm>
            <a:off x="2928926" y="1571612"/>
            <a:ext cx="6215074" cy="4857784"/>
          </a:xfrm>
        </p:spPr>
        <p:style>
          <a:lnRef idx="3">
            <a:schemeClr val="lt1"/>
          </a:lnRef>
          <a:fillRef idx="1">
            <a:schemeClr val="accent2"/>
          </a:fillRef>
          <a:effectRef idx="1">
            <a:schemeClr val="accent2"/>
          </a:effectRef>
          <a:fontRef idx="minor">
            <a:schemeClr val="lt1"/>
          </a:fontRef>
        </p:style>
        <p:txBody>
          <a:bodyPr>
            <a:noAutofit/>
          </a:bodyPr>
          <a:lstStyle/>
          <a:p>
            <a:r>
              <a:rPr lang="uk-UA" sz="2000" dirty="0" smtClean="0"/>
              <a:t>Оскільки </a:t>
            </a:r>
            <a:r>
              <a:rPr lang="uk-UA" sz="2000" dirty="0"/>
              <a:t>Інтернет не перебуває під одноосібним керуванням якої-небудь держави, його ресурси розподілені між безліччю комерційних організацій, комплексна </a:t>
            </a:r>
            <a:r>
              <a:rPr lang="uk-UA" sz="2000" dirty="0" err="1"/>
              <a:t>Інтернет-цензура</a:t>
            </a:r>
            <a:r>
              <a:rPr lang="uk-UA" sz="2000" dirty="0"/>
              <a:t> досить складна, але цілком здійсненна. Вона здійснюється сукупним використанням наступних заходів:</a:t>
            </a:r>
          </a:p>
          <a:p>
            <a:r>
              <a:rPr lang="uk-UA" sz="2000" dirty="0"/>
              <a:t>Зосередження в руках держави управління мережевими комунікаціями яких реальних важелів впливу на компанії, у віданні яких перебувають мережі, що виходять за межі держави. Це дозволяє директивним шляхом заборонити перегляд користувачами ресурсів, вміст яких покладається небажаним</a:t>
            </a:r>
            <a:r>
              <a:rPr lang="uk-UA" sz="2000" dirty="0" smtClean="0"/>
              <a:t>.</a:t>
            </a:r>
            <a:endParaRPr lang="uk-UA" sz="2000" dirty="0"/>
          </a:p>
        </p:txBody>
      </p:sp>
      <p:pic>
        <p:nvPicPr>
          <p:cNvPr id="4" name="Picture 2" descr="http://img11.nnm.me/2/8/5/f/1/cb29aeaff0b30d4565c3eda03f5.png"/>
          <p:cNvPicPr>
            <a:picLocks noChangeAspect="1" noChangeArrowheads="1"/>
          </p:cNvPicPr>
          <p:nvPr/>
        </p:nvPicPr>
        <p:blipFill>
          <a:blip r:embed="rId2"/>
          <a:srcRect/>
          <a:stretch>
            <a:fillRect/>
          </a:stretch>
        </p:blipFill>
        <p:spPr bwMode="auto">
          <a:xfrm>
            <a:off x="0" y="642918"/>
            <a:ext cx="2928926" cy="371477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6000792"/>
          </a:xfrm>
        </p:spPr>
        <p:style>
          <a:lnRef idx="3">
            <a:schemeClr val="lt1"/>
          </a:lnRef>
          <a:fillRef idx="1">
            <a:schemeClr val="accent2"/>
          </a:fillRef>
          <a:effectRef idx="1">
            <a:schemeClr val="accent2"/>
          </a:effectRef>
          <a:fontRef idx="minor">
            <a:schemeClr val="lt1"/>
          </a:fontRef>
        </p:style>
        <p:txBody>
          <a:bodyPr>
            <a:normAutofit fontScale="77500" lnSpcReduction="20000"/>
          </a:bodyPr>
          <a:lstStyle/>
          <a:p>
            <a:r>
              <a:rPr lang="uk-UA" dirty="0" smtClean="0"/>
              <a:t>Постановка можливості доступу до </a:t>
            </a:r>
            <a:r>
              <a:rPr lang="uk-UA" dirty="0" err="1" smtClean="0"/>
              <a:t>Інтернет-ресурсів</a:t>
            </a:r>
            <a:r>
              <a:rPr lang="uk-UA" dirty="0" smtClean="0"/>
              <a:t>, які контролюються компаніями, в залежність від готовності таких компаній контролювати вміст ресурсів, видаляючи або редагуючи повідомлення, так чи інакше підпадають під цензуру влади країни. У результаті компанії, що підтримують, наприклад, систему мережевих </a:t>
            </a:r>
            <a:r>
              <a:rPr lang="uk-UA" dirty="0" err="1" smtClean="0"/>
              <a:t>блогів</a:t>
            </a:r>
            <a:r>
              <a:rPr lang="uk-UA" dirty="0" smtClean="0"/>
              <a:t>, опиняються перед вибором: або піддатися на шантаж і цензурувати інформацію, або відмовитися і втратити користувачів. Піклуючись про розвиток свого бізнесу, великі </a:t>
            </a:r>
            <a:r>
              <a:rPr lang="uk-UA" dirty="0" err="1" smtClean="0"/>
              <a:t>Інтернет-компанії</a:t>
            </a:r>
            <a:r>
              <a:rPr lang="uk-UA" dirty="0" smtClean="0"/>
              <a:t> нерідко йдуть на угоду з урядами, практикуючими </a:t>
            </a:r>
            <a:r>
              <a:rPr lang="uk-UA" dirty="0" err="1" smtClean="0"/>
              <a:t>Інтернет-цензуру</a:t>
            </a:r>
            <a:r>
              <a:rPr lang="uk-UA" dirty="0" smtClean="0"/>
              <a:t>, щоб не втратити ринок, навіть вступаючи в суперечність із власною офіційно проголошеної політикою підтримки свободи слова .</a:t>
            </a:r>
          </a:p>
          <a:p>
            <a:r>
              <a:rPr lang="uk-UA" dirty="0" smtClean="0"/>
              <a:t>Також уряди мають можливість контролювати зміст деяких </a:t>
            </a:r>
            <a:r>
              <a:rPr lang="uk-UA" dirty="0" err="1" smtClean="0"/>
              <a:t>Інтернет-ресурсів</a:t>
            </a:r>
            <a:r>
              <a:rPr lang="uk-UA" dirty="0" smtClean="0"/>
              <a:t> через підставні фірми, "неурядові організації" або приватних осіб, які під різними приводами цензурують інформацію.</a:t>
            </a:r>
          </a:p>
          <a:p>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kirstiealleyfan.com/uploads/posts/2012-02/1328802034_icontexto-inside-blogger.jpg"/>
          <p:cNvPicPr>
            <a:picLocks noChangeAspect="1" noChangeArrowheads="1"/>
          </p:cNvPicPr>
          <p:nvPr/>
        </p:nvPicPr>
        <p:blipFill>
          <a:blip r:embed="rId2"/>
          <a:srcRect l="1500" t="4286" r="2499" b="5714"/>
          <a:stretch>
            <a:fillRect/>
          </a:stretch>
        </p:blipFill>
        <p:spPr bwMode="auto">
          <a:xfrm rot="17128185">
            <a:off x="4802387" y="2460444"/>
            <a:ext cx="4572032" cy="3000396"/>
          </a:xfrm>
          <a:prstGeom prst="rect">
            <a:avLst/>
          </a:prstGeom>
          <a:noFill/>
        </p:spPr>
      </p:pic>
      <p:sp>
        <p:nvSpPr>
          <p:cNvPr id="2" name="Заголовок 1"/>
          <p:cNvSpPr>
            <a:spLocks noGrp="1"/>
          </p:cNvSpPr>
          <p:nvPr>
            <p:ph type="title"/>
          </p:nvPr>
        </p:nvSpPr>
        <p:spPr>
          <a:xfrm>
            <a:off x="500034" y="214290"/>
            <a:ext cx="8229600" cy="796908"/>
          </a:xfrm>
        </p:spPr>
        <p:style>
          <a:lnRef idx="3">
            <a:schemeClr val="lt1"/>
          </a:lnRef>
          <a:fillRef idx="1">
            <a:schemeClr val="accent6"/>
          </a:fillRef>
          <a:effectRef idx="1">
            <a:schemeClr val="accent6"/>
          </a:effectRef>
          <a:fontRef idx="minor">
            <a:schemeClr val="lt1"/>
          </a:fontRef>
        </p:style>
        <p:txBody>
          <a:bodyPr>
            <a:normAutofit/>
          </a:bodyPr>
          <a:lstStyle/>
          <a:p>
            <a:r>
              <a:rPr lang="uk-UA" b="1" dirty="0"/>
              <a:t>Користь і шкода </a:t>
            </a:r>
            <a:r>
              <a:rPr lang="uk-UA" b="1" dirty="0" smtClean="0"/>
              <a:t>цензури</a:t>
            </a:r>
            <a:endParaRPr lang="uk-UA" dirty="0"/>
          </a:p>
        </p:txBody>
      </p:sp>
      <p:sp>
        <p:nvSpPr>
          <p:cNvPr id="3" name="Содержимое 2"/>
          <p:cNvSpPr>
            <a:spLocks noGrp="1"/>
          </p:cNvSpPr>
          <p:nvPr>
            <p:ph idx="1"/>
          </p:nvPr>
        </p:nvSpPr>
        <p:spPr>
          <a:xfrm>
            <a:off x="0" y="1071546"/>
            <a:ext cx="5357818" cy="5786454"/>
          </a:xfrm>
        </p:spPr>
        <p:style>
          <a:lnRef idx="2">
            <a:schemeClr val="accent6"/>
          </a:lnRef>
          <a:fillRef idx="1">
            <a:schemeClr val="lt1"/>
          </a:fillRef>
          <a:effectRef idx="0">
            <a:schemeClr val="accent6"/>
          </a:effectRef>
          <a:fontRef idx="minor">
            <a:schemeClr val="dk1"/>
          </a:fontRef>
        </p:style>
        <p:txBody>
          <a:bodyPr>
            <a:normAutofit fontScale="47500" lnSpcReduction="20000"/>
          </a:bodyPr>
          <a:lstStyle/>
          <a:p>
            <a:r>
              <a:rPr lang="uk-UA" sz="3800" dirty="0"/>
              <a:t>Вводячи різні форми цензури, державні органи, як правило, мотивують такого роду рішення міркуваннями державної безпеки, необхідністю боротьби з проявами екстремізму, поширенням шкідливих ідей, протидією моральному розкладанню суспільства. Голоси на підтримку цензури лунають не лише з державних відомств, але і з деяких громадських і політичних організацій, таких як партії, політичні рухи, </a:t>
            </a:r>
            <a:r>
              <a:rPr lang="uk-UA" sz="3800" dirty="0" smtClean="0"/>
              <a:t>церкви.</a:t>
            </a:r>
            <a:endParaRPr lang="uk-UA" sz="3800" dirty="0"/>
          </a:p>
          <a:p>
            <a:r>
              <a:rPr lang="uk-UA" sz="3800" dirty="0"/>
              <a:t>З іншого боку, на думку критиків, цензура в дійсності не вирішує соціальні проблеми, а лише допомагає замовчувати їх існування. </a:t>
            </a:r>
            <a:r>
              <a:rPr lang="uk-UA" sz="3800" dirty="0" smtClean="0"/>
              <a:t>До </a:t>
            </a:r>
            <a:r>
              <a:rPr lang="uk-UA" sz="3800" dirty="0"/>
              <a:t>того ж при зростанні числа авторів і наявності </a:t>
            </a:r>
            <a:r>
              <a:rPr lang="uk-UA" sz="3800" dirty="0" err="1"/>
              <a:t>інтернет</a:t>
            </a:r>
            <a:r>
              <a:rPr lang="uk-UA" sz="3800" dirty="0"/>
              <a:t> цензура стає просто нереальною. </a:t>
            </a:r>
          </a:p>
          <a:p>
            <a:r>
              <a:rPr lang="uk-UA" sz="3800" dirty="0"/>
              <a:t>Критики відзначають також, що заклики про введення цензури нерідко є ознакою безсилля державних і громадських організацій у вирішенні тих чи інших соціальних проблем. Так, наприклад, заклики релігійних організацій про введення в Росії "морально-етичної цензури", щоб не допускати падіння морального духу нації, насправді відображають нездатність релігійних організацій якось впливати на моральний клімат у суспільстві </a:t>
            </a:r>
          </a:p>
          <a:p>
            <a:endParaRPr lang="uk-UA"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589</Words>
  <Application>Microsoft Office PowerPoint</Application>
  <PresentationFormat>Экран (4:3)</PresentationFormat>
  <Paragraphs>44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Цензура</vt:lpstr>
      <vt:lpstr>Слайд 2</vt:lpstr>
      <vt:lpstr>Основна ідея</vt:lpstr>
      <vt:lpstr>Типи цензури</vt:lpstr>
      <vt:lpstr> Форми цензури</vt:lpstr>
      <vt:lpstr>Слайд 6</vt:lpstr>
      <vt:lpstr>Цензура в Інтернеті</vt:lpstr>
      <vt:lpstr>Слайд 8</vt:lpstr>
      <vt:lpstr>Користь і шкода цензури</vt:lpstr>
      <vt:lpstr>Етапи впровадження цензури в незалежній Україні</vt:lpstr>
      <vt:lpstr>Слайд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Sergey</dc:creator>
  <cp:lastModifiedBy>Sergey</cp:lastModifiedBy>
  <cp:revision>9</cp:revision>
  <dcterms:created xsi:type="dcterms:W3CDTF">2014-05-04T11:51:38Z</dcterms:created>
  <dcterms:modified xsi:type="dcterms:W3CDTF">2014-05-04T13:26:20Z</dcterms:modified>
</cp:coreProperties>
</file>