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CE588-7077-4567-9399-546EC9E6798C}" type="datetimeFigureOut">
              <a:rPr lang="ru-RU"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6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1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7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386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6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295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15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70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139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0016-B79B-4E2E-B3A8-F8E976E515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36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8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4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281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6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26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463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337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7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5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4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2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79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8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6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0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67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  <p:sldLayoutId id="21474840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5416" y="450386"/>
            <a:ext cx="6203114" cy="110799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6600" i="1">
                <a:solidFill>
                  <a:srgbClr val="FAF0D4"/>
                </a:solidFill>
                <a:latin typeface=""/>
              </a:rPr>
              <a:t>Демократія</a:t>
            </a:r>
            <a:endParaRPr lang="ru-RU" sz="6600" i="1">
              <a:solidFill>
                <a:srgbClr val="FAF0D4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76061" y="4309291"/>
            <a:ext cx="3361021" cy="220385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>
                <a:solidFill>
                  <a:srgbClr val="0C0C0C"/>
                </a:solidFill>
                <a:latin typeface="Century Gothic"/>
              </a:rPr>
              <a:t>Презентація</a:t>
            </a:r>
            <a:r>
              <a:rPr lang="ru-RU"/>
              <a:t/>
            </a:r>
            <a:br>
              <a:rPr lang="ru-RU"/>
            </a:br>
            <a:r>
              <a:rPr lang="ru-RU" sz="2400" i="1">
                <a:solidFill>
                  <a:srgbClr val="0C0C0C"/>
                </a:solidFill>
                <a:latin typeface="Century Gothic"/>
              </a:rPr>
              <a:t>з правознавства</a:t>
            </a:r>
            <a:r>
              <a:rPr lang="ru-RU"/>
              <a:t/>
            </a:r>
            <a:br>
              <a:rPr lang="ru-RU"/>
            </a:br>
            <a:r>
              <a:rPr lang="ru-RU" sz="2400" i="1">
                <a:solidFill>
                  <a:srgbClr val="0C0C0C"/>
                </a:solidFill>
                <a:latin typeface="Century Gothic"/>
              </a:rPr>
              <a:t>учениці 9-Б класу</a:t>
            </a:r>
            <a:r>
              <a:rPr lang="ru-RU"/>
              <a:t/>
            </a:r>
            <a:br>
              <a:rPr lang="ru-RU"/>
            </a:br>
            <a:r>
              <a:rPr lang="ru-RU" sz="2400" i="1">
                <a:solidFill>
                  <a:srgbClr val="0C0C0C"/>
                </a:solidFill>
                <a:latin typeface="Century Gothic"/>
              </a:rPr>
              <a:t>гімназії №179</a:t>
            </a:r>
            <a:r>
              <a:rPr lang="ru-RU"/>
              <a:t/>
            </a:r>
            <a:br>
              <a:rPr lang="ru-RU"/>
            </a:br>
            <a:r>
              <a:rPr lang="ru-RU" sz="2400" i="1">
                <a:solidFill>
                  <a:srgbClr val="0C0C0C"/>
                </a:solidFill>
                <a:latin typeface="Century Gothic"/>
              </a:rPr>
              <a:t>Жукової Сабріни</a:t>
            </a:r>
            <a:endParaRPr lang="ru-RU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442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600" y="245670"/>
            <a:ext cx="6305597" cy="95410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800" i="1">
                <a:latin typeface=""/>
              </a:rPr>
              <a:t>1. Демократія у житті українського суспільства</a:t>
            </a:r>
            <a:endParaRPr lang="ru-RU" i="1"/>
          </a:p>
        </p:txBody>
      </p:sp>
      <p:sp>
        <p:nvSpPr>
          <p:cNvPr id="3" name="TextBox 2"/>
          <p:cNvSpPr txBox="1"/>
          <p:nvPr/>
        </p:nvSpPr>
        <p:spPr>
          <a:xfrm>
            <a:off x="614217" y="1893637"/>
            <a:ext cx="594731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b="1" i="1">
                <a:solidFill>
                  <a:srgbClr val="FFFF00"/>
                </a:solidFill>
                <a:latin typeface=""/>
              </a:rPr>
              <a:t>Демократія</a:t>
            </a:r>
            <a:r>
              <a:rPr lang="ru-RU" sz="2400">
                <a:solidFill>
                  <a:srgbClr val="FFFF00"/>
                </a:solidFill>
                <a:latin typeface=""/>
              </a:rPr>
              <a:t> </a:t>
            </a:r>
            <a:r>
              <a:rPr lang="ru-RU" i="1">
                <a:latin typeface=""/>
              </a:rPr>
              <a:t>- </a:t>
            </a:r>
            <a:r>
              <a:rPr lang="ru-RU" sz="2000" i="1">
                <a:latin typeface=""/>
              </a:rPr>
              <a:t>це народна форма правління.</a:t>
            </a:r>
            <a:endParaRPr lang="ru-RU" sz="2000" i="1"/>
          </a:p>
        </p:txBody>
      </p:sp>
      <p:sp>
        <p:nvSpPr>
          <p:cNvPr id="4" name="TextBox 3"/>
          <p:cNvSpPr txBox="1"/>
          <p:nvPr/>
        </p:nvSpPr>
        <p:spPr>
          <a:xfrm>
            <a:off x="2333995" y="3265237"/>
            <a:ext cx="7247776" cy="193899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i="1">
                <a:solidFill>
                  <a:srgbClr val="FAF0D4"/>
                </a:solidFill>
                <a:latin typeface=""/>
              </a:rPr>
              <a:t>Демократична держава має гарантувати й забезпечувати реальну рівність усіх громадян перед законом, реалізацію проголошених прав і свобод.</a:t>
            </a:r>
            <a:r>
              <a:rPr lang="ru-RU" sz="2400" i="1">
                <a:latin typeface=""/>
              </a:rPr>
              <a:t/>
            </a:r>
            <a:br>
              <a:rPr lang="ru-RU" sz="2400" i="1">
                <a:latin typeface=""/>
              </a:rPr>
            </a:br>
            <a:r>
              <a:rPr lang="ru-RU" sz="2400" i="1">
                <a:latin typeface=""/>
              </a:rPr>
              <a:t> </a:t>
            </a:r>
            <a:r>
              <a:rPr lang="ru-RU" sz="2400" i="1">
                <a:solidFill>
                  <a:srgbClr val="FAF0D4"/>
                </a:solidFill>
                <a:latin typeface=""/>
              </a:rPr>
              <a:t>Ці права закріпленні у</a:t>
            </a:r>
            <a:r>
              <a:rPr lang="ru-RU">
                <a:solidFill>
                  <a:srgbClr val="FAF0D4"/>
                </a:solidFill>
                <a:latin typeface=""/>
              </a:rPr>
              <a:t> </a:t>
            </a:r>
            <a:r>
              <a:rPr lang="ru-RU" sz="2400" i="1">
                <a:solidFill>
                  <a:srgbClr val="FAF0D4"/>
                </a:solidFill>
                <a:latin typeface=""/>
              </a:rPr>
              <a:t>Конституції.</a:t>
            </a:r>
            <a:endParaRPr lang="ru-RU" sz="2400" i="1">
              <a:solidFill>
                <a:srgbClr val="FAF0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3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7255" y="450386"/>
            <a:ext cx="6059915" cy="193899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i="1" u="sng">
                <a:solidFill>
                  <a:srgbClr val="FAF0D4"/>
                </a:solidFill>
                <a:latin typeface=""/>
              </a:rPr>
              <a:t>Демократична держава</a:t>
            </a:r>
            <a:r>
              <a:rPr lang="ru-RU" sz="2400" i="1">
                <a:latin typeface=""/>
              </a:rPr>
              <a:t> забезпечує існування різних форм власності, свободу діяльності політичних й інших об'єднань, розмаїття політичного життя (плюралізм).</a:t>
            </a:r>
            <a:r>
              <a:rPr lang="ru-RU">
                <a:latin typeface=""/>
              </a:rPr>
              <a:t> 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80443" y="3500661"/>
            <a:ext cx="7626142" cy="138499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800">
                <a:latin typeface=""/>
              </a:rPr>
              <a:t>У демократичній державі забезпечується верховенство права та незалежність правосуддя.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97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731" y="184255"/>
            <a:ext cx="5998494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i="1">
                <a:solidFill>
                  <a:srgbClr val="FBDFCF"/>
                </a:solidFill>
                <a:latin typeface=""/>
              </a:rPr>
              <a:t>У демократичному суспільстві народ бере участь в управлінні державою 2 основними шляхами: </a:t>
            </a:r>
            <a:endParaRPr lang="ru-RU" sz="2400" i="1">
              <a:solidFill>
                <a:srgbClr val="FBDFC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91587" y="1535383"/>
            <a:ext cx="2654651" cy="6789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C0C0C"/>
                </a:solidFill>
              </a:rPr>
              <a:t>Форми демократії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6544" y="3295945"/>
            <a:ext cx="2460153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Пряма демократія (безпосередня)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62620" y="2958162"/>
            <a:ext cx="3034152" cy="9967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Представницька демократія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834972" y="2251891"/>
            <a:ext cx="1549079" cy="73015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138997" y="2251891"/>
            <a:ext cx="1634557" cy="945107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286640" y="3418774"/>
            <a:ext cx="1794151" cy="14455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Громадські слухання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95557" y="5332873"/>
            <a:ext cx="1600300" cy="8534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Вибори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5456" y="2047174"/>
            <a:ext cx="1988534" cy="97517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Референдум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4035" y="5128157"/>
            <a:ext cx="2408513" cy="1405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Загальнонародне обговорення законопроектів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07255" y="5261222"/>
            <a:ext cx="1611037" cy="11084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00000"/>
                </a:solidFill>
              </a:rPr>
              <a:t>Збори виборців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467074" y="4288819"/>
            <a:ext cx="795141" cy="801807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777380" y="4227404"/>
            <a:ext cx="37620" cy="97581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83718" y="4278583"/>
            <a:ext cx="1334108" cy="100652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255428" y="2910397"/>
            <a:ext cx="590406" cy="375313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129259" y="3930565"/>
            <a:ext cx="723484" cy="7506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9264292" y="4462828"/>
            <a:ext cx="2379006" cy="206050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C0C0C"/>
                </a:solidFill>
              </a:rPr>
              <a:t>Діяльність органів місцевого самоврядування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40544" y="4585658"/>
            <a:ext cx="2152703" cy="18968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>
                <a:solidFill>
                  <a:srgbClr val="0C0C0C"/>
                </a:solidFill>
                <a:latin typeface="Century Gothic"/>
              </a:rPr>
              <a:t>Діяльність Верховної Ради </a:t>
            </a:r>
            <a:r>
              <a:rPr lang="ru-RU" b="1" i="1"/>
              <a:t/>
            </a:r>
            <a:br>
              <a:rPr lang="ru-RU" b="1" i="1"/>
            </a:br>
            <a:r>
              <a:rPr lang="ru-RU" b="1" i="1">
                <a:solidFill>
                  <a:srgbClr val="0C0C0C"/>
                </a:solidFill>
                <a:latin typeface="Century Gothic"/>
              </a:rPr>
              <a:t>України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947077" y="3991980"/>
            <a:ext cx="641589" cy="566383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9438318" y="4012452"/>
            <a:ext cx="719902" cy="371901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86362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4343" y="1218073"/>
            <a:ext cx="8619901" cy="34163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3200" i="1">
                <a:latin typeface=""/>
              </a:rPr>
              <a:t>Конституція України надає право громадянам брати участь у голосуванні на референдумі та виборах народних депутатів,  депутатів органів місцевого самоврядування та Президента України.</a:t>
            </a:r>
            <a:r>
              <a:rPr lang="ru-RU" sz="2400" i="1">
                <a:latin typeface=""/>
              </a:rPr>
              <a:t/>
            </a:r>
            <a:br>
              <a:rPr lang="ru-RU" sz="2400" i="1">
                <a:latin typeface=""/>
              </a:rPr>
            </a:br>
            <a:r>
              <a:rPr lang="ru-RU" sz="2400" i="1">
                <a:latin typeface=""/>
              </a:rPr>
              <a:t/>
            </a:r>
            <a:br>
              <a:rPr lang="ru-RU" sz="2400" i="1">
                <a:latin typeface=""/>
              </a:rPr>
            </a:br>
            <a:r>
              <a:rPr lang="ru-RU" sz="3200" i="1" u="sng">
                <a:solidFill>
                  <a:srgbClr val="FAF0D4"/>
                </a:solidFill>
                <a:latin typeface=""/>
              </a:rPr>
              <a:t>Але громадяни мають досягти 18 років</a:t>
            </a:r>
          </a:p>
        </p:txBody>
      </p:sp>
    </p:spTree>
    <p:extLst>
      <p:ext uri="{BB962C8B-B14F-4D97-AF65-F5344CB8AC3E}">
        <p14:creationId xmlns:p14="http://schemas.microsoft.com/office/powerpoint/2010/main" val="169431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2171" y="296849"/>
            <a:ext cx="4073980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800" i="1">
                <a:latin typeface=""/>
              </a:rPr>
              <a:t>2. Самоврядування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22993" y="1115715"/>
            <a:ext cx="5558313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000" b="1" i="1">
                <a:solidFill>
                  <a:srgbClr val="FFFF00"/>
                </a:solidFill>
                <a:latin typeface=""/>
              </a:rPr>
              <a:t>Самоврядування </a:t>
            </a:r>
            <a:r>
              <a:rPr lang="ru-RU" sz="2000" i="1">
                <a:latin typeface=""/>
              </a:rPr>
              <a:t>- це забезпечення управління своїми справами самостійно, без стороннього втручання.</a:t>
            </a:r>
            <a:endParaRPr lang="ru-RU" sz="2000">
              <a:latin typeface="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1446" y="2784154"/>
            <a:ext cx="7728509" cy="313932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>
                <a:latin typeface=""/>
              </a:rPr>
              <a:t>В Україні самоврядування діє всюди: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 sz="2400">
                <a:solidFill>
                  <a:srgbClr val="FFFFFF"/>
                </a:solidFill>
                <a:latin typeface=""/>
              </a:rPr>
              <a:t>1) У </a:t>
            </a:r>
            <a:r>
              <a:rPr lang="ru-RU" sz="2400">
                <a:latin typeface=""/>
              </a:rPr>
              <a:t>селищах та мустах створюються органи місцевого самоврядування - ради.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 sz="2400">
                <a:latin typeface=""/>
              </a:rPr>
              <a:t>2) Органи самоорганізації населення - будинкові, квартальні, вуличні комітети. 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 sz="2400">
                <a:latin typeface=""/>
              </a:rPr>
              <a:t>3) У навчальних закладах, тощо.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68505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6126" y="286613"/>
            <a:ext cx="6429131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i="1">
                <a:latin typeface=""/>
              </a:rPr>
              <a:t>3. Громадські організації в демократичному суспільстві.</a:t>
            </a:r>
            <a:endParaRPr lang="ru-RU" sz="2400"/>
          </a:p>
        </p:txBody>
      </p:sp>
      <p:sp>
        <p:nvSpPr>
          <p:cNvPr id="3" name="TextBox 2"/>
          <p:cNvSpPr txBox="1"/>
          <p:nvPr/>
        </p:nvSpPr>
        <p:spPr>
          <a:xfrm>
            <a:off x="1547053" y="1514475"/>
            <a:ext cx="8189085" cy="369331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>
                <a:latin typeface=""/>
              </a:rPr>
              <a:t>У 36 та 37 статтях Конституції України сказано, що  :</a:t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solidFill>
                  <a:srgbClr val="FAF0D4"/>
                </a:solidFill>
                <a:latin typeface=""/>
              </a:rPr>
              <a:t>а)Громадяни України мають право на свободу об'єднання у політичні партії та громадські організації.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solidFill>
                  <a:srgbClr val="EBDEEB"/>
                </a:solidFill>
                <a:latin typeface=""/>
              </a:rPr>
              <a:t>б)Ніхто не може  бути примушеним до вступу в будь-яке об'єднання громадян чи обмежений у правах за належність чи неналежність до політичної партії.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solidFill>
                  <a:srgbClr val="FBDFCF"/>
                </a:solidFill>
                <a:latin typeface=""/>
              </a:rPr>
              <a:t>в)Усі об'єднання громадян рівні перед законом.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>
                <a:solidFill>
                  <a:srgbClr val="E1EEE8"/>
                </a:solidFill>
                <a:latin typeface=""/>
              </a:rPr>
              <a:t>г)Забороняється утворення партій, які посягають на права та свободи людей, дії яких спрямовано на ліквідацію незалежності України, тощо.</a:t>
            </a:r>
          </a:p>
        </p:txBody>
      </p:sp>
    </p:spTree>
    <p:extLst>
      <p:ext uri="{BB962C8B-B14F-4D97-AF65-F5344CB8AC3E}">
        <p14:creationId xmlns:p14="http://schemas.microsoft.com/office/powerpoint/2010/main" val="235813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9260" y="174019"/>
            <a:ext cx="7462353" cy="267765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 b="1" i="1">
                <a:solidFill>
                  <a:srgbClr val="FFFF00"/>
                </a:solidFill>
                <a:latin typeface=""/>
              </a:rPr>
              <a:t>Партії</a:t>
            </a:r>
            <a:r>
              <a:rPr lang="ru-RU" sz="2400">
                <a:latin typeface=""/>
              </a:rPr>
              <a:t> </a:t>
            </a:r>
            <a:r>
              <a:rPr lang="ru-RU">
                <a:latin typeface=""/>
              </a:rPr>
              <a:t>- </a:t>
            </a:r>
            <a:r>
              <a:rPr lang="ru-RU" sz="2400" i="1">
                <a:latin typeface=""/>
              </a:rPr>
              <a:t>це об'єднання громадян, які ставлять перед собою політичні завдання, боротьбу за владу. </a:t>
            </a:r>
            <a:r>
              <a:rPr lang="ru-RU">
                <a:latin typeface=""/>
              </a:rPr>
              <a:t/>
            </a:r>
            <a:br>
              <a:rPr lang="ru-RU">
                <a:latin typeface=""/>
              </a:rPr>
            </a:br>
            <a:r>
              <a:rPr lang="ru-RU" sz="2400" i="1">
                <a:solidFill>
                  <a:srgbClr val="FFFFFF"/>
                </a:solidFill>
                <a:latin typeface=""/>
              </a:rPr>
              <a:t>Членами партії можуть бути лише повнолітні громадянини України, але право на участь у громадських організаціях мають як дорослі, так і діти.</a:t>
            </a:r>
            <a:endParaRPr lang="ru-RU" sz="2400" i="1"/>
          </a:p>
        </p:txBody>
      </p:sp>
      <p:sp>
        <p:nvSpPr>
          <p:cNvPr id="3" name="TextBox 2"/>
          <p:cNvSpPr txBox="1"/>
          <p:nvPr/>
        </p:nvSpPr>
        <p:spPr>
          <a:xfrm>
            <a:off x="3234831" y="5629712"/>
            <a:ext cx="5732338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2400">
                <a:solidFill>
                  <a:srgbClr val="F2F2F2"/>
                </a:solidFill>
                <a:latin typeface=""/>
              </a:rPr>
              <a:t>Зараз в Україні діє понад 150 політичних партій.</a:t>
            </a:r>
            <a:endParaRPr lang="ru-RU" sz="2400">
              <a:solidFill>
                <a:srgbClr val="F2F2F2"/>
              </a:solidFill>
            </a:endParaRPr>
          </a:p>
        </p:txBody>
      </p:sp>
      <p:pic>
        <p:nvPicPr>
          <p:cNvPr id="4" name="Рисунок 3" descr="c18b2ce42c741b0518f4c5a7c6f6c6a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38" y="2999025"/>
            <a:ext cx="3043478" cy="2282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3977_2007050321134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7244" y="3040049"/>
            <a:ext cx="2743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74fad3527f86de6ec2ae76c5c9a230dc36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296" y="3136312"/>
            <a:ext cx="3234565" cy="1861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248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8438" y="2773918"/>
            <a:ext cx="6141809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4800" i="1">
                <a:solidFill>
                  <a:srgbClr val="FAF0D4"/>
                </a:solidFill>
                <a:latin typeface="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730337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Широкоэкранный</PresentationFormat>
  <Paragraphs>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12</cp:revision>
  <dcterms:created xsi:type="dcterms:W3CDTF">2012-07-30T23:42:41Z</dcterms:created>
  <dcterms:modified xsi:type="dcterms:W3CDTF">2014-12-05T00:05:46Z</dcterms:modified>
</cp:coreProperties>
</file>