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CE588-7077-4567-9399-546EC9E6798C}" type="datetimeFigureOut">
              <a:rPr lang="ru-RU"/>
              <a:t>04.12.2014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80016-B79B-4E2E-B3A8-F8E976E515A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164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80016-B79B-4E2E-B3A8-F8E976E515A4}" type="slidenum">
              <a:rPr lang="ru-RU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814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80016-B79B-4E2E-B3A8-F8E976E515A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774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80016-B79B-4E2E-B3A8-F8E976E515A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386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80016-B79B-4E2E-B3A8-F8E976E515A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16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80016-B79B-4E2E-B3A8-F8E976E515A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295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80016-B79B-4E2E-B3A8-F8E976E515A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015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80016-B79B-4E2E-B3A8-F8E976E515A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070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80016-B79B-4E2E-B3A8-F8E976E515A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139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80016-B79B-4E2E-B3A8-F8E976E515A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364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84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48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045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dirty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281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869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126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463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Название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3372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ое назван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475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55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949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2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79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8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86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80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17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4677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  <p:sldLayoutId id="2147484082" r:id="rId12"/>
    <p:sldLayoutId id="2147484083" r:id="rId13"/>
    <p:sldLayoutId id="2147484084" r:id="rId14"/>
    <p:sldLayoutId id="2147484085" r:id="rId15"/>
    <p:sldLayoutId id="2147484086" r:id="rId16"/>
    <p:sldLayoutId id="214748408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95416" y="450386"/>
            <a:ext cx="6203114" cy="1107996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6600" i="1">
                <a:solidFill>
                  <a:srgbClr val="FAF0D4"/>
                </a:solidFill>
                <a:latin typeface=""/>
              </a:rPr>
              <a:t>Демократія</a:t>
            </a:r>
            <a:endParaRPr lang="ru-RU" sz="6600" i="1">
              <a:solidFill>
                <a:srgbClr val="FAF0D4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476061" y="4309291"/>
            <a:ext cx="3361021" cy="2203853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>
                <a:solidFill>
                  <a:srgbClr val="0C0C0C"/>
                </a:solidFill>
                <a:latin typeface="Century Gothic"/>
              </a:rPr>
              <a:t>Презентація</a:t>
            </a:r>
            <a:r>
              <a:rPr lang="ru-RU"/>
              <a:t/>
            </a:r>
            <a:br>
              <a:rPr lang="ru-RU"/>
            </a:br>
            <a:r>
              <a:rPr lang="ru-RU" sz="2400" i="1">
                <a:solidFill>
                  <a:srgbClr val="0C0C0C"/>
                </a:solidFill>
                <a:latin typeface="Century Gothic"/>
              </a:rPr>
              <a:t>з правознавства</a:t>
            </a:r>
            <a:r>
              <a:rPr lang="ru-RU"/>
              <a:t/>
            </a:r>
            <a:br>
              <a:rPr lang="ru-RU"/>
            </a:br>
            <a:r>
              <a:rPr lang="ru-RU" sz="2400" i="1">
                <a:solidFill>
                  <a:srgbClr val="0C0C0C"/>
                </a:solidFill>
                <a:latin typeface="Century Gothic"/>
              </a:rPr>
              <a:t>учениці 9-Б класу</a:t>
            </a:r>
            <a:r>
              <a:rPr lang="ru-RU"/>
              <a:t/>
            </a:r>
            <a:br>
              <a:rPr lang="ru-RU"/>
            </a:br>
            <a:r>
              <a:rPr lang="ru-RU" sz="2400" i="1">
                <a:solidFill>
                  <a:srgbClr val="0C0C0C"/>
                </a:solidFill>
                <a:latin typeface="Century Gothic"/>
              </a:rPr>
              <a:t>гімназії №179</a:t>
            </a:r>
            <a:r>
              <a:rPr lang="ru-RU"/>
              <a:t/>
            </a:r>
            <a:br>
              <a:rPr lang="ru-RU"/>
            </a:br>
            <a:r>
              <a:rPr lang="ru-RU" sz="2400" i="1">
                <a:solidFill>
                  <a:srgbClr val="0C0C0C"/>
                </a:solidFill>
                <a:latin typeface="Century Gothic"/>
              </a:rPr>
              <a:t>Жукової Сабріни</a:t>
            </a:r>
            <a:endParaRPr lang="ru-RU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724420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6600" y="245670"/>
            <a:ext cx="6305597" cy="954107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2800" i="1">
                <a:latin typeface=""/>
              </a:rPr>
              <a:t>1. Демократія у житті українського суспільства</a:t>
            </a:r>
            <a:endParaRPr lang="ru-RU" i="1"/>
          </a:p>
        </p:txBody>
      </p:sp>
      <p:sp>
        <p:nvSpPr>
          <p:cNvPr id="3" name="TextBox 2"/>
          <p:cNvSpPr txBox="1"/>
          <p:nvPr/>
        </p:nvSpPr>
        <p:spPr>
          <a:xfrm>
            <a:off x="614217" y="1893637"/>
            <a:ext cx="5947310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2400" b="1" i="1">
                <a:solidFill>
                  <a:srgbClr val="FFFF00"/>
                </a:solidFill>
                <a:latin typeface=""/>
              </a:rPr>
              <a:t>Демократія</a:t>
            </a:r>
            <a:r>
              <a:rPr lang="ru-RU" sz="2400">
                <a:solidFill>
                  <a:srgbClr val="FFFF00"/>
                </a:solidFill>
                <a:latin typeface=""/>
              </a:rPr>
              <a:t> </a:t>
            </a:r>
            <a:r>
              <a:rPr lang="ru-RU" i="1">
                <a:latin typeface=""/>
              </a:rPr>
              <a:t>- </a:t>
            </a:r>
            <a:r>
              <a:rPr lang="ru-RU" sz="2000" i="1">
                <a:latin typeface=""/>
              </a:rPr>
              <a:t>це народна форма правління.</a:t>
            </a:r>
            <a:endParaRPr lang="ru-RU" sz="2000" i="1"/>
          </a:p>
        </p:txBody>
      </p:sp>
      <p:sp>
        <p:nvSpPr>
          <p:cNvPr id="4" name="TextBox 3"/>
          <p:cNvSpPr txBox="1"/>
          <p:nvPr/>
        </p:nvSpPr>
        <p:spPr>
          <a:xfrm>
            <a:off x="2333995" y="3265237"/>
            <a:ext cx="7247776" cy="193899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2400" i="1">
                <a:solidFill>
                  <a:srgbClr val="FAF0D4"/>
                </a:solidFill>
                <a:latin typeface=""/>
              </a:rPr>
              <a:t>Демократична держава має гарантувати й забезпечувати реальну рівність усіх громадян перед законом, реалізацію проголошених прав і свобод.</a:t>
            </a:r>
            <a:r>
              <a:rPr lang="ru-RU" sz="2400" i="1">
                <a:latin typeface=""/>
              </a:rPr>
              <a:t/>
            </a:r>
            <a:br>
              <a:rPr lang="ru-RU" sz="2400" i="1">
                <a:latin typeface=""/>
              </a:rPr>
            </a:br>
            <a:r>
              <a:rPr lang="ru-RU" sz="2400" i="1">
                <a:latin typeface=""/>
              </a:rPr>
              <a:t> </a:t>
            </a:r>
            <a:r>
              <a:rPr lang="ru-RU" sz="2400" i="1">
                <a:solidFill>
                  <a:srgbClr val="FAF0D4"/>
                </a:solidFill>
                <a:latin typeface=""/>
              </a:rPr>
              <a:t>Ці права закріпленні у</a:t>
            </a:r>
            <a:r>
              <a:rPr lang="ru-RU">
                <a:solidFill>
                  <a:srgbClr val="FAF0D4"/>
                </a:solidFill>
                <a:latin typeface=""/>
              </a:rPr>
              <a:t> </a:t>
            </a:r>
            <a:r>
              <a:rPr lang="ru-RU" sz="2400" i="1">
                <a:solidFill>
                  <a:srgbClr val="FAF0D4"/>
                </a:solidFill>
                <a:latin typeface=""/>
              </a:rPr>
              <a:t>Конституції.</a:t>
            </a:r>
            <a:endParaRPr lang="ru-RU" sz="2400" i="1">
              <a:solidFill>
                <a:srgbClr val="FAF0D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532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7255" y="450386"/>
            <a:ext cx="6059915" cy="193899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2400" i="1" u="sng">
                <a:solidFill>
                  <a:srgbClr val="FAF0D4"/>
                </a:solidFill>
                <a:latin typeface=""/>
              </a:rPr>
              <a:t>Демократична держава</a:t>
            </a:r>
            <a:r>
              <a:rPr lang="ru-RU" sz="2400" i="1">
                <a:latin typeface=""/>
              </a:rPr>
              <a:t> забезпечує існування різних форм власності, свободу діяльності політичних й інших об'єднань, розмаїття політичного життя (плюралізм).</a:t>
            </a:r>
            <a:r>
              <a:rPr lang="ru-RU">
                <a:latin typeface=""/>
              </a:rPr>
              <a:t> </a:t>
            </a:r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80443" y="3500661"/>
            <a:ext cx="7626142" cy="138499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2800">
                <a:latin typeface=""/>
              </a:rPr>
              <a:t>У демократичній державі забезпечується верховенство права та незалежність правосуддя.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97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38731" y="184255"/>
            <a:ext cx="5998494" cy="120032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2400" i="1">
                <a:solidFill>
                  <a:srgbClr val="FBDFCF"/>
                </a:solidFill>
                <a:latin typeface=""/>
              </a:rPr>
              <a:t>У демократичному суспільстві народ бере участь в управлінні державою 2 основними шляхами: </a:t>
            </a:r>
            <a:endParaRPr lang="ru-RU" sz="2400" i="1">
              <a:solidFill>
                <a:srgbClr val="FBDFCF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391587" y="1535383"/>
            <a:ext cx="2654651" cy="6789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>
                <a:solidFill>
                  <a:srgbClr val="0C0C0C"/>
                </a:solidFill>
              </a:rPr>
              <a:t>Форми демократії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76544" y="3295945"/>
            <a:ext cx="2460153" cy="9144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>
                <a:solidFill>
                  <a:srgbClr val="000000"/>
                </a:solidFill>
              </a:rPr>
              <a:t>Пряма демократія (безпосередня)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462620" y="2958162"/>
            <a:ext cx="3034152" cy="99671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>
                <a:solidFill>
                  <a:srgbClr val="000000"/>
                </a:solidFill>
              </a:rPr>
              <a:t>Представницька демократія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834972" y="2251891"/>
            <a:ext cx="1549079" cy="730154"/>
          </a:xfrm>
          <a:prstGeom prst="straightConnector1">
            <a:avLst/>
          </a:prstGeom>
          <a:ln>
            <a:solidFill>
              <a:schemeClr val="bg1">
                <a:lumMod val="95000"/>
                <a:lumOff val="5000"/>
              </a:schemeClr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4138997" y="2251891"/>
            <a:ext cx="1634557" cy="945107"/>
          </a:xfrm>
          <a:prstGeom prst="straightConnector1">
            <a:avLst/>
          </a:prstGeom>
          <a:ln>
            <a:solidFill>
              <a:schemeClr val="bg1">
                <a:lumMod val="95000"/>
                <a:lumOff val="5000"/>
              </a:schemeClr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286640" y="3418774"/>
            <a:ext cx="1794151" cy="144554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>
                <a:solidFill>
                  <a:srgbClr val="000000"/>
                </a:solidFill>
              </a:rPr>
              <a:t>Громадські слухання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95557" y="5332873"/>
            <a:ext cx="1600300" cy="85345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>
                <a:solidFill>
                  <a:srgbClr val="000000"/>
                </a:solidFill>
              </a:rPr>
              <a:t>Вибори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35456" y="2047174"/>
            <a:ext cx="1988534" cy="975176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>
                <a:solidFill>
                  <a:srgbClr val="000000"/>
                </a:solidFill>
              </a:rPr>
              <a:t>Референдум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4035" y="5128157"/>
            <a:ext cx="2408513" cy="14051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>
                <a:solidFill>
                  <a:srgbClr val="000000"/>
                </a:solidFill>
              </a:rPr>
              <a:t>Загальнонародне обговорення законопроектів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907255" y="5261222"/>
            <a:ext cx="1611037" cy="110840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>
                <a:solidFill>
                  <a:srgbClr val="000000"/>
                </a:solidFill>
              </a:rPr>
              <a:t>Збори виборців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2467074" y="4288819"/>
            <a:ext cx="795141" cy="801807"/>
          </a:xfrm>
          <a:prstGeom prst="straightConnector1">
            <a:avLst/>
          </a:prstGeom>
          <a:ln>
            <a:solidFill>
              <a:schemeClr val="bg1">
                <a:lumMod val="95000"/>
                <a:lumOff val="5000"/>
              </a:schemeClr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3777380" y="4227404"/>
            <a:ext cx="37620" cy="975814"/>
          </a:xfrm>
          <a:prstGeom prst="straightConnector1">
            <a:avLst/>
          </a:prstGeom>
          <a:ln>
            <a:solidFill>
              <a:schemeClr val="bg1">
                <a:lumMod val="95000"/>
                <a:lumOff val="5000"/>
              </a:schemeClr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483718" y="4278583"/>
            <a:ext cx="1334108" cy="1006522"/>
          </a:xfrm>
          <a:prstGeom prst="straightConnector1">
            <a:avLst/>
          </a:prstGeom>
          <a:ln>
            <a:solidFill>
              <a:schemeClr val="bg1">
                <a:lumMod val="95000"/>
                <a:lumOff val="5000"/>
              </a:schemeClr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 flipV="1">
            <a:off x="2255428" y="2910397"/>
            <a:ext cx="590406" cy="375313"/>
          </a:xfrm>
          <a:prstGeom prst="straightConnector1">
            <a:avLst/>
          </a:prstGeom>
          <a:ln>
            <a:solidFill>
              <a:schemeClr val="bg1">
                <a:lumMod val="95000"/>
                <a:lumOff val="5000"/>
              </a:schemeClr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2129259" y="3930565"/>
            <a:ext cx="723484" cy="75064"/>
          </a:xfrm>
          <a:prstGeom prst="straightConnector1">
            <a:avLst/>
          </a:prstGeom>
          <a:ln>
            <a:solidFill>
              <a:schemeClr val="bg1">
                <a:lumMod val="95000"/>
                <a:lumOff val="5000"/>
              </a:schemeClr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9264292" y="4462828"/>
            <a:ext cx="2379006" cy="2060504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>
                <a:solidFill>
                  <a:srgbClr val="0C0C0C"/>
                </a:solidFill>
              </a:rPr>
              <a:t>Діяльність органів місцевого самоврядування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940544" y="4585658"/>
            <a:ext cx="2152703" cy="189687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>
                <a:solidFill>
                  <a:srgbClr val="0C0C0C"/>
                </a:solidFill>
                <a:latin typeface="Century Gothic"/>
              </a:rPr>
              <a:t>Діяльність Верховної Ради </a:t>
            </a:r>
            <a:r>
              <a:rPr lang="ru-RU" b="1" i="1"/>
              <a:t/>
            </a:r>
            <a:br>
              <a:rPr lang="ru-RU" b="1" i="1"/>
            </a:br>
            <a:r>
              <a:rPr lang="ru-RU" b="1" i="1">
                <a:solidFill>
                  <a:srgbClr val="0C0C0C"/>
                </a:solidFill>
                <a:latin typeface="Century Gothic"/>
              </a:rPr>
              <a:t>України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7947077" y="3991980"/>
            <a:ext cx="641589" cy="566383"/>
          </a:xfrm>
          <a:prstGeom prst="straightConnector1">
            <a:avLst/>
          </a:prstGeom>
          <a:ln>
            <a:solidFill>
              <a:schemeClr val="bg1">
                <a:lumMod val="95000"/>
                <a:lumOff val="5000"/>
              </a:schemeClr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9438318" y="4012452"/>
            <a:ext cx="719902" cy="371901"/>
          </a:xfrm>
          <a:prstGeom prst="straightConnector1">
            <a:avLst/>
          </a:prstGeom>
          <a:ln>
            <a:solidFill>
              <a:schemeClr val="bg1">
                <a:lumMod val="95000"/>
                <a:lumOff val="5000"/>
              </a:schemeClr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863622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4343" y="1218073"/>
            <a:ext cx="8619901" cy="341632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3200" i="1">
                <a:latin typeface=""/>
              </a:rPr>
              <a:t>Конституція України надає право громадянам брати участь у голосуванні на референдумі та виборах народних депутатів,  депутатів органів місцевого самоврядування та Президента України.</a:t>
            </a:r>
            <a:r>
              <a:rPr lang="ru-RU" sz="2400" i="1">
                <a:latin typeface=""/>
              </a:rPr>
              <a:t/>
            </a:r>
            <a:br>
              <a:rPr lang="ru-RU" sz="2400" i="1">
                <a:latin typeface=""/>
              </a:rPr>
            </a:br>
            <a:r>
              <a:rPr lang="ru-RU" sz="2400" i="1">
                <a:latin typeface=""/>
              </a:rPr>
              <a:t/>
            </a:r>
            <a:br>
              <a:rPr lang="ru-RU" sz="2400" i="1">
                <a:latin typeface=""/>
              </a:rPr>
            </a:br>
            <a:r>
              <a:rPr lang="ru-RU" sz="3200" i="1" u="sng">
                <a:solidFill>
                  <a:srgbClr val="FAF0D4"/>
                </a:solidFill>
                <a:latin typeface=""/>
              </a:rPr>
              <a:t>Але громадяни мають досягти 18 років</a:t>
            </a:r>
          </a:p>
        </p:txBody>
      </p:sp>
    </p:spTree>
    <p:extLst>
      <p:ext uri="{BB962C8B-B14F-4D97-AF65-F5344CB8AC3E}">
        <p14:creationId xmlns:p14="http://schemas.microsoft.com/office/powerpoint/2010/main" val="1694310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52171" y="296849"/>
            <a:ext cx="4073980" cy="52322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2800" i="1">
                <a:latin typeface=""/>
              </a:rPr>
              <a:t>2. Самоврядування</a:t>
            </a:r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722993" y="1115715"/>
            <a:ext cx="5558313" cy="1015663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2000" b="1" i="1">
                <a:solidFill>
                  <a:srgbClr val="FFFF00"/>
                </a:solidFill>
                <a:latin typeface=""/>
              </a:rPr>
              <a:t>Самоврядування </a:t>
            </a:r>
            <a:r>
              <a:rPr lang="ru-RU" sz="2000" i="1">
                <a:latin typeface=""/>
              </a:rPr>
              <a:t>- це забезпечення управління своїми справами самостійно, без стороннього втручання.</a:t>
            </a:r>
            <a:endParaRPr lang="ru-RU" sz="2000">
              <a:latin typeface="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1446" y="2784154"/>
            <a:ext cx="7728509" cy="3139321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2400">
                <a:latin typeface=""/>
              </a:rPr>
              <a:t>В Україні самоврядування діє всюди:</a:t>
            </a:r>
            <a:r>
              <a:rPr lang="ru-RU">
                <a:latin typeface=""/>
              </a:rPr>
              <a:t/>
            </a:r>
            <a:br>
              <a:rPr lang="ru-RU">
                <a:latin typeface=""/>
              </a:rPr>
            </a:br>
            <a:r>
              <a:rPr lang="ru-RU">
                <a:latin typeface=""/>
              </a:rPr>
              <a:t/>
            </a:r>
            <a:br>
              <a:rPr lang="ru-RU">
                <a:latin typeface=""/>
              </a:rPr>
            </a:br>
            <a:r>
              <a:rPr lang="ru-RU" sz="2400">
                <a:solidFill>
                  <a:srgbClr val="FFFFFF"/>
                </a:solidFill>
                <a:latin typeface=""/>
              </a:rPr>
              <a:t>1) У </a:t>
            </a:r>
            <a:r>
              <a:rPr lang="ru-RU" sz="2400">
                <a:latin typeface=""/>
              </a:rPr>
              <a:t>селищах та мустах створюються органи місцевого самоврядування - ради.</a:t>
            </a:r>
            <a:r>
              <a:rPr lang="ru-RU">
                <a:latin typeface=""/>
              </a:rPr>
              <a:t/>
            </a:r>
            <a:br>
              <a:rPr lang="ru-RU">
                <a:latin typeface=""/>
              </a:rPr>
            </a:br>
            <a:r>
              <a:rPr lang="ru-RU">
                <a:latin typeface=""/>
              </a:rPr>
              <a:t/>
            </a:r>
            <a:br>
              <a:rPr lang="ru-RU">
                <a:latin typeface=""/>
              </a:rPr>
            </a:br>
            <a:r>
              <a:rPr lang="ru-RU" sz="2400">
                <a:latin typeface=""/>
              </a:rPr>
              <a:t>2) Органи самоорганізації населення - будинкові, квартальні, вуличні комітети. </a:t>
            </a:r>
            <a:r>
              <a:rPr lang="ru-RU">
                <a:latin typeface=""/>
              </a:rPr>
              <a:t/>
            </a:r>
            <a:br>
              <a:rPr lang="ru-RU">
                <a:latin typeface=""/>
              </a:rPr>
            </a:br>
            <a:r>
              <a:rPr lang="ru-RU">
                <a:latin typeface=""/>
              </a:rPr>
              <a:t/>
            </a:r>
            <a:br>
              <a:rPr lang="ru-RU">
                <a:latin typeface=""/>
              </a:rPr>
            </a:br>
            <a:r>
              <a:rPr lang="ru-RU" sz="2400">
                <a:latin typeface=""/>
              </a:rPr>
              <a:t>3) У навчальних закладах, тощо.</a:t>
            </a: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3685052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6126" y="286613"/>
            <a:ext cx="6429131" cy="830997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2400" i="1">
                <a:latin typeface=""/>
              </a:rPr>
              <a:t>3. Громадські організації в демократичному суспільстві.</a:t>
            </a:r>
            <a:endParaRPr lang="ru-RU" sz="2400"/>
          </a:p>
        </p:txBody>
      </p:sp>
      <p:sp>
        <p:nvSpPr>
          <p:cNvPr id="3" name="TextBox 2"/>
          <p:cNvSpPr txBox="1"/>
          <p:nvPr/>
        </p:nvSpPr>
        <p:spPr>
          <a:xfrm>
            <a:off x="1547053" y="1514475"/>
            <a:ext cx="8189085" cy="369331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>
                <a:latin typeface=""/>
              </a:rPr>
              <a:t>У 36 та 37 статтях Конституції України сказано, що  :</a:t>
            </a:r>
            <a:br>
              <a:rPr lang="ru-RU">
                <a:latin typeface=""/>
              </a:rPr>
            </a:br>
            <a:r>
              <a:rPr lang="ru-RU">
                <a:latin typeface=""/>
              </a:rPr>
              <a:t/>
            </a:r>
            <a:br>
              <a:rPr lang="ru-RU">
                <a:latin typeface=""/>
              </a:rPr>
            </a:br>
            <a:r>
              <a:rPr lang="ru-RU">
                <a:solidFill>
                  <a:srgbClr val="FAF0D4"/>
                </a:solidFill>
                <a:latin typeface=""/>
              </a:rPr>
              <a:t>а)Громадяни України мають право на свободу об'єднання у політичні партії та громадські організації.</a:t>
            </a:r>
            <a:r>
              <a:rPr lang="ru-RU">
                <a:latin typeface=""/>
              </a:rPr>
              <a:t/>
            </a:r>
            <a:br>
              <a:rPr lang="ru-RU">
                <a:latin typeface=""/>
              </a:rPr>
            </a:br>
            <a:r>
              <a:rPr lang="ru-RU">
                <a:latin typeface=""/>
              </a:rPr>
              <a:t/>
            </a:r>
            <a:br>
              <a:rPr lang="ru-RU">
                <a:latin typeface=""/>
              </a:rPr>
            </a:br>
            <a:r>
              <a:rPr lang="ru-RU">
                <a:solidFill>
                  <a:srgbClr val="EBDEEB"/>
                </a:solidFill>
                <a:latin typeface=""/>
              </a:rPr>
              <a:t>б)Ніхто не може  бути примушеним до вступу в будь-яке об'єднання громадян чи обмежений у правах за належність чи неналежність до політичної партії.</a:t>
            </a:r>
            <a:r>
              <a:rPr lang="ru-RU">
                <a:latin typeface=""/>
              </a:rPr>
              <a:t/>
            </a:r>
            <a:br>
              <a:rPr lang="ru-RU">
                <a:latin typeface=""/>
              </a:rPr>
            </a:br>
            <a:r>
              <a:rPr lang="ru-RU">
                <a:latin typeface=""/>
              </a:rPr>
              <a:t/>
            </a:r>
            <a:br>
              <a:rPr lang="ru-RU">
                <a:latin typeface=""/>
              </a:rPr>
            </a:br>
            <a:r>
              <a:rPr lang="ru-RU">
                <a:solidFill>
                  <a:srgbClr val="FBDFCF"/>
                </a:solidFill>
                <a:latin typeface=""/>
              </a:rPr>
              <a:t>в)Усі об'єднання громадян рівні перед законом.</a:t>
            </a:r>
            <a:r>
              <a:rPr lang="ru-RU">
                <a:latin typeface=""/>
              </a:rPr>
              <a:t/>
            </a:r>
            <a:br>
              <a:rPr lang="ru-RU">
                <a:latin typeface=""/>
              </a:rPr>
            </a:br>
            <a:r>
              <a:rPr lang="ru-RU">
                <a:latin typeface=""/>
              </a:rPr>
              <a:t/>
            </a:r>
            <a:br>
              <a:rPr lang="ru-RU">
                <a:latin typeface=""/>
              </a:rPr>
            </a:br>
            <a:r>
              <a:rPr lang="ru-RU">
                <a:solidFill>
                  <a:srgbClr val="E1EEE8"/>
                </a:solidFill>
                <a:latin typeface=""/>
              </a:rPr>
              <a:t>г)Забороняється утворення партій, які посягають на права та свободи людей, дії яких спрямовано на ліквідацію незалежності України, тощо.</a:t>
            </a:r>
          </a:p>
        </p:txBody>
      </p:sp>
    </p:spTree>
    <p:extLst>
      <p:ext uri="{BB962C8B-B14F-4D97-AF65-F5344CB8AC3E}">
        <p14:creationId xmlns:p14="http://schemas.microsoft.com/office/powerpoint/2010/main" val="2358139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9260" y="174019"/>
            <a:ext cx="7462353" cy="2677656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2400" b="1" i="1">
                <a:solidFill>
                  <a:srgbClr val="FFFF00"/>
                </a:solidFill>
                <a:latin typeface=""/>
              </a:rPr>
              <a:t>Партії</a:t>
            </a:r>
            <a:r>
              <a:rPr lang="ru-RU" sz="2400">
                <a:latin typeface=""/>
              </a:rPr>
              <a:t> </a:t>
            </a:r>
            <a:r>
              <a:rPr lang="ru-RU">
                <a:latin typeface=""/>
              </a:rPr>
              <a:t>- </a:t>
            </a:r>
            <a:r>
              <a:rPr lang="ru-RU" sz="2400" i="1">
                <a:latin typeface=""/>
              </a:rPr>
              <a:t>це об'єднання громадян, які ставлять перед собою політичні завдання, боротьбу за владу. </a:t>
            </a:r>
            <a:r>
              <a:rPr lang="ru-RU">
                <a:latin typeface=""/>
              </a:rPr>
              <a:t/>
            </a:r>
            <a:br>
              <a:rPr lang="ru-RU">
                <a:latin typeface=""/>
              </a:rPr>
            </a:br>
            <a:r>
              <a:rPr lang="ru-RU" sz="2400" i="1">
                <a:solidFill>
                  <a:srgbClr val="FFFFFF"/>
                </a:solidFill>
                <a:latin typeface=""/>
              </a:rPr>
              <a:t>Членами партії можуть бути лише повнолітні громадянини України, але право на участь у громадських організаціях мають як дорослі, так і діти.</a:t>
            </a:r>
            <a:endParaRPr lang="ru-RU" sz="2400" i="1"/>
          </a:p>
        </p:txBody>
      </p:sp>
      <p:sp>
        <p:nvSpPr>
          <p:cNvPr id="3" name="TextBox 2"/>
          <p:cNvSpPr txBox="1"/>
          <p:nvPr/>
        </p:nvSpPr>
        <p:spPr>
          <a:xfrm>
            <a:off x="3234831" y="5629712"/>
            <a:ext cx="5732338" cy="830997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2400">
                <a:solidFill>
                  <a:srgbClr val="F2F2F2"/>
                </a:solidFill>
                <a:latin typeface=""/>
              </a:rPr>
              <a:t>Зараз в Україні діє понад 150 політичних партій.</a:t>
            </a:r>
            <a:endParaRPr lang="ru-RU" sz="2400">
              <a:solidFill>
                <a:srgbClr val="F2F2F2"/>
              </a:solidFill>
            </a:endParaRPr>
          </a:p>
        </p:txBody>
      </p:sp>
      <p:pic>
        <p:nvPicPr>
          <p:cNvPr id="4" name="Рисунок 3" descr="c18b2ce42c741b0518f4c5a7c6f6c6a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438" y="2999025"/>
            <a:ext cx="3043478" cy="2282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3977_2007050321134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7244" y="3040049"/>
            <a:ext cx="2743200" cy="205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74fad3527f86de6ec2ae76c5c9a230dc361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6296" y="3136312"/>
            <a:ext cx="3234565" cy="18613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52489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8438" y="2773918"/>
            <a:ext cx="6141809" cy="830997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4800" i="1">
                <a:solidFill>
                  <a:srgbClr val="FAF0D4"/>
                </a:solidFill>
                <a:latin typeface=""/>
              </a:rPr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1730337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0</Words>
  <Application>Microsoft Office PowerPoint</Application>
  <PresentationFormat>Широкоэкранный</PresentationFormat>
  <Paragraphs>0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12</cp:revision>
  <dcterms:created xsi:type="dcterms:W3CDTF">2012-07-30T23:42:41Z</dcterms:created>
  <dcterms:modified xsi:type="dcterms:W3CDTF">2014-12-05T00:05:46Z</dcterms:modified>
</cp:coreProperties>
</file>