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72" r:id="rId9"/>
    <p:sldId id="263" r:id="rId10"/>
    <p:sldId id="264" r:id="rId11"/>
    <p:sldId id="268" r:id="rId12"/>
    <p:sldId id="265" r:id="rId13"/>
    <p:sldId id="266" r:id="rId14"/>
    <p:sldId id="269" r:id="rId15"/>
    <p:sldId id="267" r:id="rId16"/>
    <p:sldId id="270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4660"/>
  </p:normalViewPr>
  <p:slideViewPr>
    <p:cSldViewPr>
      <p:cViewPr varScale="1">
        <p:scale>
          <a:sx n="67" d="100"/>
          <a:sy n="67" d="100"/>
        </p:scale>
        <p:origin x="-7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A9BB66-701D-4030-AB7C-26F195309942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755A87AC-3A4D-4EA5-BD61-9BF3F66CEF12}">
      <dgm:prSet phldrT="[Текст]" custT="1"/>
      <dgm:spPr/>
      <dgm:t>
        <a:bodyPr/>
        <a:lstStyle/>
        <a:p>
          <a:r>
            <a:rPr lang="uk-UA" sz="2400" b="1" i="1" dirty="0" smtClean="0">
              <a:solidFill>
                <a:schemeClr val="bg1"/>
              </a:solidFill>
            </a:rPr>
            <a:t>Демократичний процес вироблення та прийняття рішень </a:t>
          </a:r>
          <a:endParaRPr lang="ru-RU" sz="2400" b="1" i="1" dirty="0">
            <a:solidFill>
              <a:schemeClr val="bg1"/>
            </a:solidFill>
          </a:endParaRPr>
        </a:p>
      </dgm:t>
    </dgm:pt>
    <dgm:pt modelId="{4419FDB1-9109-4E9B-8EDF-B3D71E06762F}" type="parTrans" cxnId="{17721621-C9F4-4190-BB76-23D06AEEC6C9}">
      <dgm:prSet/>
      <dgm:spPr/>
      <dgm:t>
        <a:bodyPr/>
        <a:lstStyle/>
        <a:p>
          <a:endParaRPr lang="ru-RU"/>
        </a:p>
      </dgm:t>
    </dgm:pt>
    <dgm:pt modelId="{230A924B-43A5-417C-840C-65EF712E323C}" type="sibTrans" cxnId="{17721621-C9F4-4190-BB76-23D06AEEC6C9}">
      <dgm:prSet/>
      <dgm:spPr/>
      <dgm:t>
        <a:bodyPr/>
        <a:lstStyle/>
        <a:p>
          <a:endParaRPr lang="ru-RU"/>
        </a:p>
      </dgm:t>
    </dgm:pt>
    <dgm:pt modelId="{0B46B9E5-9D43-4791-A066-D4AA77838DC0}">
      <dgm:prSet phldrT="[Текст]" custT="1"/>
      <dgm:spPr/>
      <dgm:t>
        <a:bodyPr/>
        <a:lstStyle/>
        <a:p>
          <a:r>
            <a:rPr lang="uk-UA" sz="2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Юридичний закон</a:t>
          </a:r>
          <a:endParaRPr lang="ru-RU" sz="20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E85A61-9DD3-4060-AECD-C1EF8C82C518}" type="parTrans" cxnId="{E4674991-5AF4-4468-9B55-1EC70F6790F6}">
      <dgm:prSet/>
      <dgm:spPr/>
      <dgm:t>
        <a:bodyPr/>
        <a:lstStyle/>
        <a:p>
          <a:endParaRPr lang="ru-RU"/>
        </a:p>
      </dgm:t>
    </dgm:pt>
    <dgm:pt modelId="{CDE63BB6-626E-49DD-8B78-43CAAD64F02B}" type="sibTrans" cxnId="{E4674991-5AF4-4468-9B55-1EC70F6790F6}">
      <dgm:prSet/>
      <dgm:spPr/>
      <dgm:t>
        <a:bodyPr/>
        <a:lstStyle/>
        <a:p>
          <a:endParaRPr lang="ru-RU"/>
        </a:p>
      </dgm:t>
    </dgm:pt>
    <dgm:pt modelId="{C5754A5D-75AE-4367-91A2-B6DBE061A2BC}">
      <dgm:prSet phldrT="[Текст]" custT="1"/>
      <dgm:spPr>
        <a:effectLst>
          <a:outerShdw blurRad="50800" dist="50800" dir="5400000" algn="ctr" rotWithShape="0">
            <a:srgbClr val="000000"/>
          </a:outerShdw>
        </a:effectLst>
      </dgm:spPr>
      <dgm:t>
        <a:bodyPr/>
        <a:lstStyle/>
        <a:p>
          <a:r>
            <a:rPr lang="uk-UA" sz="2400" b="1" i="1" dirty="0" smtClean="0">
              <a:solidFill>
                <a:schemeClr val="bg1">
                  <a:lumMod val="95000"/>
                  <a:lumOff val="5000"/>
                </a:schemeClr>
              </a:solidFill>
            </a:rPr>
            <a:t>Економічна основа (ЗВТ)</a:t>
          </a:r>
          <a:endParaRPr lang="ru-RU" sz="2400" b="1" i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C7074358-5151-4EB6-B35A-99F1893A8CE8}" type="parTrans" cxnId="{4FB4A84A-14FE-4776-B921-3CD9925F1EB6}">
      <dgm:prSet/>
      <dgm:spPr/>
      <dgm:t>
        <a:bodyPr/>
        <a:lstStyle/>
        <a:p>
          <a:endParaRPr lang="ru-RU"/>
        </a:p>
      </dgm:t>
    </dgm:pt>
    <dgm:pt modelId="{DFBF9E03-451E-4BB1-94EF-C7AEE518CD98}" type="sibTrans" cxnId="{4FB4A84A-14FE-4776-B921-3CD9925F1EB6}">
      <dgm:prSet/>
      <dgm:spPr/>
      <dgm:t>
        <a:bodyPr/>
        <a:lstStyle/>
        <a:p>
          <a:endParaRPr lang="ru-RU"/>
        </a:p>
      </dgm:t>
    </dgm:pt>
    <dgm:pt modelId="{8FC3AAD5-C61A-4B0F-A31D-896D75357F2D}" type="pres">
      <dgm:prSet presAssocID="{8DA9BB66-701D-4030-AB7C-26F19530994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8F2DA71-5E62-421B-A6E2-750EAB03792B}" type="pres">
      <dgm:prSet presAssocID="{755A87AC-3A4D-4EA5-BD61-9BF3F66CEF12}" presName="gear1" presStyleLbl="node1" presStyleIdx="0" presStyleCnt="3" custScaleX="140853" custLinFactNeighborX="5080" custLinFactNeighborY="-92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97D45-92DB-4821-99A7-7B05FB0FD485}" type="pres">
      <dgm:prSet presAssocID="{755A87AC-3A4D-4EA5-BD61-9BF3F66CEF12}" presName="gear1srcNode" presStyleLbl="node1" presStyleIdx="0" presStyleCnt="3"/>
      <dgm:spPr/>
      <dgm:t>
        <a:bodyPr/>
        <a:lstStyle/>
        <a:p>
          <a:endParaRPr lang="ru-RU"/>
        </a:p>
      </dgm:t>
    </dgm:pt>
    <dgm:pt modelId="{D8B8F8AF-357B-44D3-A301-FFECF005E860}" type="pres">
      <dgm:prSet presAssocID="{755A87AC-3A4D-4EA5-BD61-9BF3F66CEF12}" presName="gear1dstNode" presStyleLbl="node1" presStyleIdx="0" presStyleCnt="3"/>
      <dgm:spPr/>
      <dgm:t>
        <a:bodyPr/>
        <a:lstStyle/>
        <a:p>
          <a:endParaRPr lang="ru-RU"/>
        </a:p>
      </dgm:t>
    </dgm:pt>
    <dgm:pt modelId="{895F5E50-909B-4143-9F13-EDB0A9A8C9B5}" type="pres">
      <dgm:prSet presAssocID="{0B46B9E5-9D43-4791-A066-D4AA77838DC0}" presName="gear2" presStyleLbl="node1" presStyleIdx="1" presStyleCnt="3" custScaleX="144582" custScaleY="117105" custLinFactNeighborX="-32500" custLinFactNeighborY="-118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C6EA7-83C9-4BE8-829C-D66495C0BDF5}" type="pres">
      <dgm:prSet presAssocID="{0B46B9E5-9D43-4791-A066-D4AA77838DC0}" presName="gear2srcNode" presStyleLbl="node1" presStyleIdx="1" presStyleCnt="3"/>
      <dgm:spPr/>
      <dgm:t>
        <a:bodyPr/>
        <a:lstStyle/>
        <a:p>
          <a:endParaRPr lang="ru-RU"/>
        </a:p>
      </dgm:t>
    </dgm:pt>
    <dgm:pt modelId="{FF8AA626-8194-428B-A081-6D08B8778F55}" type="pres">
      <dgm:prSet presAssocID="{0B46B9E5-9D43-4791-A066-D4AA77838DC0}" presName="gear2dstNode" presStyleLbl="node1" presStyleIdx="1" presStyleCnt="3"/>
      <dgm:spPr/>
      <dgm:t>
        <a:bodyPr/>
        <a:lstStyle/>
        <a:p>
          <a:endParaRPr lang="ru-RU"/>
        </a:p>
      </dgm:t>
    </dgm:pt>
    <dgm:pt modelId="{CB4FE331-3787-4757-A752-2831BCA265CB}" type="pres">
      <dgm:prSet presAssocID="{C5754A5D-75AE-4367-91A2-B6DBE061A2BC}" presName="gear3" presStyleLbl="node1" presStyleIdx="2" presStyleCnt="3" custScaleX="166138" custScaleY="142478" custLinFactNeighborX="11216" custLinFactNeighborY="-7224"/>
      <dgm:spPr/>
      <dgm:t>
        <a:bodyPr/>
        <a:lstStyle/>
        <a:p>
          <a:endParaRPr lang="ru-RU"/>
        </a:p>
      </dgm:t>
    </dgm:pt>
    <dgm:pt modelId="{6F89CB28-BF16-4086-A35E-8698D358FBB9}" type="pres">
      <dgm:prSet presAssocID="{C5754A5D-75AE-4367-91A2-B6DBE061A2B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DB8F2-3052-4111-8F65-EEB89D347ADA}" type="pres">
      <dgm:prSet presAssocID="{C5754A5D-75AE-4367-91A2-B6DBE061A2BC}" presName="gear3srcNode" presStyleLbl="node1" presStyleIdx="2" presStyleCnt="3"/>
      <dgm:spPr/>
      <dgm:t>
        <a:bodyPr/>
        <a:lstStyle/>
        <a:p>
          <a:endParaRPr lang="ru-RU"/>
        </a:p>
      </dgm:t>
    </dgm:pt>
    <dgm:pt modelId="{9CFF9E8D-5129-47B0-998B-644CE2974E5F}" type="pres">
      <dgm:prSet presAssocID="{C5754A5D-75AE-4367-91A2-B6DBE061A2BC}" presName="gear3dstNode" presStyleLbl="node1" presStyleIdx="2" presStyleCnt="3"/>
      <dgm:spPr/>
      <dgm:t>
        <a:bodyPr/>
        <a:lstStyle/>
        <a:p>
          <a:endParaRPr lang="ru-RU"/>
        </a:p>
      </dgm:t>
    </dgm:pt>
    <dgm:pt modelId="{8527CF4A-31E8-404C-A3B7-1917307A5DC1}" type="pres">
      <dgm:prSet presAssocID="{230A924B-43A5-417C-840C-65EF712E323C}" presName="connector1" presStyleLbl="sibTrans2D1" presStyleIdx="0" presStyleCnt="3" custScaleY="73835" custLinFactNeighborX="21460" custLinFactNeighborY="-9928"/>
      <dgm:spPr/>
      <dgm:t>
        <a:bodyPr/>
        <a:lstStyle/>
        <a:p>
          <a:endParaRPr lang="ru-RU"/>
        </a:p>
      </dgm:t>
    </dgm:pt>
    <dgm:pt modelId="{416E81FD-7459-4895-8080-57C708B64D49}" type="pres">
      <dgm:prSet presAssocID="{CDE63BB6-626E-49DD-8B78-43CAAD64F02B}" presName="connector2" presStyleLbl="sibTrans2D1" presStyleIdx="1" presStyleCnt="3" custLinFactNeighborX="-39863" custLinFactNeighborY="-13869"/>
      <dgm:spPr/>
      <dgm:t>
        <a:bodyPr/>
        <a:lstStyle/>
        <a:p>
          <a:endParaRPr lang="ru-RU"/>
        </a:p>
      </dgm:t>
    </dgm:pt>
    <dgm:pt modelId="{375A8849-6CC9-4C2B-B053-8767ED3574D8}" type="pres">
      <dgm:prSet presAssocID="{DFBF9E03-451E-4BB1-94EF-C7AEE518CD98}" presName="connector3" presStyleLbl="sibTrans2D1" presStyleIdx="2" presStyleCnt="3" custScaleX="123941" custLinFactNeighborX="3568" custLinFactNeighborY="-4779"/>
      <dgm:spPr/>
      <dgm:t>
        <a:bodyPr/>
        <a:lstStyle/>
        <a:p>
          <a:endParaRPr lang="ru-RU"/>
        </a:p>
      </dgm:t>
    </dgm:pt>
  </dgm:ptLst>
  <dgm:cxnLst>
    <dgm:cxn modelId="{C9FDE09F-434A-4BDA-A518-E34D5410D790}" type="presOf" srcId="{CDE63BB6-626E-49DD-8B78-43CAAD64F02B}" destId="{416E81FD-7459-4895-8080-57C708B64D49}" srcOrd="0" destOrd="0" presId="urn:microsoft.com/office/officeart/2005/8/layout/gear1"/>
    <dgm:cxn modelId="{549BA3DF-DA9D-4983-BAD8-89FDF3FF54F2}" type="presOf" srcId="{DFBF9E03-451E-4BB1-94EF-C7AEE518CD98}" destId="{375A8849-6CC9-4C2B-B053-8767ED3574D8}" srcOrd="0" destOrd="0" presId="urn:microsoft.com/office/officeart/2005/8/layout/gear1"/>
    <dgm:cxn modelId="{F65E2401-60C7-4339-B2D0-EDBFECE35A6D}" type="presOf" srcId="{230A924B-43A5-417C-840C-65EF712E323C}" destId="{8527CF4A-31E8-404C-A3B7-1917307A5DC1}" srcOrd="0" destOrd="0" presId="urn:microsoft.com/office/officeart/2005/8/layout/gear1"/>
    <dgm:cxn modelId="{FC105BE2-6CB2-42B2-9771-D5105A79AAE4}" type="presOf" srcId="{755A87AC-3A4D-4EA5-BD61-9BF3F66CEF12}" destId="{5DC97D45-92DB-4821-99A7-7B05FB0FD485}" srcOrd="1" destOrd="0" presId="urn:microsoft.com/office/officeart/2005/8/layout/gear1"/>
    <dgm:cxn modelId="{F9839489-ABC7-4594-B20C-7A8977F0074F}" type="presOf" srcId="{0B46B9E5-9D43-4791-A066-D4AA77838DC0}" destId="{FF8AA626-8194-428B-A081-6D08B8778F55}" srcOrd="2" destOrd="0" presId="urn:microsoft.com/office/officeart/2005/8/layout/gear1"/>
    <dgm:cxn modelId="{17721621-C9F4-4190-BB76-23D06AEEC6C9}" srcId="{8DA9BB66-701D-4030-AB7C-26F195309942}" destId="{755A87AC-3A4D-4EA5-BD61-9BF3F66CEF12}" srcOrd="0" destOrd="0" parTransId="{4419FDB1-9109-4E9B-8EDF-B3D71E06762F}" sibTransId="{230A924B-43A5-417C-840C-65EF712E323C}"/>
    <dgm:cxn modelId="{112234F7-BE28-4B54-AA41-429BEF4536D5}" type="presOf" srcId="{C5754A5D-75AE-4367-91A2-B6DBE061A2BC}" destId="{6F89CB28-BF16-4086-A35E-8698D358FBB9}" srcOrd="1" destOrd="0" presId="urn:microsoft.com/office/officeart/2005/8/layout/gear1"/>
    <dgm:cxn modelId="{9D30655F-1838-4D96-B8CA-5BCD5E787160}" type="presOf" srcId="{0B46B9E5-9D43-4791-A066-D4AA77838DC0}" destId="{CD3C6EA7-83C9-4BE8-829C-D66495C0BDF5}" srcOrd="1" destOrd="0" presId="urn:microsoft.com/office/officeart/2005/8/layout/gear1"/>
    <dgm:cxn modelId="{66C6D825-EC64-467E-B6C4-9CE18AE6BB76}" type="presOf" srcId="{C5754A5D-75AE-4367-91A2-B6DBE061A2BC}" destId="{9CFF9E8D-5129-47B0-998B-644CE2974E5F}" srcOrd="3" destOrd="0" presId="urn:microsoft.com/office/officeart/2005/8/layout/gear1"/>
    <dgm:cxn modelId="{FA4D984F-3041-4162-85E7-7DA889F9A9C9}" type="presOf" srcId="{755A87AC-3A4D-4EA5-BD61-9BF3F66CEF12}" destId="{B8F2DA71-5E62-421B-A6E2-750EAB03792B}" srcOrd="0" destOrd="0" presId="urn:microsoft.com/office/officeart/2005/8/layout/gear1"/>
    <dgm:cxn modelId="{98BB8E3C-0910-4BF8-8136-AC66F3FECF4B}" type="presOf" srcId="{0B46B9E5-9D43-4791-A066-D4AA77838DC0}" destId="{895F5E50-909B-4143-9F13-EDB0A9A8C9B5}" srcOrd="0" destOrd="0" presId="urn:microsoft.com/office/officeart/2005/8/layout/gear1"/>
    <dgm:cxn modelId="{F40C7515-328A-4E89-81D0-10AB3B3F77BB}" type="presOf" srcId="{8DA9BB66-701D-4030-AB7C-26F195309942}" destId="{8FC3AAD5-C61A-4B0F-A31D-896D75357F2D}" srcOrd="0" destOrd="0" presId="urn:microsoft.com/office/officeart/2005/8/layout/gear1"/>
    <dgm:cxn modelId="{E4674991-5AF4-4468-9B55-1EC70F6790F6}" srcId="{8DA9BB66-701D-4030-AB7C-26F195309942}" destId="{0B46B9E5-9D43-4791-A066-D4AA77838DC0}" srcOrd="1" destOrd="0" parTransId="{B2E85A61-9DD3-4060-AECD-C1EF8C82C518}" sibTransId="{CDE63BB6-626E-49DD-8B78-43CAAD64F02B}"/>
    <dgm:cxn modelId="{4FB4A84A-14FE-4776-B921-3CD9925F1EB6}" srcId="{8DA9BB66-701D-4030-AB7C-26F195309942}" destId="{C5754A5D-75AE-4367-91A2-B6DBE061A2BC}" srcOrd="2" destOrd="0" parTransId="{C7074358-5151-4EB6-B35A-99F1893A8CE8}" sibTransId="{DFBF9E03-451E-4BB1-94EF-C7AEE518CD98}"/>
    <dgm:cxn modelId="{315FB8F4-B7A0-4C55-BDC0-C57A75ACC8C5}" type="presOf" srcId="{C5754A5D-75AE-4367-91A2-B6DBE061A2BC}" destId="{CB4FE331-3787-4757-A752-2831BCA265CB}" srcOrd="0" destOrd="0" presId="urn:microsoft.com/office/officeart/2005/8/layout/gear1"/>
    <dgm:cxn modelId="{D10DE8C7-F1DF-45E0-BEFD-3976852F6252}" type="presOf" srcId="{755A87AC-3A4D-4EA5-BD61-9BF3F66CEF12}" destId="{D8B8F8AF-357B-44D3-A301-FFECF005E860}" srcOrd="2" destOrd="0" presId="urn:microsoft.com/office/officeart/2005/8/layout/gear1"/>
    <dgm:cxn modelId="{9800D25E-EBD8-4BCC-BB9B-4CF5E7FF9A88}" type="presOf" srcId="{C5754A5D-75AE-4367-91A2-B6DBE061A2BC}" destId="{157DB8F2-3052-4111-8F65-EEB89D347ADA}" srcOrd="2" destOrd="0" presId="urn:microsoft.com/office/officeart/2005/8/layout/gear1"/>
    <dgm:cxn modelId="{B9B1CF26-03A2-4DC1-AD8E-861D16F6C185}" type="presParOf" srcId="{8FC3AAD5-C61A-4B0F-A31D-896D75357F2D}" destId="{B8F2DA71-5E62-421B-A6E2-750EAB03792B}" srcOrd="0" destOrd="0" presId="urn:microsoft.com/office/officeart/2005/8/layout/gear1"/>
    <dgm:cxn modelId="{B6C50F07-DDEB-49B4-B3A7-9D1D8F196111}" type="presParOf" srcId="{8FC3AAD5-C61A-4B0F-A31D-896D75357F2D}" destId="{5DC97D45-92DB-4821-99A7-7B05FB0FD485}" srcOrd="1" destOrd="0" presId="urn:microsoft.com/office/officeart/2005/8/layout/gear1"/>
    <dgm:cxn modelId="{76AB4F3D-2F05-4468-8BEC-1CCDA9EDE159}" type="presParOf" srcId="{8FC3AAD5-C61A-4B0F-A31D-896D75357F2D}" destId="{D8B8F8AF-357B-44D3-A301-FFECF005E860}" srcOrd="2" destOrd="0" presId="urn:microsoft.com/office/officeart/2005/8/layout/gear1"/>
    <dgm:cxn modelId="{1D690D9E-CC71-442D-AFEF-DA2E08F866FC}" type="presParOf" srcId="{8FC3AAD5-C61A-4B0F-A31D-896D75357F2D}" destId="{895F5E50-909B-4143-9F13-EDB0A9A8C9B5}" srcOrd="3" destOrd="0" presId="urn:microsoft.com/office/officeart/2005/8/layout/gear1"/>
    <dgm:cxn modelId="{31C27E6F-4285-42CF-84A6-9D5BFAC3E53D}" type="presParOf" srcId="{8FC3AAD5-C61A-4B0F-A31D-896D75357F2D}" destId="{CD3C6EA7-83C9-4BE8-829C-D66495C0BDF5}" srcOrd="4" destOrd="0" presId="urn:microsoft.com/office/officeart/2005/8/layout/gear1"/>
    <dgm:cxn modelId="{09974959-662A-4993-AA28-2A9509F980B7}" type="presParOf" srcId="{8FC3AAD5-C61A-4B0F-A31D-896D75357F2D}" destId="{FF8AA626-8194-428B-A081-6D08B8778F55}" srcOrd="5" destOrd="0" presId="urn:microsoft.com/office/officeart/2005/8/layout/gear1"/>
    <dgm:cxn modelId="{A477B6AC-D226-40D8-811A-2E3165E418E7}" type="presParOf" srcId="{8FC3AAD5-C61A-4B0F-A31D-896D75357F2D}" destId="{CB4FE331-3787-4757-A752-2831BCA265CB}" srcOrd="6" destOrd="0" presId="urn:microsoft.com/office/officeart/2005/8/layout/gear1"/>
    <dgm:cxn modelId="{374043E1-7A93-4A4D-8BCF-B1B7339F66F7}" type="presParOf" srcId="{8FC3AAD5-C61A-4B0F-A31D-896D75357F2D}" destId="{6F89CB28-BF16-4086-A35E-8698D358FBB9}" srcOrd="7" destOrd="0" presId="urn:microsoft.com/office/officeart/2005/8/layout/gear1"/>
    <dgm:cxn modelId="{7B308B7A-A828-49A6-A937-68276351206B}" type="presParOf" srcId="{8FC3AAD5-C61A-4B0F-A31D-896D75357F2D}" destId="{157DB8F2-3052-4111-8F65-EEB89D347ADA}" srcOrd="8" destOrd="0" presId="urn:microsoft.com/office/officeart/2005/8/layout/gear1"/>
    <dgm:cxn modelId="{6D045DB4-838B-488C-B46D-267077632D6B}" type="presParOf" srcId="{8FC3AAD5-C61A-4B0F-A31D-896D75357F2D}" destId="{9CFF9E8D-5129-47B0-998B-644CE2974E5F}" srcOrd="9" destOrd="0" presId="urn:microsoft.com/office/officeart/2005/8/layout/gear1"/>
    <dgm:cxn modelId="{693A79BA-4FFD-41C7-8DB2-323073961407}" type="presParOf" srcId="{8FC3AAD5-C61A-4B0F-A31D-896D75357F2D}" destId="{8527CF4A-31E8-404C-A3B7-1917307A5DC1}" srcOrd="10" destOrd="0" presId="urn:microsoft.com/office/officeart/2005/8/layout/gear1"/>
    <dgm:cxn modelId="{D263D0F1-9642-4AFB-8191-2A2F905273A0}" type="presParOf" srcId="{8FC3AAD5-C61A-4B0F-A31D-896D75357F2D}" destId="{416E81FD-7459-4895-8080-57C708B64D49}" srcOrd="11" destOrd="0" presId="urn:microsoft.com/office/officeart/2005/8/layout/gear1"/>
    <dgm:cxn modelId="{A3384B55-69C0-40AB-9E43-B6CCBCB12C3E}" type="presParOf" srcId="{8FC3AAD5-C61A-4B0F-A31D-896D75357F2D}" destId="{375A8849-6CC9-4C2B-B053-8767ED3574D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DB50A1-45D7-40A0-A7CE-3A8CC876DFB3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54D1B5-5DC7-44D1-8410-4210A14091EC}">
      <dgm:prSet phldrT="[Текст]" custT="1"/>
      <dgm:spPr/>
      <dgm:t>
        <a:bodyPr/>
        <a:lstStyle/>
        <a:p>
          <a:r>
            <a:rPr lang="uk-UA" sz="1800" b="1" i="0" dirty="0" smtClean="0">
              <a:solidFill>
                <a:schemeClr val="bg1"/>
              </a:solidFill>
            </a:rPr>
            <a:t>Капіталу та </a:t>
          </a:r>
        </a:p>
        <a:p>
          <a:r>
            <a:rPr lang="uk-UA" sz="1600" b="1" i="0" dirty="0" smtClean="0">
              <a:solidFill>
                <a:schemeClr val="bg1"/>
              </a:solidFill>
            </a:rPr>
            <a:t>фінансів</a:t>
          </a:r>
          <a:endParaRPr lang="ru-RU" sz="1600" b="1" i="0" dirty="0">
            <a:solidFill>
              <a:schemeClr val="bg1"/>
            </a:solidFill>
          </a:endParaRPr>
        </a:p>
      </dgm:t>
    </dgm:pt>
    <dgm:pt modelId="{04338660-D7D3-49D7-AAD1-644084E35176}" type="parTrans" cxnId="{244D583C-00D9-4BB9-A5E0-FA9C06111DEA}">
      <dgm:prSet/>
      <dgm:spPr/>
      <dgm:t>
        <a:bodyPr/>
        <a:lstStyle/>
        <a:p>
          <a:endParaRPr lang="ru-RU"/>
        </a:p>
      </dgm:t>
    </dgm:pt>
    <dgm:pt modelId="{FBCD0861-FC00-4666-A032-A9859EF96339}" type="sibTrans" cxnId="{244D583C-00D9-4BB9-A5E0-FA9C06111DEA}">
      <dgm:prSet/>
      <dgm:spPr/>
      <dgm:t>
        <a:bodyPr/>
        <a:lstStyle/>
        <a:p>
          <a:endParaRPr lang="ru-RU"/>
        </a:p>
      </dgm:t>
    </dgm:pt>
    <dgm:pt modelId="{AE728F8B-6084-404D-B746-A073A0B98E13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Товарів і послуг</a:t>
          </a:r>
          <a:endParaRPr lang="ru-RU" b="1" dirty="0">
            <a:solidFill>
              <a:schemeClr val="bg1"/>
            </a:solidFill>
          </a:endParaRPr>
        </a:p>
      </dgm:t>
    </dgm:pt>
    <dgm:pt modelId="{FFFBA356-EC61-4DBC-9CB1-346F842E6A0A}" type="parTrans" cxnId="{5784C03D-5E70-453C-A6F6-80C50F304EF4}">
      <dgm:prSet/>
      <dgm:spPr/>
      <dgm:t>
        <a:bodyPr/>
        <a:lstStyle/>
        <a:p>
          <a:endParaRPr lang="ru-RU"/>
        </a:p>
      </dgm:t>
    </dgm:pt>
    <dgm:pt modelId="{90B5CDE1-95DE-42A6-ADFF-3BD7E5E77A23}" type="sibTrans" cxnId="{5784C03D-5E70-453C-A6F6-80C50F304EF4}">
      <dgm:prSet/>
      <dgm:spPr/>
      <dgm:t>
        <a:bodyPr/>
        <a:lstStyle/>
        <a:p>
          <a:endParaRPr lang="ru-RU"/>
        </a:p>
      </dgm:t>
    </dgm:pt>
    <dgm:pt modelId="{CD738B7D-5DA8-484E-947D-0D49A6ED2710}">
      <dgm:prSet phldrT="[Текст]" custT="1"/>
      <dgm:spPr/>
      <dgm:t>
        <a:bodyPr/>
        <a:lstStyle/>
        <a:p>
          <a:r>
            <a:rPr lang="uk-UA" sz="18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Вільний рух</a:t>
          </a:r>
          <a:endParaRPr lang="ru-RU" sz="1800" b="1" i="1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43EA111B-4319-40E9-B78F-333324D4165E}" type="parTrans" cxnId="{BC1F0834-B762-4D65-A944-E74ACFC2F962}">
      <dgm:prSet/>
      <dgm:spPr/>
      <dgm:t>
        <a:bodyPr/>
        <a:lstStyle/>
        <a:p>
          <a:endParaRPr lang="ru-RU"/>
        </a:p>
      </dgm:t>
    </dgm:pt>
    <dgm:pt modelId="{3C01DBA2-DEF9-4188-81A6-CCBF0F5674CD}" type="sibTrans" cxnId="{BC1F0834-B762-4D65-A944-E74ACFC2F962}">
      <dgm:prSet/>
      <dgm:spPr/>
      <dgm:t>
        <a:bodyPr/>
        <a:lstStyle/>
        <a:p>
          <a:endParaRPr lang="ru-RU"/>
        </a:p>
      </dgm:t>
    </dgm:pt>
    <dgm:pt modelId="{770FBB15-5FA5-4BBF-B8BA-BC39968BF34A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Робочої сили </a:t>
          </a:r>
          <a:endParaRPr lang="ru-RU" b="1" dirty="0">
            <a:solidFill>
              <a:schemeClr val="bg1"/>
            </a:solidFill>
          </a:endParaRPr>
        </a:p>
      </dgm:t>
    </dgm:pt>
    <dgm:pt modelId="{F5F1B58E-6AD7-4F48-A22A-43A629BDD12F}" type="parTrans" cxnId="{9A0344B0-0917-4E69-AB32-FAF132183684}">
      <dgm:prSet/>
      <dgm:spPr/>
      <dgm:t>
        <a:bodyPr/>
        <a:lstStyle/>
        <a:p>
          <a:endParaRPr lang="ru-RU"/>
        </a:p>
      </dgm:t>
    </dgm:pt>
    <dgm:pt modelId="{F4C5E2CA-1A24-4A87-AE54-31DBB420CCEE}" type="sibTrans" cxnId="{9A0344B0-0917-4E69-AB32-FAF132183684}">
      <dgm:prSet/>
      <dgm:spPr/>
      <dgm:t>
        <a:bodyPr/>
        <a:lstStyle/>
        <a:p>
          <a:endParaRPr lang="ru-RU"/>
        </a:p>
      </dgm:t>
    </dgm:pt>
    <dgm:pt modelId="{8729B885-0EA8-4341-A41B-24B203187D3C}" type="pres">
      <dgm:prSet presAssocID="{8FDB50A1-45D7-40A0-A7CE-3A8CC876DFB3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24D512-82E7-42B1-9CF2-71F1BB99E885}" type="pres">
      <dgm:prSet presAssocID="{8FDB50A1-45D7-40A0-A7CE-3A8CC876DFB3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CAF1B-3240-420B-B39A-F068F804C63B}" type="pres">
      <dgm:prSet presAssocID="{8FDB50A1-45D7-40A0-A7CE-3A8CC876DFB3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E107A-316F-45FC-91D5-6F5ED71B023F}" type="pres">
      <dgm:prSet presAssocID="{8FDB50A1-45D7-40A0-A7CE-3A8CC876DFB3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3F650-111F-4579-9EEC-EC54D4F286E8}" type="pres">
      <dgm:prSet presAssocID="{8FDB50A1-45D7-40A0-A7CE-3A8CC876DFB3}" presName="triangle4" presStyleLbl="node1" presStyleIdx="3" presStyleCnt="4" custLinFactNeighborX="0" custLinFactNeighborY="-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F39683-0D17-4E18-B2D2-4B1EA1A9666B}" type="presOf" srcId="{770FBB15-5FA5-4BBF-B8BA-BC39968BF34A}" destId="{A563F650-111F-4579-9EEC-EC54D4F286E8}" srcOrd="0" destOrd="0" presId="urn:microsoft.com/office/officeart/2005/8/layout/pyramid4"/>
    <dgm:cxn modelId="{BC1F0834-B762-4D65-A944-E74ACFC2F962}" srcId="{8FDB50A1-45D7-40A0-A7CE-3A8CC876DFB3}" destId="{CD738B7D-5DA8-484E-947D-0D49A6ED2710}" srcOrd="2" destOrd="0" parTransId="{43EA111B-4319-40E9-B78F-333324D4165E}" sibTransId="{3C01DBA2-DEF9-4188-81A6-CCBF0F5674CD}"/>
    <dgm:cxn modelId="{934A58C0-EC4E-419D-8CB5-407A959F734F}" type="presOf" srcId="{5254D1B5-5DC7-44D1-8410-4210A14091EC}" destId="{7424D512-82E7-42B1-9CF2-71F1BB99E885}" srcOrd="0" destOrd="0" presId="urn:microsoft.com/office/officeart/2005/8/layout/pyramid4"/>
    <dgm:cxn modelId="{244D583C-00D9-4BB9-A5E0-FA9C06111DEA}" srcId="{8FDB50A1-45D7-40A0-A7CE-3A8CC876DFB3}" destId="{5254D1B5-5DC7-44D1-8410-4210A14091EC}" srcOrd="0" destOrd="0" parTransId="{04338660-D7D3-49D7-AAD1-644084E35176}" sibTransId="{FBCD0861-FC00-4666-A032-A9859EF96339}"/>
    <dgm:cxn modelId="{9A0344B0-0917-4E69-AB32-FAF132183684}" srcId="{8FDB50A1-45D7-40A0-A7CE-3A8CC876DFB3}" destId="{770FBB15-5FA5-4BBF-B8BA-BC39968BF34A}" srcOrd="3" destOrd="0" parTransId="{F5F1B58E-6AD7-4F48-A22A-43A629BDD12F}" sibTransId="{F4C5E2CA-1A24-4A87-AE54-31DBB420CCEE}"/>
    <dgm:cxn modelId="{5784C03D-5E70-453C-A6F6-80C50F304EF4}" srcId="{8FDB50A1-45D7-40A0-A7CE-3A8CC876DFB3}" destId="{AE728F8B-6084-404D-B746-A073A0B98E13}" srcOrd="1" destOrd="0" parTransId="{FFFBA356-EC61-4DBC-9CB1-346F842E6A0A}" sibTransId="{90B5CDE1-95DE-42A6-ADFF-3BD7E5E77A23}"/>
    <dgm:cxn modelId="{A5221CB6-F27F-41D5-8E9F-DB0141188E7E}" type="presOf" srcId="{AE728F8B-6084-404D-B746-A073A0B98E13}" destId="{758CAF1B-3240-420B-B39A-F068F804C63B}" srcOrd="0" destOrd="0" presId="urn:microsoft.com/office/officeart/2005/8/layout/pyramid4"/>
    <dgm:cxn modelId="{B8253DD5-0475-47E2-83B9-7E2DF3BA3A89}" type="presOf" srcId="{8FDB50A1-45D7-40A0-A7CE-3A8CC876DFB3}" destId="{8729B885-0EA8-4341-A41B-24B203187D3C}" srcOrd="0" destOrd="0" presId="urn:microsoft.com/office/officeart/2005/8/layout/pyramid4"/>
    <dgm:cxn modelId="{D3DEC697-4154-4C42-9A1C-49E3E0DC00DE}" type="presOf" srcId="{CD738B7D-5DA8-484E-947D-0D49A6ED2710}" destId="{888E107A-316F-45FC-91D5-6F5ED71B023F}" srcOrd="0" destOrd="0" presId="urn:microsoft.com/office/officeart/2005/8/layout/pyramid4"/>
    <dgm:cxn modelId="{877A6F5A-4B9D-45B5-82F8-C0BCCF61E9BF}" type="presParOf" srcId="{8729B885-0EA8-4341-A41B-24B203187D3C}" destId="{7424D512-82E7-42B1-9CF2-71F1BB99E885}" srcOrd="0" destOrd="0" presId="urn:microsoft.com/office/officeart/2005/8/layout/pyramid4"/>
    <dgm:cxn modelId="{729EE70C-17AE-4F7C-B25F-DD6A42BCE301}" type="presParOf" srcId="{8729B885-0EA8-4341-A41B-24B203187D3C}" destId="{758CAF1B-3240-420B-B39A-F068F804C63B}" srcOrd="1" destOrd="0" presId="urn:microsoft.com/office/officeart/2005/8/layout/pyramid4"/>
    <dgm:cxn modelId="{AFCFEE7B-B199-4A6A-A40B-3FECDE4C3D75}" type="presParOf" srcId="{8729B885-0EA8-4341-A41B-24B203187D3C}" destId="{888E107A-316F-45FC-91D5-6F5ED71B023F}" srcOrd="2" destOrd="0" presId="urn:microsoft.com/office/officeart/2005/8/layout/pyramid4"/>
    <dgm:cxn modelId="{57A3BBE5-0619-40C9-BC42-0D3965F24894}" type="presParOf" srcId="{8729B885-0EA8-4341-A41B-24B203187D3C}" destId="{A563F650-111F-4579-9EEC-EC54D4F286E8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F2DA71-5E62-421B-A6E2-750EAB03792B}">
      <dsp:nvSpPr>
        <dsp:cNvPr id="0" name=""/>
        <dsp:cNvSpPr/>
      </dsp:nvSpPr>
      <dsp:spPr>
        <a:xfrm>
          <a:off x="3071837" y="2462671"/>
          <a:ext cx="4239582" cy="3009934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chemeClr val="bg1"/>
              </a:solidFill>
            </a:rPr>
            <a:t>Демократичний процес вироблення та прийняття рішень </a:t>
          </a:r>
          <a:endParaRPr lang="ru-RU" sz="2400" b="1" i="1" kern="1200" dirty="0">
            <a:solidFill>
              <a:schemeClr val="bg1"/>
            </a:solidFill>
          </a:endParaRPr>
        </a:p>
      </dsp:txBody>
      <dsp:txXfrm>
        <a:off x="3071837" y="2462671"/>
        <a:ext cx="4239582" cy="3009934"/>
      </dsp:txXfrm>
    </dsp:sp>
    <dsp:sp modelId="{895F5E50-909B-4143-9F13-EDB0A9A8C9B5}">
      <dsp:nvSpPr>
        <dsp:cNvPr id="0" name=""/>
        <dsp:cNvSpPr/>
      </dsp:nvSpPr>
      <dsp:spPr>
        <a:xfrm>
          <a:off x="583124" y="1584186"/>
          <a:ext cx="3164962" cy="256347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Юридичний закон</a:t>
          </a:r>
          <a:endParaRPr lang="ru-RU" sz="20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3124" y="1584186"/>
        <a:ext cx="3164962" cy="2563479"/>
      </dsp:txXfrm>
    </dsp:sp>
    <dsp:sp modelId="{CB4FE331-3787-4757-A752-2831BCA265CB}">
      <dsp:nvSpPr>
        <dsp:cNvPr id="0" name=""/>
        <dsp:cNvSpPr/>
      </dsp:nvSpPr>
      <dsp:spPr>
        <a:xfrm rot="20700000">
          <a:off x="2501096" y="157311"/>
          <a:ext cx="3749098" cy="287014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00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Економічна основа (ЗВТ)</a:t>
          </a:r>
          <a:endParaRPr lang="ru-RU" sz="2400" b="1" i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3375517" y="734685"/>
        <a:ext cx="2000257" cy="1715397"/>
      </dsp:txXfrm>
    </dsp:sp>
    <dsp:sp modelId="{8527CF4A-31E8-404C-A3B7-1917307A5DC1}">
      <dsp:nvSpPr>
        <dsp:cNvPr id="0" name=""/>
        <dsp:cNvSpPr/>
      </dsp:nvSpPr>
      <dsp:spPr>
        <a:xfrm>
          <a:off x="4143392" y="2400801"/>
          <a:ext cx="3852716" cy="2844652"/>
        </a:xfrm>
        <a:prstGeom prst="circularArrow">
          <a:avLst>
            <a:gd name="adj1" fmla="val 4687"/>
            <a:gd name="adj2" fmla="val 299029"/>
            <a:gd name="adj3" fmla="val 2540098"/>
            <a:gd name="adj4" fmla="val 1581065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E81FD-7459-4895-8080-57C708B64D49}">
      <dsp:nvSpPr>
        <dsp:cNvPr id="0" name=""/>
        <dsp:cNvSpPr/>
      </dsp:nvSpPr>
      <dsp:spPr>
        <a:xfrm>
          <a:off x="278986" y="1152128"/>
          <a:ext cx="2799238" cy="279923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A8849-6CC9-4C2B-B053-8767ED3574D8}">
      <dsp:nvSpPr>
        <dsp:cNvPr id="0" name=""/>
        <dsp:cNvSpPr/>
      </dsp:nvSpPr>
      <dsp:spPr>
        <a:xfrm>
          <a:off x="2258893" y="-99541"/>
          <a:ext cx="3740717" cy="301814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24D512-82E7-42B1-9CF2-71F1BB99E885}">
      <dsp:nvSpPr>
        <dsp:cNvPr id="0" name=""/>
        <dsp:cNvSpPr/>
      </dsp:nvSpPr>
      <dsp:spPr>
        <a:xfrm>
          <a:off x="3263230" y="0"/>
          <a:ext cx="2628900" cy="26289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>
              <a:solidFill>
                <a:schemeClr val="bg1"/>
              </a:solidFill>
            </a:rPr>
            <a:t>Капіталу та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>
              <a:solidFill>
                <a:schemeClr val="bg1"/>
              </a:solidFill>
            </a:rPr>
            <a:t>фінансів</a:t>
          </a:r>
          <a:endParaRPr lang="ru-RU" sz="1600" b="1" i="0" kern="1200" dirty="0">
            <a:solidFill>
              <a:schemeClr val="bg1"/>
            </a:solidFill>
          </a:endParaRPr>
        </a:p>
      </dsp:txBody>
      <dsp:txXfrm>
        <a:off x="3263230" y="0"/>
        <a:ext cx="2628900" cy="2628900"/>
      </dsp:txXfrm>
    </dsp:sp>
    <dsp:sp modelId="{758CAF1B-3240-420B-B39A-F068F804C63B}">
      <dsp:nvSpPr>
        <dsp:cNvPr id="0" name=""/>
        <dsp:cNvSpPr/>
      </dsp:nvSpPr>
      <dsp:spPr>
        <a:xfrm>
          <a:off x="1948780" y="2628900"/>
          <a:ext cx="2628900" cy="26289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bg1"/>
              </a:solidFill>
            </a:rPr>
            <a:t>Товарів і послуг</a:t>
          </a:r>
          <a:endParaRPr lang="ru-RU" sz="2200" b="1" kern="1200" dirty="0">
            <a:solidFill>
              <a:schemeClr val="bg1"/>
            </a:solidFill>
          </a:endParaRPr>
        </a:p>
      </dsp:txBody>
      <dsp:txXfrm>
        <a:off x="1948780" y="2628900"/>
        <a:ext cx="2628900" cy="2628900"/>
      </dsp:txXfrm>
    </dsp:sp>
    <dsp:sp modelId="{888E107A-316F-45FC-91D5-6F5ED71B023F}">
      <dsp:nvSpPr>
        <dsp:cNvPr id="0" name=""/>
        <dsp:cNvSpPr/>
      </dsp:nvSpPr>
      <dsp:spPr>
        <a:xfrm rot="10800000">
          <a:off x="3263230" y="2628900"/>
          <a:ext cx="2628900" cy="26289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Вільний рух</a:t>
          </a:r>
          <a:endParaRPr lang="ru-RU" sz="1800" b="1" i="1" kern="12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3263230" y="2628900"/>
        <a:ext cx="2628900" cy="2628900"/>
      </dsp:txXfrm>
    </dsp:sp>
    <dsp:sp modelId="{A563F650-111F-4579-9EEC-EC54D4F286E8}">
      <dsp:nvSpPr>
        <dsp:cNvPr id="0" name=""/>
        <dsp:cNvSpPr/>
      </dsp:nvSpPr>
      <dsp:spPr>
        <a:xfrm>
          <a:off x="4577680" y="2605003"/>
          <a:ext cx="2628900" cy="26289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bg1"/>
              </a:solidFill>
            </a:rPr>
            <a:t>Робочої сили </a:t>
          </a:r>
          <a:endParaRPr lang="ru-RU" sz="2200" b="1" kern="1200" dirty="0">
            <a:solidFill>
              <a:schemeClr val="bg1"/>
            </a:solidFill>
          </a:endParaRPr>
        </a:p>
      </dsp:txBody>
      <dsp:txXfrm>
        <a:off x="4577680" y="2605003"/>
        <a:ext cx="2628900" cy="2628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4346" y="1643050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sz="6700" dirty="0" smtClean="0"/>
              <a:t>Зона вільної торгівлі у         </a:t>
            </a:r>
            <a:br>
              <a:rPr lang="uk-UA" sz="6700" dirty="0" smtClean="0"/>
            </a:br>
            <a:r>
              <a:rPr lang="uk-UA" sz="6700" dirty="0" smtClean="0"/>
              <a:t>Євросоюзі</a:t>
            </a:r>
            <a:endParaRPr lang="ru-RU" sz="6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105400"/>
            <a:ext cx="4572000" cy="1752600"/>
          </a:xfrm>
        </p:spPr>
        <p:txBody>
          <a:bodyPr>
            <a:normAutofit/>
          </a:bodyPr>
          <a:lstStyle/>
          <a:p>
            <a:r>
              <a:rPr lang="uk-UA" dirty="0" smtClean="0"/>
              <a:t>Підготувала учениця Житомирського міського ліцею при </a:t>
            </a:r>
            <a:r>
              <a:rPr lang="uk-UA" smtClean="0"/>
              <a:t>ЖДТУ                 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Вільний рух робочої сили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4709160"/>
          </a:xfrm>
        </p:spPr>
        <p:txBody>
          <a:bodyPr>
            <a:normAutofit fontScale="77500" lnSpcReduction="20000"/>
          </a:bodyPr>
          <a:lstStyle/>
          <a:p>
            <a:pPr marL="651510" indent="-514350">
              <a:buNone/>
            </a:pPr>
            <a:r>
              <a:rPr lang="ru-RU" dirty="0" smtClean="0"/>
              <a:t>       	1.Гарантується свобода </a:t>
            </a:r>
            <a:r>
              <a:rPr lang="ru-RU" dirty="0" err="1" smtClean="0"/>
              <a:t>пересування</a:t>
            </a:r>
            <a:r>
              <a:rPr lang="ru-RU" dirty="0" smtClean="0"/>
              <a:t> </a:t>
            </a:r>
            <a:r>
              <a:rPr lang="ru-RU" dirty="0" err="1" smtClean="0"/>
              <a:t>працівників</a:t>
            </a:r>
            <a:r>
              <a:rPr lang="ru-RU" dirty="0" smtClean="0"/>
              <a:t> у межах Союзу.</a:t>
            </a:r>
          </a:p>
          <a:p>
            <a:pPr marL="651510" indent="-514350">
              <a:buNone/>
            </a:pPr>
            <a:r>
              <a:rPr lang="ru-RU" dirty="0" smtClean="0"/>
              <a:t>	2.Така свобода </a:t>
            </a:r>
            <a:r>
              <a:rPr lang="ru-RU" dirty="0" err="1" smtClean="0"/>
              <a:t>пересування</a:t>
            </a:r>
            <a:r>
              <a:rPr lang="ru-RU" dirty="0" smtClean="0"/>
              <a:t>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скасування</a:t>
            </a:r>
            <a:r>
              <a:rPr lang="ru-RU" dirty="0" smtClean="0"/>
              <a:t> </a:t>
            </a:r>
            <a:r>
              <a:rPr lang="ru-RU" dirty="0" err="1" smtClean="0"/>
              <a:t>будь-якої</a:t>
            </a:r>
            <a:r>
              <a:rPr lang="ru-RU" dirty="0" smtClean="0"/>
              <a:t> </a:t>
            </a:r>
            <a:r>
              <a:rPr lang="ru-RU" dirty="0" err="1" smtClean="0"/>
              <a:t>дискримінації</a:t>
            </a:r>
            <a:r>
              <a:rPr lang="ru-RU" dirty="0" smtClean="0"/>
              <a:t> на </a:t>
            </a:r>
            <a:r>
              <a:rPr lang="ru-RU" dirty="0" err="1" smtClean="0"/>
              <a:t>національній</a:t>
            </a:r>
            <a:r>
              <a:rPr lang="ru-RU" dirty="0" smtClean="0"/>
              <a:t>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представниками</a:t>
            </a:r>
            <a:r>
              <a:rPr lang="ru-RU" dirty="0" smtClean="0"/>
              <a:t> </a:t>
            </a:r>
            <a:r>
              <a:rPr lang="ru-RU" dirty="0" err="1" smtClean="0"/>
              <a:t>держав-членів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ґрунтується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підходах</a:t>
            </a:r>
            <a:r>
              <a:rPr lang="ru-RU" dirty="0" smtClean="0"/>
              <a:t> до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зайнятості</a:t>
            </a:r>
            <a:r>
              <a:rPr lang="ru-RU" dirty="0" smtClean="0"/>
              <a:t>, оплати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умов </a:t>
            </a:r>
            <a:r>
              <a:rPr lang="ru-RU" dirty="0" err="1" smtClean="0"/>
              <a:t>праці</a:t>
            </a:r>
            <a:r>
              <a:rPr lang="ru-RU" dirty="0" smtClean="0"/>
              <a:t> та </a:t>
            </a:r>
            <a:r>
              <a:rPr lang="ru-RU" dirty="0" err="1" smtClean="0"/>
              <a:t>працевлаштування</a:t>
            </a:r>
            <a:r>
              <a:rPr lang="ru-RU" dirty="0" smtClean="0"/>
              <a:t>.</a:t>
            </a:r>
          </a:p>
          <a:p>
            <a:pPr marL="651510" indent="-514350">
              <a:buNone/>
            </a:pPr>
            <a:r>
              <a:rPr lang="ru-RU" dirty="0" smtClean="0"/>
              <a:t>	3.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основними</a:t>
            </a:r>
            <a:r>
              <a:rPr lang="ru-RU" dirty="0" smtClean="0"/>
              <a:t> засадами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свобода </a:t>
            </a:r>
            <a:r>
              <a:rPr lang="ru-RU" dirty="0" err="1" smtClean="0"/>
              <a:t>пересування</a:t>
            </a:r>
            <a:r>
              <a:rPr lang="ru-RU" dirty="0" smtClean="0"/>
              <a:t> </a:t>
            </a:r>
            <a:r>
              <a:rPr lang="ru-RU" dirty="0" err="1" smtClean="0"/>
              <a:t>передбачає</a:t>
            </a:r>
            <a:r>
              <a:rPr lang="ru-RU" dirty="0" smtClean="0"/>
              <a:t> право </a:t>
            </a:r>
            <a:r>
              <a:rPr lang="ru-RU" dirty="0" err="1" smtClean="0"/>
              <a:t>громадян</a:t>
            </a:r>
            <a:r>
              <a:rPr lang="ru-RU" dirty="0" smtClean="0"/>
              <a:t> на </a:t>
            </a:r>
            <a:r>
              <a:rPr lang="ru-RU" dirty="0" err="1" smtClean="0"/>
              <a:t>безпеку</a:t>
            </a:r>
            <a:r>
              <a:rPr lang="ru-RU" dirty="0" smtClean="0"/>
              <a:t> та </a:t>
            </a:r>
            <a:r>
              <a:rPr lang="ru-RU" dirty="0" err="1" smtClean="0"/>
              <a:t>охорону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вирішення</a:t>
            </a:r>
            <a:r>
              <a:rPr lang="ru-RU" dirty="0" smtClean="0"/>
              <a:t> таких </a:t>
            </a:r>
            <a:r>
              <a:rPr lang="ru-RU" dirty="0" err="1" smtClean="0"/>
              <a:t>питань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  а) </a:t>
            </a:r>
            <a:r>
              <a:rPr lang="ru-RU" dirty="0" err="1" smtClean="0"/>
              <a:t>розгляд</a:t>
            </a:r>
            <a:r>
              <a:rPr lang="ru-RU" dirty="0" smtClean="0"/>
              <a:t> </a:t>
            </a:r>
            <a:r>
              <a:rPr lang="ru-RU" dirty="0" err="1" smtClean="0"/>
              <a:t>поданих</a:t>
            </a:r>
            <a:r>
              <a:rPr lang="ru-RU" dirty="0" smtClean="0"/>
              <a:t> </a:t>
            </a:r>
            <a:r>
              <a:rPr lang="ru-RU" dirty="0" err="1" smtClean="0"/>
              <a:t>пропозицій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працевлаштування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  б) </a:t>
            </a:r>
            <a:r>
              <a:rPr lang="ru-RU" dirty="0" err="1" smtClean="0"/>
              <a:t>вільне</a:t>
            </a:r>
            <a:r>
              <a:rPr lang="ru-RU" dirty="0" smtClean="0"/>
              <a:t> </a:t>
            </a:r>
            <a:r>
              <a:rPr lang="ru-RU" dirty="0" err="1" smtClean="0"/>
              <a:t>пересування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працевлаштування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держав-членівЄС</a:t>
            </a:r>
            <a:r>
              <a:rPr lang="ru-RU" dirty="0" smtClean="0"/>
              <a:t> (</a:t>
            </a:r>
            <a:r>
              <a:rPr lang="ru-RU" dirty="0" err="1" smtClean="0"/>
              <a:t>скасовується</a:t>
            </a:r>
            <a:r>
              <a:rPr lang="ru-RU" dirty="0" smtClean="0"/>
              <a:t> </a:t>
            </a:r>
            <a:r>
              <a:rPr lang="ru-RU" dirty="0" err="1" smtClean="0"/>
              <a:t>візовий</a:t>
            </a:r>
            <a:r>
              <a:rPr lang="ru-RU" dirty="0" smtClean="0"/>
              <a:t> режим );</a:t>
            </a:r>
          </a:p>
          <a:p>
            <a:pPr>
              <a:buNone/>
            </a:pPr>
            <a:r>
              <a:rPr lang="ru-RU" dirty="0" smtClean="0"/>
              <a:t>  в) </a:t>
            </a:r>
            <a:r>
              <a:rPr lang="ru-RU" dirty="0" err="1" smtClean="0"/>
              <a:t>перебування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цією</a:t>
            </a:r>
            <a:r>
              <a:rPr lang="ru-RU" dirty="0" smtClean="0"/>
              <a:t> ж метою в </a:t>
            </a:r>
            <a:r>
              <a:rPr lang="ru-RU" dirty="0" err="1" smtClean="0"/>
              <a:t>іншій</a:t>
            </a:r>
            <a:r>
              <a:rPr lang="ru-RU" dirty="0" smtClean="0"/>
              <a:t> </a:t>
            </a:r>
            <a:r>
              <a:rPr lang="ru-RU" dirty="0" err="1" smtClean="0"/>
              <a:t>державі</a:t>
            </a:r>
            <a:r>
              <a:rPr lang="ru-RU" dirty="0" smtClean="0"/>
              <a:t> (ЄС)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законодавчих</a:t>
            </a:r>
            <a:r>
              <a:rPr lang="ru-RU" dirty="0" smtClean="0"/>
              <a:t> </a:t>
            </a:r>
            <a:r>
              <a:rPr lang="ru-RU" dirty="0" err="1" smtClean="0"/>
              <a:t>положень</a:t>
            </a:r>
            <a:r>
              <a:rPr lang="ru-RU" dirty="0" smtClean="0"/>
              <a:t>, </a:t>
            </a:r>
            <a:r>
              <a:rPr lang="ru-RU" dirty="0" err="1" smtClean="0"/>
              <a:t>адміністративних</a:t>
            </a:r>
            <a:r>
              <a:rPr lang="ru-RU" dirty="0" smtClean="0"/>
              <a:t> </a:t>
            </a:r>
            <a:r>
              <a:rPr lang="ru-RU" dirty="0" err="1" smtClean="0"/>
              <a:t>актів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постанов </a:t>
            </a:r>
            <a:r>
              <a:rPr lang="ru-RU" dirty="0" err="1" smtClean="0"/>
              <a:t>даної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про </a:t>
            </a:r>
            <a:r>
              <a:rPr lang="ru-RU" dirty="0" err="1" smtClean="0"/>
              <a:t>працевлаштування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;</a:t>
            </a:r>
          </a:p>
          <a:p>
            <a:pPr marL="65151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071546"/>
          </a:xfrm>
        </p:spPr>
        <p:txBody>
          <a:bodyPr>
            <a:noAutofit/>
          </a:bodyPr>
          <a:lstStyle/>
          <a:p>
            <a:pPr algn="ctr"/>
            <a:r>
              <a:rPr lang="uk-UA" sz="6000" b="0" dirty="0" err="1" smtClean="0"/>
              <a:t>Шенгенська</a:t>
            </a:r>
            <a:r>
              <a:rPr lang="uk-UA" sz="6000" b="0" dirty="0" smtClean="0"/>
              <a:t> угода</a:t>
            </a:r>
            <a:br>
              <a:rPr lang="uk-UA" sz="6000" b="0" dirty="0" smtClean="0"/>
            </a:b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4786314" cy="5023500"/>
          </a:xfrm>
        </p:spPr>
        <p:txBody>
          <a:bodyPr/>
          <a:lstStyle/>
          <a:p>
            <a:r>
              <a:rPr lang="ru-RU" dirty="0" err="1" smtClean="0"/>
              <a:t>Договір</a:t>
            </a:r>
            <a:r>
              <a:rPr lang="ru-RU" dirty="0" smtClean="0"/>
              <a:t> «Про </a:t>
            </a:r>
            <a:r>
              <a:rPr lang="ru-RU" dirty="0" err="1" smtClean="0"/>
              <a:t>скасування</a:t>
            </a:r>
            <a:r>
              <a:rPr lang="ru-RU" dirty="0" smtClean="0"/>
              <a:t> паспортного </a:t>
            </a:r>
            <a:r>
              <a:rPr lang="ru-RU" dirty="0" err="1" smtClean="0"/>
              <a:t>митного</a:t>
            </a:r>
            <a:r>
              <a:rPr lang="ru-RU" dirty="0" smtClean="0"/>
              <a:t> контролю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країнами</a:t>
            </a:r>
            <a:r>
              <a:rPr lang="ru-RU" dirty="0" smtClean="0"/>
              <a:t> </a:t>
            </a:r>
            <a:r>
              <a:rPr lang="ru-RU" dirty="0" err="1" smtClean="0"/>
              <a:t>Європейського</a:t>
            </a:r>
            <a:r>
              <a:rPr lang="ru-RU" dirty="0" smtClean="0"/>
              <a:t> Союзу», </a:t>
            </a:r>
            <a:r>
              <a:rPr lang="ru-RU" dirty="0" err="1" smtClean="0"/>
              <a:t>первинно</a:t>
            </a:r>
            <a:r>
              <a:rPr lang="ru-RU" dirty="0" smtClean="0"/>
              <a:t> </a:t>
            </a:r>
            <a:r>
              <a:rPr lang="ru-RU" dirty="0" err="1" smtClean="0"/>
              <a:t>підписаний</a:t>
            </a:r>
            <a:r>
              <a:rPr lang="ru-RU" dirty="0" smtClean="0"/>
              <a:t> 14 </a:t>
            </a:r>
            <a:r>
              <a:rPr lang="ru-RU" dirty="0" err="1" smtClean="0"/>
              <a:t>червня</a:t>
            </a:r>
            <a:r>
              <a:rPr lang="ru-RU" dirty="0" smtClean="0"/>
              <a:t> 1985 року;</a:t>
            </a:r>
          </a:p>
          <a:p>
            <a:r>
              <a:rPr lang="ru-RU" dirty="0" smtClean="0"/>
              <a:t>До </a:t>
            </a:r>
            <a:r>
              <a:rPr lang="ru-RU" dirty="0" err="1" smtClean="0"/>
              <a:t>Шенгенського</a:t>
            </a:r>
            <a:r>
              <a:rPr lang="ru-RU" dirty="0" smtClean="0"/>
              <a:t> простору </a:t>
            </a:r>
            <a:r>
              <a:rPr lang="ru-RU" dirty="0" err="1" smtClean="0"/>
              <a:t>входять</a:t>
            </a:r>
            <a:r>
              <a:rPr lang="ru-RU" dirty="0" smtClean="0"/>
              <a:t> 22 </a:t>
            </a:r>
            <a:r>
              <a:rPr lang="ru-RU" dirty="0" err="1" smtClean="0"/>
              <a:t>із</a:t>
            </a:r>
            <a:r>
              <a:rPr lang="ru-RU" dirty="0" smtClean="0"/>
              <a:t> 27 </a:t>
            </a:r>
            <a:r>
              <a:rPr lang="ru-RU" dirty="0" err="1" smtClean="0"/>
              <a:t>держав-членів</a:t>
            </a:r>
            <a:r>
              <a:rPr lang="ru-RU" dirty="0" smtClean="0"/>
              <a:t>; (</a:t>
            </a:r>
            <a:r>
              <a:rPr lang="ru-RU" dirty="0" err="1" smtClean="0"/>
              <a:t>окрім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Британії</a:t>
            </a:r>
            <a:r>
              <a:rPr lang="ru-RU" dirty="0" smtClean="0"/>
              <a:t>, </a:t>
            </a:r>
            <a:r>
              <a:rPr lang="ru-RU" dirty="0" err="1" smtClean="0"/>
              <a:t>Ірландії</a:t>
            </a:r>
            <a:r>
              <a:rPr lang="ru-RU" dirty="0" smtClean="0"/>
              <a:t>, </a:t>
            </a:r>
            <a:r>
              <a:rPr lang="ru-RU" dirty="0" err="1" smtClean="0"/>
              <a:t>Кіпру</a:t>
            </a:r>
            <a:r>
              <a:rPr lang="ru-RU" dirty="0" smtClean="0"/>
              <a:t>, </a:t>
            </a:r>
            <a:r>
              <a:rPr lang="ru-RU" dirty="0" err="1" smtClean="0"/>
              <a:t>Румунії</a:t>
            </a:r>
            <a:r>
              <a:rPr lang="ru-RU" dirty="0" smtClean="0"/>
              <a:t>, </a:t>
            </a:r>
            <a:r>
              <a:rPr lang="ru-RU" dirty="0" err="1" smtClean="0"/>
              <a:t>Болгарії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6" name="Picture 2" descr="C:\Documents and Settings\User\Рабочий стол\SchengenVisaNewTy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429000"/>
            <a:ext cx="3982140" cy="2806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0"/>
            <a:ext cx="6779096" cy="1143000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dirty="0" err="1" smtClean="0"/>
              <a:t>Вільний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357298"/>
            <a:ext cx="4786314" cy="5286388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REACH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постанова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реєстрації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дозволу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обмеження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ЄС,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призначена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кращого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контролю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хімічні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Вільний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тварів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автомобілів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BMW, Mercedes, Audi –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Німеччина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Hipp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Німечина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Lavazza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Італія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побутових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Bosh –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Німеччина,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Ardo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Італія,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Philips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Нідерланди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Vitek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- Австрія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pic>
        <p:nvPicPr>
          <p:cNvPr id="4" name="Picture 2" descr="C:\Documents and Settings\User\Рабочий стол\euro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390528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/>
              <a:t>Вільний рух послуг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6286512" cy="470916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діяльність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промислового</a:t>
            </a:r>
            <a:r>
              <a:rPr lang="ru-RU" sz="2400" dirty="0" smtClean="0"/>
              <a:t> характеру(</a:t>
            </a:r>
            <a:r>
              <a:rPr lang="ru-RU" sz="2400" dirty="0" err="1" smtClean="0"/>
              <a:t>лізинг</a:t>
            </a:r>
            <a:r>
              <a:rPr lang="ru-RU" sz="2400" dirty="0" smtClean="0"/>
              <a:t>,</a:t>
            </a:r>
            <a:r>
              <a:rPr lang="uk-UA" sz="2400" dirty="0" smtClean="0"/>
              <a:t> і</a:t>
            </a:r>
            <a:r>
              <a:rPr lang="ru-RU" sz="2400" dirty="0" err="1" smtClean="0"/>
              <a:t>нжиніринг</a:t>
            </a:r>
            <a:r>
              <a:rPr lang="ru-RU" sz="2400" dirty="0" smtClean="0"/>
              <a:t>);</a:t>
            </a:r>
          </a:p>
          <a:p>
            <a:r>
              <a:rPr lang="ru-RU" sz="2400" dirty="0" err="1" smtClean="0"/>
              <a:t>діяльність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комерційного</a:t>
            </a:r>
            <a:r>
              <a:rPr lang="ru-RU" sz="2400" dirty="0" smtClean="0"/>
              <a:t> характеру(консалтинг);</a:t>
            </a:r>
          </a:p>
          <a:p>
            <a:r>
              <a:rPr lang="ru-RU" sz="2400" dirty="0" err="1" smtClean="0"/>
              <a:t>діяльність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ремісників</a:t>
            </a:r>
            <a:r>
              <a:rPr lang="ru-RU" sz="2400" dirty="0" smtClean="0"/>
              <a:t>(</a:t>
            </a:r>
            <a:r>
              <a:rPr lang="ru-RU" sz="2400" dirty="0" err="1" smtClean="0"/>
              <a:t>малий</a:t>
            </a:r>
            <a:r>
              <a:rPr lang="ru-RU" sz="2400" dirty="0" smtClean="0"/>
              <a:t> </a:t>
            </a:r>
            <a:r>
              <a:rPr lang="ru-RU" sz="2400" dirty="0" err="1" smtClean="0"/>
              <a:t>бізнес</a:t>
            </a:r>
            <a:r>
              <a:rPr lang="ru-RU" sz="2400" dirty="0" smtClean="0"/>
              <a:t>);</a:t>
            </a:r>
          </a:p>
          <a:p>
            <a:r>
              <a:rPr lang="ru-RU" sz="2400" dirty="0" err="1" smtClean="0"/>
              <a:t>професійна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діяльність</a:t>
            </a:r>
            <a:r>
              <a:rPr lang="ru-RU" sz="2400" dirty="0" smtClean="0"/>
              <a:t>(</a:t>
            </a:r>
            <a:r>
              <a:rPr lang="ru-RU" sz="2400" dirty="0" err="1" smtClean="0"/>
              <a:t>освіта</a:t>
            </a:r>
            <a:r>
              <a:rPr lang="ru-RU" sz="2400" dirty="0" smtClean="0"/>
              <a:t>, туризм).</a:t>
            </a:r>
            <a:endParaRPr lang="ru-RU" sz="2400" dirty="0"/>
          </a:p>
        </p:txBody>
      </p:sp>
      <p:pic>
        <p:nvPicPr>
          <p:cNvPr id="7170" name="Picture 2" descr="C:\Documents and Settings\User\Рабочий стол\20120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105275"/>
            <a:ext cx="2752725" cy="2752725"/>
          </a:xfrm>
          <a:prstGeom prst="rect">
            <a:avLst/>
          </a:prstGeom>
          <a:noFill/>
        </p:spPr>
      </p:pic>
      <p:pic>
        <p:nvPicPr>
          <p:cNvPr id="7171" name="Picture 3" descr="C:\Documents and Settings\User\Рабочий стол\kadrovyi-konsal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7400" y="3841506"/>
            <a:ext cx="4546600" cy="3016494"/>
          </a:xfrm>
          <a:prstGeom prst="rect">
            <a:avLst/>
          </a:prstGeom>
          <a:noFill/>
        </p:spPr>
      </p:pic>
      <p:pic>
        <p:nvPicPr>
          <p:cNvPr id="7172" name="Picture 4" descr="C:\Documents and Settings\User\Рабочий стол\osvita_abst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500174"/>
            <a:ext cx="2741641" cy="2161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412" y="285728"/>
            <a:ext cx="8229600" cy="1143000"/>
          </a:xfrm>
        </p:spPr>
        <p:txBody>
          <a:bodyPr/>
          <a:lstStyle/>
          <a:p>
            <a:r>
              <a:rPr lang="uk-UA" dirty="0" smtClean="0"/>
              <a:t>          Болонський процес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643050"/>
            <a:ext cx="4786346" cy="470916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Процес структурного реформування національних систем вищої освіти країн Європи,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освітніх</a:t>
            </a:r>
            <a:r>
              <a:rPr lang="ru-RU" dirty="0" smtClean="0"/>
              <a:t> </a:t>
            </a:r>
            <a:r>
              <a:rPr lang="ru-RU" dirty="0" err="1" smtClean="0"/>
              <a:t>програм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потрібних</a:t>
            </a:r>
            <a:r>
              <a:rPr lang="ru-RU" dirty="0" smtClean="0"/>
              <a:t> </a:t>
            </a:r>
            <a:r>
              <a:rPr lang="ru-RU" dirty="0" err="1" smtClean="0"/>
              <a:t>інституційних</a:t>
            </a:r>
            <a:r>
              <a:rPr lang="ru-RU" dirty="0" smtClean="0"/>
              <a:t> </a:t>
            </a:r>
            <a:r>
              <a:rPr lang="ru-RU" dirty="0" err="1" smtClean="0"/>
              <a:t>перетворень</a:t>
            </a:r>
            <a:r>
              <a:rPr lang="ru-RU" dirty="0" smtClean="0"/>
              <a:t> у </a:t>
            </a:r>
            <a:r>
              <a:rPr lang="ru-RU" dirty="0" err="1" smtClean="0"/>
              <a:t>вищих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закладах </a:t>
            </a:r>
            <a:r>
              <a:rPr lang="ru-RU" dirty="0" err="1" smtClean="0"/>
              <a:t>Європи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сьогодні</a:t>
            </a:r>
            <a:r>
              <a:rPr lang="ru-RU" dirty="0" smtClean="0"/>
              <a:t> 46 </a:t>
            </a:r>
            <a:r>
              <a:rPr lang="ru-RU" dirty="0" err="1" smtClean="0"/>
              <a:t>європейських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, </a:t>
            </a:r>
            <a:r>
              <a:rPr lang="ru-RU" dirty="0" err="1" smtClean="0"/>
              <a:t>включаючи</a:t>
            </a:r>
            <a:r>
              <a:rPr lang="ru-RU" dirty="0" smtClean="0"/>
              <a:t>  </a:t>
            </a:r>
            <a:r>
              <a:rPr lang="ru-RU" dirty="0" err="1" smtClean="0"/>
              <a:t>Україну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учасниками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Documents and Settings\User\Рабочий стол\36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09960"/>
            <a:ext cx="2364740" cy="3248040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Bologna-1_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9438" y="0"/>
            <a:ext cx="2314562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Вільний рух капіталів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6043626" cy="4709160"/>
          </a:xfrm>
        </p:spPr>
        <p:txBody>
          <a:bodyPr>
            <a:normAutofit/>
          </a:bodyPr>
          <a:lstStyle/>
          <a:p>
            <a:r>
              <a:rPr lang="ru-RU" dirty="0" err="1" smtClean="0"/>
              <a:t>Вільне</a:t>
            </a:r>
            <a:r>
              <a:rPr lang="ru-RU" dirty="0" smtClean="0"/>
              <a:t> </a:t>
            </a:r>
            <a:r>
              <a:rPr lang="ru-RU" dirty="0" err="1" smtClean="0"/>
              <a:t>переміщення</a:t>
            </a:r>
            <a:r>
              <a:rPr lang="ru-RU" dirty="0" smtClean="0"/>
              <a:t> </a:t>
            </a:r>
            <a:r>
              <a:rPr lang="ru-RU" dirty="0" err="1" smtClean="0"/>
              <a:t>грошових</a:t>
            </a:r>
            <a:r>
              <a:rPr lang="ru-RU" dirty="0" smtClean="0"/>
              <a:t> </a:t>
            </a:r>
            <a:r>
              <a:rPr lang="ru-RU" dirty="0" err="1" smtClean="0"/>
              <a:t>коштів</a:t>
            </a:r>
            <a:r>
              <a:rPr lang="ru-RU" dirty="0" smtClean="0"/>
              <a:t> </a:t>
            </a:r>
            <a:r>
              <a:rPr lang="ru-RU" dirty="0" err="1" smtClean="0"/>
              <a:t>розглядається</a:t>
            </a:r>
            <a:r>
              <a:rPr lang="ru-RU" dirty="0" smtClean="0"/>
              <a:t> як </a:t>
            </a:r>
            <a:r>
              <a:rPr lang="ru-RU" dirty="0" err="1" smtClean="0"/>
              <a:t>необхідний</a:t>
            </a:r>
            <a:r>
              <a:rPr lang="ru-RU" dirty="0" smtClean="0"/>
              <a:t> </a:t>
            </a:r>
            <a:r>
              <a:rPr lang="ru-RU" dirty="0" err="1" smtClean="0"/>
              <a:t>наслідок</a:t>
            </a:r>
            <a:r>
              <a:rPr lang="ru-RU" dirty="0" smtClean="0"/>
              <a:t> </a:t>
            </a:r>
            <a:r>
              <a:rPr lang="ru-RU" dirty="0" err="1" smtClean="0"/>
              <a:t>вільного</a:t>
            </a:r>
            <a:r>
              <a:rPr lang="ru-RU" dirty="0" smtClean="0"/>
              <a:t> </a:t>
            </a:r>
            <a:r>
              <a:rPr lang="ru-RU" dirty="0" err="1" smtClean="0"/>
              <a:t>переміщення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, </a:t>
            </a:r>
            <a:r>
              <a:rPr lang="ru-RU" dirty="0" err="1" smtClean="0"/>
              <a:t>осіб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скасувати</a:t>
            </a:r>
            <a:r>
              <a:rPr lang="ru-RU" dirty="0" smtClean="0"/>
              <a:t> у </a:t>
            </a:r>
            <a:r>
              <a:rPr lang="ru-RU" dirty="0" err="1" smtClean="0"/>
              <a:t>відносинах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обмеження</a:t>
            </a:r>
            <a:r>
              <a:rPr lang="ru-RU" dirty="0" smtClean="0"/>
              <a:t> </a:t>
            </a:r>
            <a:r>
              <a:rPr lang="ru-RU" dirty="0" err="1" smtClean="0"/>
              <a:t>шодо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</a:t>
            </a:r>
            <a:r>
              <a:rPr lang="ru-RU" dirty="0" err="1" smtClean="0"/>
              <a:t>капіталів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належать особам,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проживають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Співтовариства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6" name="Picture 4" descr="C:\Documents and Settings\User\Мои документы\Downloads\1268222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5476" y="2071678"/>
            <a:ext cx="2724242" cy="391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Вільний рух фінансів</a:t>
            </a:r>
            <a:endParaRPr lang="ru-RU" dirty="0"/>
          </a:p>
        </p:txBody>
      </p:sp>
      <p:pic>
        <p:nvPicPr>
          <p:cNvPr id="6" name="Picture 3" descr="C:\Documents and Settings\User\Мои документы\Downloads\13363141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29256" y="4214818"/>
            <a:ext cx="2095500" cy="2095500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ottok-inostrannogo-kapita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28736"/>
            <a:ext cx="3810000" cy="23812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1357298"/>
            <a:ext cx="43577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</a:t>
            </a:r>
            <a:r>
              <a:rPr lang="ru-RU" sz="2800" dirty="0" err="1" smtClean="0"/>
              <a:t>Всі</a:t>
            </a:r>
            <a:r>
              <a:rPr lang="ru-RU" sz="2800" dirty="0" smtClean="0"/>
              <a:t> </a:t>
            </a:r>
            <a:r>
              <a:rPr lang="ru-RU" sz="2800" dirty="0" err="1" smtClean="0"/>
              <a:t>держави-члени</a:t>
            </a:r>
            <a:r>
              <a:rPr lang="ru-RU" sz="2800" dirty="0" smtClean="0"/>
              <a:t> </a:t>
            </a:r>
            <a:r>
              <a:rPr lang="ru-RU" sz="2800" dirty="0" err="1" smtClean="0"/>
              <a:t>мають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дозволяти</a:t>
            </a:r>
            <a:r>
              <a:rPr lang="ru-RU" sz="2800" dirty="0" smtClean="0"/>
              <a:t> </a:t>
            </a:r>
            <a:r>
              <a:rPr lang="ru-RU" sz="2800" dirty="0" err="1" smtClean="0"/>
              <a:t>сплату</a:t>
            </a:r>
            <a:r>
              <a:rPr lang="ru-RU" sz="2800" dirty="0" smtClean="0"/>
              <a:t> </a:t>
            </a:r>
            <a:r>
              <a:rPr lang="ru-RU" sz="2800" dirty="0" err="1" smtClean="0"/>
              <a:t>будь-яких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платежів</a:t>
            </a:r>
            <a:r>
              <a:rPr lang="ru-RU" sz="2800" dirty="0" smtClean="0"/>
              <a:t>, </a:t>
            </a:r>
            <a:r>
              <a:rPr lang="ru-RU" sz="2800" dirty="0" err="1" smtClean="0"/>
              <a:t>пов'язаних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цими</a:t>
            </a:r>
            <a:r>
              <a:rPr lang="ru-RU" sz="2800" dirty="0" smtClean="0"/>
              <a:t> свободами, а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</a:t>
            </a:r>
            <a:r>
              <a:rPr lang="ru-RU" sz="2800" dirty="0" err="1" smtClean="0"/>
              <a:t>будь-які</a:t>
            </a:r>
            <a:r>
              <a:rPr lang="ru-RU" sz="2800" dirty="0" smtClean="0"/>
              <a:t> </a:t>
            </a:r>
            <a:r>
              <a:rPr lang="ru-RU" sz="2800" dirty="0" err="1" smtClean="0"/>
              <a:t>трансферти</a:t>
            </a:r>
            <a:r>
              <a:rPr lang="ru-RU" sz="2800" dirty="0" smtClean="0"/>
              <a:t> </a:t>
            </a:r>
            <a:r>
              <a:rPr lang="ru-RU" sz="2800" dirty="0" err="1" smtClean="0"/>
              <a:t>капіталів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надходжень</a:t>
            </a:r>
            <a:r>
              <a:rPr lang="ru-RU" sz="2800" dirty="0" smtClean="0"/>
              <a:t>, </a:t>
            </a:r>
            <a:r>
              <a:rPr lang="ru-RU" sz="2800" dirty="0" err="1" smtClean="0"/>
              <a:t>але</a:t>
            </a:r>
            <a:r>
              <a:rPr lang="ru-RU" sz="2800" dirty="0" smtClean="0"/>
              <a:t> </a:t>
            </a:r>
            <a:r>
              <a:rPr lang="ru-RU" sz="2800" dirty="0" err="1" smtClean="0"/>
              <a:t>лише</a:t>
            </a:r>
            <a:r>
              <a:rPr lang="ru-RU" sz="2800" dirty="0" smtClean="0"/>
              <a:t> </a:t>
            </a:r>
            <a:r>
              <a:rPr lang="ru-RU" sz="2800" dirty="0" err="1" smtClean="0"/>
              <a:t>настільки</a:t>
            </a:r>
            <a:r>
              <a:rPr lang="ru-RU" sz="2800" dirty="0" smtClean="0"/>
              <a:t>, </a:t>
            </a:r>
            <a:r>
              <a:rPr lang="ru-RU" sz="2800" dirty="0" err="1" smtClean="0"/>
              <a:t>наскільки</a:t>
            </a:r>
            <a:r>
              <a:rPr lang="ru-RU" sz="2800" dirty="0" smtClean="0"/>
              <a:t> </a:t>
            </a:r>
            <a:r>
              <a:rPr lang="ru-RU" sz="2800" dirty="0" err="1" smtClean="0"/>
              <a:t>вільне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переміщення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товарів</a:t>
            </a:r>
            <a:r>
              <a:rPr lang="ru-RU" sz="2800" dirty="0" smtClean="0"/>
              <a:t>, </a:t>
            </a:r>
            <a:r>
              <a:rPr lang="ru-RU" sz="2800" dirty="0" err="1" smtClean="0"/>
              <a:t>осіб</a:t>
            </a:r>
            <a:r>
              <a:rPr lang="ru-RU" sz="2800" dirty="0" smtClean="0"/>
              <a:t>, </a:t>
            </a:r>
            <a:r>
              <a:rPr lang="ru-RU" sz="2800" dirty="0" err="1" smtClean="0"/>
              <a:t>капіталів</a:t>
            </a:r>
            <a:r>
              <a:rPr lang="ru-RU" sz="2800" dirty="0" smtClean="0"/>
              <a:t> та </a:t>
            </a:r>
            <a:r>
              <a:rPr lang="ru-RU" sz="2800" dirty="0" err="1" smtClean="0"/>
              <a:t>послуг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відповідатиме</a:t>
            </a:r>
            <a:r>
              <a:rPr lang="ru-RU" sz="2800" dirty="0" smtClean="0"/>
              <a:t> Договору.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Україна і ЄС </a:t>
            </a:r>
            <a:br>
              <a:rPr lang="uk-UA" dirty="0" smtClean="0"/>
            </a:br>
            <a:r>
              <a:rPr lang="uk-UA" dirty="0" smtClean="0"/>
              <a:t>        (плюси вступу)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71678"/>
            <a:ext cx="7715272" cy="4566284"/>
          </a:xfrm>
        </p:spPr>
        <p:txBody>
          <a:bodyPr/>
          <a:lstStyle/>
          <a:p>
            <a:r>
              <a:rPr lang="uk-UA" sz="3200" dirty="0" smtClean="0"/>
              <a:t>Матимемо доступ до єдиного ринку ЄС з 450 </a:t>
            </a:r>
            <a:r>
              <a:rPr lang="uk-UA" sz="3200" dirty="0" err="1" smtClean="0"/>
              <a:t>млн</a:t>
            </a:r>
            <a:r>
              <a:rPr lang="uk-UA" sz="3200" dirty="0" smtClean="0"/>
              <a:t> споживачів</a:t>
            </a:r>
          </a:p>
          <a:p>
            <a:r>
              <a:rPr lang="uk-UA" sz="3200" dirty="0" smtClean="0"/>
              <a:t>Загальні тарифи  будуть адаптовані до спільних тарифів ЄС </a:t>
            </a:r>
          </a:p>
          <a:p>
            <a:r>
              <a:rPr lang="uk-UA" sz="3200" dirty="0" smtClean="0"/>
              <a:t>Зросте торгівля Україна – ЄС</a:t>
            </a:r>
          </a:p>
          <a:p>
            <a:r>
              <a:rPr lang="uk-UA" sz="3200" dirty="0" smtClean="0"/>
              <a:t>Збільшаться темпи економічного росту  в країні</a:t>
            </a:r>
          </a:p>
          <a:p>
            <a:r>
              <a:rPr lang="uk-UA" sz="3200" dirty="0" smtClean="0"/>
              <a:t>Зростуть іноземні інвестиції в Україну</a:t>
            </a:r>
          </a:p>
          <a:p>
            <a:pPr>
              <a:buNone/>
            </a:pPr>
            <a:endParaRPr lang="uk-UA" dirty="0" smtClean="0"/>
          </a:p>
          <a:p>
            <a:endParaRPr lang="ru-RU" dirty="0"/>
          </a:p>
        </p:txBody>
      </p:sp>
      <p:pic>
        <p:nvPicPr>
          <p:cNvPr id="5124" name="Picture 4" descr="C:\Documents and Settings\User\Рабочий стол\ukraine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14290"/>
            <a:ext cx="2724822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796" y="4418018"/>
            <a:ext cx="8258204" cy="2439982"/>
          </a:xfrm>
        </p:spPr>
        <p:txBody>
          <a:bodyPr>
            <a:normAutofit/>
          </a:bodyPr>
          <a:lstStyle/>
          <a:p>
            <a:r>
              <a:rPr lang="uk-UA" sz="7200" dirty="0" smtClean="0"/>
              <a:t>Дякую за увагу</a:t>
            </a:r>
            <a:endParaRPr lang="ru-RU" sz="7200" dirty="0"/>
          </a:p>
        </p:txBody>
      </p:sp>
      <p:pic>
        <p:nvPicPr>
          <p:cNvPr id="6146" name="Picture 2" descr="C:\Documents and Settings\User\Рабочий стол\Supranational_European_Bodies-u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7072362" cy="5127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71602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i="1" dirty="0" smtClean="0"/>
              <a:t>           План</a:t>
            </a:r>
            <a:endParaRPr lang="ru-RU" sz="6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6686568" cy="4709160"/>
          </a:xfrm>
        </p:spPr>
        <p:txBody>
          <a:bodyPr/>
          <a:lstStyle/>
          <a:p>
            <a:r>
              <a:rPr lang="uk-UA" dirty="0" smtClean="0"/>
              <a:t>Євросоюз, особливості</a:t>
            </a:r>
          </a:p>
          <a:p>
            <a:r>
              <a:rPr lang="uk-UA" dirty="0" smtClean="0"/>
              <a:t>Мета Євросоюзу</a:t>
            </a:r>
          </a:p>
          <a:p>
            <a:r>
              <a:rPr lang="uk-UA" dirty="0" smtClean="0"/>
              <a:t>Зона Вільної Торгівлі, суть</a:t>
            </a:r>
          </a:p>
          <a:p>
            <a:r>
              <a:rPr lang="uk-UA" dirty="0" smtClean="0"/>
              <a:t>Європейська асоціація вільної торгівлі </a:t>
            </a:r>
          </a:p>
          <a:p>
            <a:r>
              <a:rPr lang="uk-UA" dirty="0" smtClean="0"/>
              <a:t>Порівняльна таблиця</a:t>
            </a:r>
          </a:p>
          <a:p>
            <a:r>
              <a:rPr lang="uk-UA" dirty="0" err="1" smtClean="0"/>
              <a:t>Шенгенська</a:t>
            </a:r>
            <a:r>
              <a:rPr lang="uk-UA" dirty="0" smtClean="0"/>
              <a:t> угода</a:t>
            </a:r>
          </a:p>
          <a:p>
            <a:r>
              <a:rPr lang="uk-UA" dirty="0" smtClean="0"/>
              <a:t>Болонський процес</a:t>
            </a:r>
          </a:p>
          <a:p>
            <a:r>
              <a:rPr lang="uk-UA" dirty="0" smtClean="0"/>
              <a:t>Україна і ЄС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8195" name="Picture 3" descr="C:\Documents and Settings\User\Рабочий стол\Евросою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977920"/>
            <a:ext cx="3934753" cy="2536964"/>
          </a:xfrm>
          <a:prstGeom prst="rect">
            <a:avLst/>
          </a:prstGeom>
          <a:noFill/>
        </p:spPr>
      </p:pic>
      <p:pic>
        <p:nvPicPr>
          <p:cNvPr id="8196" name="Picture 4" descr="C:\Documents and Settings\User\Рабочий стол\6179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85728"/>
            <a:ext cx="3524250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Поняття про Євросоюз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2321496"/>
            <a:ext cx="5796136" cy="4536504"/>
          </a:xfrm>
          <a:noFill/>
        </p:spPr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Євросоюз - це організація різних країн, націй, мов, традицій, але водночас спільних цінностей. Євросоюз захищає ці цінності, зберігаючи різноманіття кожної країни.</a:t>
            </a:r>
          </a:p>
          <a:p>
            <a:pPr>
              <a:lnSpc>
                <a:spcPts val="2000"/>
              </a:lnSpc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Побудований на основі юридично 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обов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язкових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Договорів і держави-члени змушені дотримуватися їхніх норм і положень.</a:t>
            </a:r>
          </a:p>
          <a:p>
            <a:pPr>
              <a:lnSpc>
                <a:spcPts val="2000"/>
              </a:lnSpc>
              <a:buNone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</a:p>
          <a:p>
            <a:pPr>
              <a:lnSpc>
                <a:spcPts val="2000"/>
              </a:lnSpc>
              <a:buNone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“ Покликаний сприяти             збалансованому і стійкому економічному і соціальному прогресу членів організації ”</a:t>
            </a:r>
          </a:p>
          <a:p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Администратор\Рабочий стол\depositphotos_2275839-Map-of-European-Union-with-27-fla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3093369" cy="3488904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4605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0608" y="0"/>
            <a:ext cx="5842992" cy="1143000"/>
          </a:xfrm>
        </p:spPr>
        <p:txBody>
          <a:bodyPr/>
          <a:lstStyle/>
          <a:p>
            <a:r>
              <a:rPr lang="uk-UA" dirty="0" smtClean="0"/>
              <a:t>           Євросоюз: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8072462" cy="4536544"/>
          </a:xfrm>
        </p:spPr>
        <p:txBody>
          <a:bodyPr>
            <a:normAutofit/>
          </a:bodyPr>
          <a:lstStyle/>
          <a:p>
            <a:r>
              <a:rPr lang="uk-UA" dirty="0" smtClean="0"/>
              <a:t>Формально заснований  у 1951 році</a:t>
            </a:r>
          </a:p>
          <a:p>
            <a:r>
              <a:rPr lang="ru-RU" dirty="0" smtClean="0"/>
              <a:t> До ЄС входить 27 </a:t>
            </a:r>
            <a:r>
              <a:rPr lang="ru-RU" dirty="0" err="1" smtClean="0"/>
              <a:t>країн</a:t>
            </a:r>
            <a:endParaRPr lang="uk-UA" dirty="0" smtClean="0"/>
          </a:p>
          <a:p>
            <a:r>
              <a:rPr lang="uk-UA" dirty="0" smtClean="0"/>
              <a:t>Дає нині ¼ світової продукції </a:t>
            </a:r>
          </a:p>
          <a:p>
            <a:r>
              <a:rPr lang="uk-UA" dirty="0" smtClean="0"/>
              <a:t>Штаб-квартира у Брюсселі</a:t>
            </a:r>
          </a:p>
          <a:p>
            <a:r>
              <a:rPr lang="ru-RU" dirty="0" smtClean="0"/>
              <a:t>Є </a:t>
            </a:r>
            <a:r>
              <a:rPr lang="ru-RU" dirty="0" err="1" smtClean="0"/>
              <a:t>найбільшим</a:t>
            </a:r>
            <a:r>
              <a:rPr lang="ru-RU" dirty="0" smtClean="0"/>
              <a:t> </a:t>
            </a:r>
            <a:r>
              <a:rPr lang="ru-RU" dirty="0" err="1" smtClean="0"/>
              <a:t>торговим</a:t>
            </a:r>
            <a:r>
              <a:rPr lang="ru-RU" dirty="0" smtClean="0"/>
              <a:t> партнером </a:t>
            </a:r>
            <a:r>
              <a:rPr lang="ru-RU" dirty="0" err="1" smtClean="0"/>
              <a:t>України</a:t>
            </a:r>
            <a:r>
              <a:rPr lang="ru-RU" dirty="0" smtClean="0"/>
              <a:t> та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найщедрішим</a:t>
            </a:r>
            <a:r>
              <a:rPr lang="ru-RU" dirty="0" smtClean="0"/>
              <a:t> « донором » : </a:t>
            </a:r>
            <a:r>
              <a:rPr lang="ru-RU" dirty="0" err="1" smtClean="0"/>
              <a:t>починаючи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1991 року </a:t>
            </a:r>
            <a:r>
              <a:rPr lang="ru-RU" dirty="0" err="1" smtClean="0"/>
              <a:t>і</a:t>
            </a:r>
            <a:r>
              <a:rPr lang="ru-RU" dirty="0" smtClean="0"/>
              <a:t> до </a:t>
            </a:r>
            <a:r>
              <a:rPr lang="ru-RU" dirty="0" err="1" smtClean="0"/>
              <a:t>сьогоднішнього</a:t>
            </a:r>
            <a:r>
              <a:rPr lang="ru-RU" dirty="0" smtClean="0"/>
              <a:t> дня, ЄС </a:t>
            </a:r>
            <a:r>
              <a:rPr lang="ru-RU" dirty="0" err="1" smtClean="0"/>
              <a:t>надав</a:t>
            </a:r>
            <a:r>
              <a:rPr lang="ru-RU" dirty="0" smtClean="0"/>
              <a:t>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14 </a:t>
            </a:r>
            <a:r>
              <a:rPr lang="ru-RU" dirty="0" err="1" smtClean="0"/>
              <a:t>мільярдів</a:t>
            </a:r>
            <a:r>
              <a:rPr lang="ru-RU" dirty="0" smtClean="0"/>
              <a:t> </a:t>
            </a:r>
            <a:r>
              <a:rPr lang="ru-RU" dirty="0" err="1" smtClean="0"/>
              <a:t>гривень</a:t>
            </a:r>
            <a:r>
              <a:rPr lang="ru-RU" dirty="0" smtClean="0"/>
              <a:t>.</a:t>
            </a:r>
          </a:p>
          <a:p>
            <a:r>
              <a:rPr lang="uk-UA" dirty="0" smtClean="0"/>
              <a:t>Важливий центр світової економіки 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населенням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501 </a:t>
            </a:r>
            <a:r>
              <a:rPr lang="ru-RU" dirty="0" err="1" smtClean="0"/>
              <a:t>мільйона</a:t>
            </a:r>
            <a:r>
              <a:rPr lang="ru-RU" dirty="0" smtClean="0"/>
              <a:t> </a:t>
            </a:r>
            <a:r>
              <a:rPr lang="ru-RU" dirty="0" err="1" smtClean="0"/>
              <a:t>чоловік</a:t>
            </a:r>
            <a:r>
              <a:rPr lang="ru-RU" dirty="0" smtClean="0"/>
              <a:t> (на 2010 </a:t>
            </a:r>
            <a:r>
              <a:rPr lang="ru-RU" dirty="0" err="1" smtClean="0"/>
              <a:t>рік</a:t>
            </a:r>
            <a:r>
              <a:rPr lang="ru-RU" dirty="0" smtClean="0"/>
              <a:t>)</a:t>
            </a:r>
          </a:p>
        </p:txBody>
      </p:sp>
      <p:pic>
        <p:nvPicPr>
          <p:cNvPr id="3075" name="Picture 3" descr="C:\Documents and Settings\Администратор\Рабочий стол\f838f659b0f9159d279943430a19a3f4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60648"/>
            <a:ext cx="2687409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uk-UA" dirty="0" smtClean="0"/>
              <a:t>Особливості ЄС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357222" y="1385392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Documents and Settings\Администратор\Рабочий стол\eurosoju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1428736"/>
            <a:ext cx="2724051" cy="2179241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tx1">
                <a:lumMod val="85000"/>
                <a:alpha val="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Євросоюзу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Боротьба за єдиний внутрішній ринок</a:t>
            </a:r>
          </a:p>
          <a:p>
            <a:r>
              <a:rPr lang="uk-UA" dirty="0" smtClean="0"/>
              <a:t>Розробка принципів узгодженої економічної політики </a:t>
            </a:r>
          </a:p>
          <a:p>
            <a:r>
              <a:rPr lang="uk-UA" dirty="0" smtClean="0"/>
              <a:t>Ліквідація перешкод для вільного переміщення у Європі “ товарів, населення, капіталів, фінансових послуг ” </a:t>
            </a:r>
          </a:p>
          <a:p>
            <a:r>
              <a:rPr lang="uk-UA" dirty="0" smtClean="0"/>
              <a:t>Введення загального мита в торгівлі з “ третіми “ країнами</a:t>
            </a:r>
          </a:p>
          <a:p>
            <a:r>
              <a:rPr lang="uk-UA" dirty="0" smtClean="0"/>
              <a:t>Проведення спільної політики в транспорті й сільському господарстві</a:t>
            </a:r>
          </a:p>
          <a:p>
            <a:r>
              <a:rPr lang="uk-UA" dirty="0" smtClean="0"/>
              <a:t>Створення єдиного валютного союзу, зближення податкових систем і законодавств країн-учасниць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Зона вільної торгівлі(ЗВТ)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ts val="3000"/>
              </a:lnSpc>
            </a:pPr>
            <a:r>
              <a:rPr lang="ru-RU" dirty="0" smtClean="0"/>
              <a:t>Тип </a:t>
            </a:r>
            <a:r>
              <a:rPr lang="ru-RU" dirty="0" err="1" smtClean="0"/>
              <a:t>міжнародної</a:t>
            </a:r>
            <a:r>
              <a:rPr lang="ru-RU" dirty="0" smtClean="0"/>
              <a:t> </a:t>
            </a:r>
            <a:r>
              <a:rPr lang="ru-RU" dirty="0" err="1" smtClean="0"/>
              <a:t>інтеграції</a:t>
            </a:r>
            <a:r>
              <a:rPr lang="ru-RU" dirty="0" smtClean="0"/>
              <a:t>, при </a:t>
            </a:r>
            <a:r>
              <a:rPr lang="ru-RU" dirty="0" err="1" smtClean="0"/>
              <a:t>якій</a:t>
            </a:r>
            <a:r>
              <a:rPr lang="ru-RU" dirty="0" smtClean="0"/>
              <a:t> в </a:t>
            </a:r>
            <a:r>
              <a:rPr lang="ru-RU" dirty="0" err="1" smtClean="0"/>
              <a:t>країнах-учасницях</a:t>
            </a:r>
            <a:r>
              <a:rPr lang="ru-RU" dirty="0" smtClean="0"/>
              <a:t> </a:t>
            </a:r>
            <a:r>
              <a:rPr lang="ru-RU" dirty="0" err="1" smtClean="0"/>
              <a:t>скасовуються</a:t>
            </a:r>
            <a:r>
              <a:rPr lang="ru-RU" dirty="0" smtClean="0"/>
              <a:t> </a:t>
            </a:r>
            <a:r>
              <a:rPr lang="ru-RU" dirty="0" err="1" smtClean="0"/>
              <a:t>митні</a:t>
            </a:r>
            <a:r>
              <a:rPr lang="ru-RU" dirty="0" smtClean="0"/>
              <a:t> </a:t>
            </a:r>
            <a:r>
              <a:rPr lang="ru-RU" dirty="0" err="1" smtClean="0"/>
              <a:t>збори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податки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кількісні</a:t>
            </a:r>
            <a:r>
              <a:rPr lang="ru-RU" dirty="0" smtClean="0"/>
              <a:t> </a:t>
            </a:r>
            <a:r>
              <a:rPr lang="ru-RU" dirty="0" err="1" smtClean="0"/>
              <a:t>обмеження</a:t>
            </a:r>
            <a:r>
              <a:rPr lang="ru-RU" dirty="0" smtClean="0"/>
              <a:t> у </a:t>
            </a:r>
            <a:r>
              <a:rPr lang="ru-RU" dirty="0" err="1" smtClean="0"/>
              <a:t>взаємній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міжнародним</a:t>
            </a:r>
            <a:r>
              <a:rPr lang="ru-RU" dirty="0" smtClean="0"/>
              <a:t> Договором.</a:t>
            </a:r>
          </a:p>
          <a:p>
            <a:pPr>
              <a:lnSpc>
                <a:spcPts val="3000"/>
              </a:lnSpc>
            </a:pPr>
            <a:endParaRPr lang="ru-RU" b="1" dirty="0" smtClean="0"/>
          </a:p>
          <a:p>
            <a:pPr>
              <a:lnSpc>
                <a:spcPts val="3000"/>
              </a:lnSpc>
            </a:pPr>
            <a:endParaRPr lang="ru-RU" b="1" dirty="0" smtClean="0"/>
          </a:p>
          <a:p>
            <a:pPr>
              <a:lnSpc>
                <a:spcPts val="3000"/>
              </a:lnSpc>
            </a:pPr>
            <a:r>
              <a:rPr lang="ru-RU" b="1" dirty="0" err="1" smtClean="0"/>
              <a:t>Європейська</a:t>
            </a:r>
            <a:r>
              <a:rPr lang="ru-RU" b="1" dirty="0" smtClean="0"/>
              <a:t> </a:t>
            </a:r>
            <a:r>
              <a:rPr lang="ru-RU" b="1" dirty="0" err="1" smtClean="0"/>
              <a:t>асоціація</a:t>
            </a:r>
            <a:r>
              <a:rPr lang="ru-RU" b="1" dirty="0" smtClean="0"/>
              <a:t> </a:t>
            </a:r>
            <a:r>
              <a:rPr lang="ru-RU" b="1" dirty="0" err="1" smtClean="0"/>
              <a:t>вільної</a:t>
            </a:r>
            <a:r>
              <a:rPr lang="ru-RU" b="1" dirty="0" smtClean="0"/>
              <a:t> </a:t>
            </a:r>
            <a:r>
              <a:rPr lang="ru-RU" b="1" dirty="0" err="1" smtClean="0"/>
              <a:t>торгівлі</a:t>
            </a:r>
            <a:r>
              <a:rPr lang="ru-RU" dirty="0" smtClean="0"/>
              <a:t> (ЄАВТ) - </a:t>
            </a:r>
            <a:r>
              <a:rPr lang="ru-RU" dirty="0" err="1" smtClean="0"/>
              <a:t>це</a:t>
            </a:r>
            <a:r>
              <a:rPr lang="ru-RU" dirty="0" smtClean="0"/>
              <a:t> зона </a:t>
            </a:r>
            <a:r>
              <a:rPr lang="ru-RU" dirty="0" err="1" smtClean="0"/>
              <a:t>вільної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 , яка об</a:t>
            </a:r>
            <a:r>
              <a:rPr lang="en-US" dirty="0" smtClean="0"/>
              <a:t>’</a:t>
            </a:r>
            <a:r>
              <a:rPr lang="uk-UA" dirty="0" err="1" smtClean="0"/>
              <a:t>єднує</a:t>
            </a:r>
            <a:r>
              <a:rPr lang="uk-UA" dirty="0" smtClean="0"/>
              <a:t> митні території чотирьох європейських країн, які не вступили до ЄС (Республіка Ісландія, Князівство Ліхтенштейн, Королівство Норвегії та Швейцарська Конфедерація)</a:t>
            </a:r>
            <a:endParaRPr lang="ru-RU" i="1" dirty="0" smtClean="0"/>
          </a:p>
          <a:p>
            <a:pPr>
              <a:buNone/>
            </a:pP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8" y="1000108"/>
          <a:ext cx="8229600" cy="5635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945892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Критерії порівняння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4000" dirty="0" smtClean="0"/>
                        <a:t>     ЕАВТ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4000" dirty="0" smtClean="0"/>
                        <a:t>      ЗВТ</a:t>
                      </a:r>
                      <a:endParaRPr lang="ru-RU" sz="4000" dirty="0"/>
                    </a:p>
                  </a:txBody>
                  <a:tcPr/>
                </a:tc>
              </a:tr>
              <a:tr h="1053731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Рік заснування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4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січня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1960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26</a:t>
                      </a:r>
                      <a:r>
                        <a:rPr lang="uk-UA" baseline="0" dirty="0" smtClean="0"/>
                        <a:t> березня 1958</a:t>
                      </a:r>
                      <a:endParaRPr lang="ru-RU" dirty="0"/>
                    </a:p>
                  </a:txBody>
                  <a:tcPr/>
                </a:tc>
              </a:tr>
              <a:tr h="1053731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Кількість країн-членів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27</a:t>
                      </a:r>
                      <a:endParaRPr lang="ru-RU" dirty="0"/>
                    </a:p>
                  </a:txBody>
                  <a:tcPr/>
                </a:tc>
              </a:tr>
              <a:tr h="807337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Штаб-квартира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Женева, Швейцарія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Брюссель, Бельгія</a:t>
                      </a:r>
                      <a:endParaRPr lang="ru-RU" dirty="0"/>
                    </a:p>
                  </a:txBody>
                  <a:tcPr/>
                </a:tc>
              </a:tr>
              <a:tr h="586304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Офіційна</a:t>
                      </a:r>
                      <a:r>
                        <a:rPr lang="uk-UA" sz="2400" baseline="0" dirty="0" smtClean="0"/>
                        <a:t> мова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англійська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англійська</a:t>
                      </a:r>
                      <a:endParaRPr lang="ru-RU" dirty="0"/>
                    </a:p>
                  </a:txBody>
                  <a:tcPr/>
                </a:tc>
              </a:tr>
              <a:tr h="1053731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Елементи торгівлі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Товари, послуги,</a:t>
                      </a:r>
                      <a:r>
                        <a:rPr lang="uk-UA" baseline="0" dirty="0" smtClean="0"/>
                        <a:t>  вільний рух капіталів та фізичних осіб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Послуги,</a:t>
                      </a:r>
                      <a:r>
                        <a:rPr lang="uk-UA" baseline="0" dirty="0" smtClean="0"/>
                        <a:t> капітали, фінанси, товари, інформація, вільний тух робочої сили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Суть ЗВТ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1360" y="1600200"/>
          <a:ext cx="915536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C:\Documents and Settings\Администратор\Рабочий стол\6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9333" y="1196752"/>
            <a:ext cx="2984667" cy="2088232"/>
          </a:xfrm>
          <a:prstGeom prst="rect">
            <a:avLst/>
          </a:prstGeom>
          <a:noFill/>
        </p:spPr>
      </p:pic>
      <p:pic>
        <p:nvPicPr>
          <p:cNvPr id="4100" name="Picture 4" descr="C:\Documents and Settings\Администратор\Рабочий стол\5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052736"/>
            <a:ext cx="3492698" cy="2626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420</TotalTime>
  <Words>656</Words>
  <Application>Microsoft Office PowerPoint</Application>
  <PresentationFormat>Экран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  Зона вільної торгівлі у          Євросоюзі</vt:lpstr>
      <vt:lpstr>           План</vt:lpstr>
      <vt:lpstr>Поняття про Євросоюз</vt:lpstr>
      <vt:lpstr>           Євросоюз:</vt:lpstr>
      <vt:lpstr>Особливості ЄС</vt:lpstr>
      <vt:lpstr>Мета Євросоюзу</vt:lpstr>
      <vt:lpstr>Зона вільної торгівлі(ЗВТ)</vt:lpstr>
      <vt:lpstr>Слайд 8</vt:lpstr>
      <vt:lpstr>Суть ЗВТ</vt:lpstr>
      <vt:lpstr>Вільний рух робочої сили</vt:lpstr>
      <vt:lpstr>Шенгенська угода </vt:lpstr>
      <vt:lpstr>    Вільний рух товарів</vt:lpstr>
      <vt:lpstr>Вільний рух послуг</vt:lpstr>
      <vt:lpstr>          Болонський процес</vt:lpstr>
      <vt:lpstr>Вільний рух капіталів</vt:lpstr>
      <vt:lpstr>Вільний рух фінансів</vt:lpstr>
      <vt:lpstr>Україна і ЄС          (плюси вступу)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 “ Зона вільної торгівлі ”</dc:title>
  <cp:lastModifiedBy>User</cp:lastModifiedBy>
  <cp:revision>91</cp:revision>
  <dcterms:modified xsi:type="dcterms:W3CDTF">2014-06-05T13:37:03Z</dcterms:modified>
</cp:coreProperties>
</file>