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0688638" cy="756285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77CEFC6E-2693-4DE4-8513-E544188974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70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ldImg"/>
          </p:nvPr>
        </p:nvSpPr>
        <p:spPr bwMode="auto">
          <a:xfrm>
            <a:off x="1006475" y="430213"/>
            <a:ext cx="4822825" cy="390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90" name="Rectangle 18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06975" cy="409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4957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0CEA08F-822D-4939-8EAD-BBE630A9790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661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F0FC1E-CC41-404B-9168-3DE7E5C4BFA1}" type="slidenum">
              <a:rPr lang="fr-FR"/>
              <a:pPr/>
              <a:t>1</a:t>
            </a:fld>
            <a:endParaRPr lang="fr-FR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8C0673F1-4C4A-48A9-937C-6EF2CFDB10C8}" type="slidenum">
              <a:rPr lang="fr-FR" sz="1200">
                <a:latin typeface="Times New Roman" pitchFamily="16" charset="0"/>
              </a:rPr>
              <a:pPr algn="r" eaLnBrk="1"/>
              <a:t>1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2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D1E522-9D55-4EA6-873E-C5A28DBD26E1}" type="slidenum">
              <a:rPr lang="fr-FR"/>
              <a:pPr/>
              <a:t>10</a:t>
            </a:fld>
            <a:endParaRPr lang="fr-FR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C0DFFAC2-7C64-4E94-AF12-B9AB396FDAAF}" type="slidenum">
              <a:rPr lang="fr-FR" sz="1200">
                <a:latin typeface="Times New Roman" pitchFamily="16" charset="0"/>
              </a:rPr>
              <a:pPr algn="r" eaLnBrk="1"/>
              <a:t>10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FF3605-572F-41B4-9588-1EAF6A61E318}" type="slidenum">
              <a:rPr lang="fr-FR"/>
              <a:pPr/>
              <a:t>11</a:t>
            </a:fld>
            <a:endParaRPr lang="fr-FR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292FC29E-DA13-45D6-8B63-63A3E3BECBEF}" type="slidenum">
              <a:rPr lang="fr-FR" sz="1200">
                <a:latin typeface="Times New Roman" pitchFamily="16" charset="0"/>
              </a:rPr>
              <a:pPr algn="r" eaLnBrk="1"/>
              <a:t>11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2978D4-4870-4604-A998-6D9B78B73FE0}" type="slidenum">
              <a:rPr lang="fr-FR"/>
              <a:pPr/>
              <a:t>12</a:t>
            </a:fld>
            <a:endParaRPr lang="fr-FR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A6C6FBA9-CD38-49C3-9F26-3A4D7B86B875}" type="slidenum">
              <a:rPr lang="fr-FR" sz="1200">
                <a:latin typeface="Times New Roman" pitchFamily="16" charset="0"/>
              </a:rPr>
              <a:pPr algn="r" eaLnBrk="1"/>
              <a:t>12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5EB39C-02A1-4BFD-B6C5-9C128EBE5478}" type="slidenum">
              <a:rPr lang="fr-FR"/>
              <a:pPr/>
              <a:t>13</a:t>
            </a:fld>
            <a:endParaRPr lang="fr-FR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4A33B681-9B69-4507-865A-3A3FFEE1E8EC}" type="slidenum">
              <a:rPr lang="fr-FR" sz="1200">
                <a:latin typeface="Times New Roman" pitchFamily="16" charset="0"/>
              </a:rPr>
              <a:pPr algn="r" eaLnBrk="1"/>
              <a:t>13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6854F76-F99D-49FC-9A45-7C996B7EB5EC}" type="slidenum">
              <a:rPr lang="fr-FR"/>
              <a:pPr/>
              <a:t>14</a:t>
            </a:fld>
            <a:endParaRPr lang="fr-FR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98056EEB-A266-44B2-8774-20340160B27E}" type="slidenum">
              <a:rPr lang="fr-FR" sz="1200">
                <a:latin typeface="Times New Roman" pitchFamily="16" charset="0"/>
              </a:rPr>
              <a:pPr algn="r" eaLnBrk="1"/>
              <a:t>14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31C5FD-F740-4A1F-B3FD-3C31FA875A4E}" type="slidenum">
              <a:rPr lang="fr-FR"/>
              <a:pPr/>
              <a:t>15</a:t>
            </a:fld>
            <a:endParaRPr lang="fr-FR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CF41FE01-0ABE-40EE-B9BE-46788A1838E4}" type="slidenum">
              <a:rPr lang="fr-FR" sz="1200">
                <a:latin typeface="Times New Roman" pitchFamily="16" charset="0"/>
              </a:rPr>
              <a:pPr algn="r" eaLnBrk="1"/>
              <a:t>15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5E923A-D0DB-41B5-AD88-AB31F88DF3D0}" type="slidenum">
              <a:rPr lang="fr-FR"/>
              <a:pPr/>
              <a:t>16</a:t>
            </a:fld>
            <a:endParaRPr lang="fr-FR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12430AA6-36BE-4193-BB4D-EFD256C7C48C}" type="slidenum">
              <a:rPr lang="fr-FR" sz="1200">
                <a:latin typeface="Times New Roman" pitchFamily="16" charset="0"/>
              </a:rPr>
              <a:pPr algn="r" eaLnBrk="1"/>
              <a:t>16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4C6CD7-1B89-4ECB-AAE1-9B0E5AD3C59A}" type="slidenum">
              <a:rPr lang="fr-FR"/>
              <a:pPr/>
              <a:t>17</a:t>
            </a:fld>
            <a:endParaRPr lang="fr-FR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FF7F8543-44F9-4865-84FE-1700D726B948}" type="slidenum">
              <a:rPr lang="fr-FR" sz="1200">
                <a:latin typeface="Times New Roman" pitchFamily="16" charset="0"/>
              </a:rPr>
              <a:pPr algn="r" eaLnBrk="1"/>
              <a:t>17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D2DEA7-6843-4E9B-B7EE-0945653FCAED}" type="slidenum">
              <a:rPr lang="fr-FR"/>
              <a:pPr/>
              <a:t>18</a:t>
            </a:fld>
            <a:endParaRPr lang="fr-FR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0D370A76-CE98-4056-872F-C067E5BA39B7}" type="slidenum">
              <a:rPr lang="fr-FR" sz="1200">
                <a:latin typeface="Times New Roman" pitchFamily="16" charset="0"/>
              </a:rPr>
              <a:pPr algn="r" eaLnBrk="1"/>
              <a:t>18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3099EF-A2FA-48C5-92D3-2FB56AEB03C7}" type="slidenum">
              <a:rPr lang="fr-FR"/>
              <a:pPr/>
              <a:t>19</a:t>
            </a:fld>
            <a:endParaRPr lang="fr-FR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D483EF69-A9B7-4BD3-AB47-94062954C9AE}" type="slidenum">
              <a:rPr lang="fr-FR" sz="1200">
                <a:latin typeface="Times New Roman" pitchFamily="16" charset="0"/>
              </a:rPr>
              <a:pPr algn="r" eaLnBrk="1"/>
              <a:t>19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5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FD4E32-5784-444F-8A68-17810AC265A9}" type="slidenum">
              <a:rPr lang="fr-FR"/>
              <a:pPr/>
              <a:t>2</a:t>
            </a:fld>
            <a:endParaRPr lang="fr-FR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F7AE1E19-2635-4FB3-A652-5A460BBE7EFE}" type="slidenum">
              <a:rPr lang="fr-FR" sz="1200">
                <a:latin typeface="Times New Roman" pitchFamily="16" charset="0"/>
              </a:rPr>
              <a:pPr algn="r" eaLnBrk="1"/>
              <a:t>2</a:t>
            </a:fld>
            <a:endParaRPr lang="fr-FR" sz="120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5806DB-D3B8-4222-9740-9FBA91184610}" type="slidenum">
              <a:rPr lang="fr-FR"/>
              <a:pPr/>
              <a:t>20</a:t>
            </a:fld>
            <a:endParaRPr lang="fr-FR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7C343214-634B-4E16-9200-A8E25B142674}" type="slidenum">
              <a:rPr lang="fr-FR" sz="1200">
                <a:latin typeface="Times New Roman" pitchFamily="16" charset="0"/>
              </a:rPr>
              <a:pPr algn="r" eaLnBrk="1"/>
              <a:t>20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5E68AC-FA5F-4BA3-BFBE-DCDEC22B861E}" type="slidenum">
              <a:rPr lang="fr-FR"/>
              <a:pPr/>
              <a:t>21</a:t>
            </a:fld>
            <a:endParaRPr lang="fr-FR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D022D325-1501-4765-B13E-15738E04FE0E}" type="slidenum">
              <a:rPr lang="fr-FR" sz="1200">
                <a:latin typeface="Times New Roman" pitchFamily="16" charset="0"/>
              </a:rPr>
              <a:pPr algn="r" eaLnBrk="1"/>
              <a:t>21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62AFD-1787-4773-AE6C-1015C2D11533}" type="slidenum">
              <a:rPr lang="fr-FR"/>
              <a:pPr/>
              <a:t>22</a:t>
            </a:fld>
            <a:endParaRPr lang="fr-FR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4B63B868-FFF8-4800-A71E-07046DA1BA35}" type="slidenum">
              <a:rPr lang="fr-FR" sz="1200">
                <a:latin typeface="Times New Roman" pitchFamily="16" charset="0"/>
              </a:rPr>
              <a:pPr algn="r" eaLnBrk="1"/>
              <a:t>22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47DCE4-7623-4DD4-8A75-D15670CDC31C}" type="slidenum">
              <a:rPr lang="fr-FR"/>
              <a:pPr/>
              <a:t>3</a:t>
            </a:fld>
            <a:endParaRPr lang="fr-FR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8D5FD0C0-2F5D-4BEC-845E-6D5FFFDFBF7D}" type="slidenum">
              <a:rPr lang="fr-FR" sz="1200">
                <a:latin typeface="Times New Roman" pitchFamily="16" charset="0"/>
              </a:rPr>
              <a:pPr algn="r" eaLnBrk="1"/>
              <a:t>3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65A20B6-1BF3-474D-8826-F39A56488BD4}" type="slidenum">
              <a:rPr lang="fr-FR"/>
              <a:pPr/>
              <a:t>4</a:t>
            </a:fld>
            <a:endParaRPr lang="fr-FR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C10533B5-E4AA-44BD-811C-66CF4FC051F6}" type="slidenum">
              <a:rPr lang="fr-FR" sz="1200">
                <a:latin typeface="Times New Roman" pitchFamily="16" charset="0"/>
              </a:rPr>
              <a:pPr algn="r" eaLnBrk="1"/>
              <a:t>4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5D6FD-BAE6-4141-957B-5CEB77BB0AC0}" type="slidenum">
              <a:rPr lang="fr-FR"/>
              <a:pPr/>
              <a:t>5</a:t>
            </a:fld>
            <a:endParaRPr lang="fr-FR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7E96BCE4-6706-4FAE-8BF3-69B9615F00CA}" type="slidenum">
              <a:rPr lang="fr-FR" sz="1200">
                <a:latin typeface="Times New Roman" pitchFamily="16" charset="0"/>
              </a:rPr>
              <a:pPr algn="r" eaLnBrk="1"/>
              <a:t>5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2C3EF1-A989-45A1-B1B3-F04DD2A1DC70}" type="slidenum">
              <a:rPr lang="fr-FR"/>
              <a:pPr/>
              <a:t>6</a:t>
            </a:fld>
            <a:endParaRPr lang="fr-FR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3EC9F491-18C6-4672-8ACE-05599CE7BA3C}" type="slidenum">
              <a:rPr lang="fr-FR" sz="1200">
                <a:latin typeface="Times New Roman" pitchFamily="16" charset="0"/>
              </a:rPr>
              <a:pPr algn="r" eaLnBrk="1"/>
              <a:t>6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8FE437-0945-4850-9D2E-DB8377872281}" type="slidenum">
              <a:rPr lang="fr-FR"/>
              <a:pPr/>
              <a:t>7</a:t>
            </a:fld>
            <a:endParaRPr lang="fr-FR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C0643ADD-8A29-4122-9686-D4EA6D5D17C0}" type="slidenum">
              <a:rPr lang="fr-FR" sz="1200">
                <a:latin typeface="Times New Roman" pitchFamily="16" charset="0"/>
              </a:rPr>
              <a:pPr algn="r" eaLnBrk="1"/>
              <a:t>7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E6B128-C175-4AAC-BC49-A856011E093D}" type="slidenum">
              <a:rPr lang="fr-FR"/>
              <a:pPr/>
              <a:t>8</a:t>
            </a:fld>
            <a:endParaRPr lang="fr-FR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F52876BC-4D50-4966-95F3-1D924F79216B}" type="slidenum">
              <a:rPr lang="fr-FR" sz="1200">
                <a:latin typeface="Times New Roman" pitchFamily="16" charset="0"/>
              </a:rPr>
              <a:pPr algn="r" eaLnBrk="1"/>
              <a:t>8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B9703D-D952-46EA-94E4-1FA447FE2B40}" type="slidenum">
              <a:rPr lang="fr-FR"/>
              <a:pPr/>
              <a:t>9</a:t>
            </a:fld>
            <a:endParaRPr lang="fr-FR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eaLnBrk="1"/>
            <a:fld id="{06E7FC13-6930-4A45-BC5B-D4479F72A3B8}" type="slidenum">
              <a:rPr lang="fr-FR" sz="1200">
                <a:latin typeface="Times New Roman" pitchFamily="16" charset="0"/>
              </a:rPr>
              <a:pPr algn="r" eaLnBrk="1"/>
              <a:t>9</a:t>
            </a:fld>
            <a:endParaRPr lang="fr-FR" sz="1200">
              <a:latin typeface="Times New Roman" pitchFamily="16" charset="0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06475" y="685800"/>
            <a:ext cx="48450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08563" cy="4187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5262" cy="1620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375" y="4286250"/>
            <a:ext cx="7481888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31CFC8-329F-41CB-AB5A-7C91F7711E3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15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74622B-F3A9-48BD-8D4F-738E74D15C8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5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9363" y="485775"/>
            <a:ext cx="2265362" cy="65230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1688" y="485775"/>
            <a:ext cx="6645275" cy="65230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96C46FC-56B0-497C-9216-AD9715F9E25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30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88" y="485775"/>
            <a:ext cx="9063037" cy="1627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801688" y="2184400"/>
            <a:ext cx="4454525" cy="482441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8613" y="2184400"/>
            <a:ext cx="4456112" cy="4824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>
          <a:xfrm>
            <a:off x="7659688" y="6891338"/>
            <a:ext cx="2205037" cy="481012"/>
          </a:xfrm>
        </p:spPr>
        <p:txBody>
          <a:bodyPr/>
          <a:lstStyle>
            <a:lvl1pPr>
              <a:defRPr/>
            </a:lvl1pPr>
          </a:lstStyle>
          <a:p>
            <a:fld id="{7CB105DA-F375-418E-AFA9-379EDB4D256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003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5262" cy="1620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375" y="4286250"/>
            <a:ext cx="7481888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457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091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526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5263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6614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1688" y="2184400"/>
            <a:ext cx="44545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8613" y="2184400"/>
            <a:ext cx="4456112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59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988" y="2398713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29250" y="1692275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29250" y="2398713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90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106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0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8569B3A-87FB-4EA7-854D-93001A8960E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13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8300" y="301625"/>
            <a:ext cx="59753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1678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5294313"/>
            <a:ext cx="64135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84101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69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9363" y="485775"/>
            <a:ext cx="2265362" cy="65230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1688" y="485775"/>
            <a:ext cx="6645275" cy="65230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2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526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5263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26018B9-9AE8-4B9F-955C-CC7A8FCC02A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3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1688" y="2184400"/>
            <a:ext cx="44545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8613" y="2184400"/>
            <a:ext cx="4456112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F6A23B-E4AA-46BD-9E3B-2758728F48F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90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988" y="2398713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29250" y="1692275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29250" y="2398713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A20D39-DD60-4EFB-AEB6-65E590315FB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17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D205B8B-373F-4266-8A31-CFB1C186A22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82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992208-8FE1-4CC8-B732-AD7DB4D0359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1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8300" y="301625"/>
            <a:ext cx="59753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3FB12F-E534-4B5B-8034-B5CFBD42888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07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5294313"/>
            <a:ext cx="64135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8B5F3BF-E814-436B-90C2-DF37D53916C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46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485775"/>
            <a:ext cx="9063037" cy="162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2184400"/>
            <a:ext cx="9063037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00" tIns="52200" rIns="104400" bIns="52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801688" y="6891338"/>
            <a:ext cx="22272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651250" y="6891338"/>
            <a:ext cx="33861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659688" y="6891338"/>
            <a:ext cx="22050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00" tIns="52200" rIns="104400" bIns="522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</a:defRPr>
            </a:lvl1pPr>
          </a:lstStyle>
          <a:p>
            <a:fld id="{00A88CF5-9DD0-43B3-92FC-433E87B5358F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350"/>
            <a:ext cx="10675938" cy="75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485775"/>
            <a:ext cx="9063037" cy="162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00" tIns="52200" rIns="104400" bIns="522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2184400"/>
            <a:ext cx="9063037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00" tIns="52200" rIns="104400" bIns="52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nous.fr/" TargetMode="Externa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emf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hyperlink" Target="http://www.ambafrance-ua.org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afdonetsk@gmail.com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Line 1"/>
          <p:cNvSpPr>
            <a:spLocks noChangeShapeType="1"/>
          </p:cNvSpPr>
          <p:nvPr/>
        </p:nvSpPr>
        <p:spPr bwMode="auto">
          <a:xfrm>
            <a:off x="2362200" y="2057400"/>
            <a:ext cx="1588" cy="915988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362200" y="2667000"/>
            <a:ext cx="67818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 anchor="ctr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-UA" sz="2600">
                <a:solidFill>
                  <a:srgbClr val="000000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340850" y="228600"/>
            <a:ext cx="1108075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uk-UA" sz="1300">
                <a:latin typeface="Times New Roman" pitchFamily="16" charset="0"/>
              </a:rPr>
              <a:t>Україна 2012</a:t>
            </a:r>
          </a:p>
          <a:p>
            <a:pPr eaLnBrk="1"/>
            <a:endParaRPr lang="uk-UA" sz="1300">
              <a:latin typeface="Times New Roman" pitchFamily="16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648450"/>
            <a:ext cx="116998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2CDBC62D-8EBA-4A7A-BDAA-D18451CB2784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134100" y="6765925"/>
            <a:ext cx="4310063" cy="549275"/>
            <a:chOff x="3864" y="4262"/>
            <a:chExt cx="2715" cy="346"/>
          </a:xfrm>
        </p:grpSpPr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4744" y="426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3864" y="4307"/>
              <a:ext cx="768" cy="284"/>
              <a:chOff x="3864" y="4307"/>
              <a:chExt cx="768" cy="284"/>
            </a:xfrm>
          </p:grpSpPr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32" y="430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4106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5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914400" y="2286000"/>
            <a:ext cx="8763000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spcAft>
                <a:spcPts val="1188"/>
              </a:spcAft>
            </a:pPr>
            <a:endParaRPr lang="uk-UA" sz="1900">
              <a:latin typeface="Times New Roman" pitchFamily="16" charset="0"/>
            </a:endParaRP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3000 інших державних і приватних закладів вищої освіти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SzPct val="150000"/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Школи й Інститути, спеціалізовані в таких галузях: охорона здоров'я, парамедицина, аудіовізуальна сфера, технології комунікації, журналістика, соціальні науки, мода, дизайн, туризм, гастрономія, військова, сільськогосподарська тощо</a:t>
            </a:r>
            <a:r>
              <a:rPr lang="uk-UA" sz="1900">
                <a:solidFill>
                  <a:srgbClr val="FFFFCC"/>
                </a:solidFill>
                <a:latin typeface="Times New Roman" pitchFamily="16" charset="0"/>
              </a:rPr>
              <a:t> </a:t>
            </a:r>
          </a:p>
          <a:p>
            <a:pPr eaLnBrk="1">
              <a:buClr>
                <a:srgbClr val="008080"/>
              </a:buClr>
              <a:buSzPct val="150000"/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По закінченню цих вищих навчальних закладів студенти отримують державні дипломи або університетські дипломи чи сертифікати (не державного зразка)</a:t>
            </a:r>
          </a:p>
          <a:p>
            <a:pPr eaLnBrk="1">
              <a:buClrTx/>
              <a:buSzTx/>
              <a:buFontTx/>
              <a:buNone/>
            </a:pPr>
            <a:endParaRPr lang="uk-UA" sz="1900">
              <a:latin typeface="Times New Roman" pitchFamily="16" charset="0"/>
            </a:endParaRP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Тривалість навчання від 2 до 5 років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3316" name="Group 4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13317" name="Line 5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3318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9549FCEE-F671-40A9-8840-3862C96FBA9A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10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895600" y="2174875"/>
            <a:ext cx="5638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b="1">
                <a:solidFill>
                  <a:srgbClr val="008A69"/>
                </a:solidFill>
                <a:latin typeface="Times New Roman" pitchFamily="16" charset="0"/>
              </a:rPr>
              <a:t>Школи та спеціалізовані інститути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Розмаїття спеціалізацій</a:t>
            </a:r>
          </a:p>
        </p:txBody>
      </p:sp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3"/>
            <a:ext cx="10688638" cy="114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1600200" y="581025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676400" y="506413"/>
            <a:ext cx="90122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0" algn="l"/>
                <a:tab pos="1020763" algn="l"/>
                <a:tab pos="2063750" algn="l"/>
                <a:tab pos="3106738" algn="l"/>
                <a:tab pos="4149725" algn="l"/>
                <a:tab pos="5192713" algn="l"/>
                <a:tab pos="6235700" algn="l"/>
                <a:tab pos="7278688" algn="l"/>
                <a:tab pos="8321675" algn="l"/>
                <a:tab pos="9372600" algn="l"/>
                <a:tab pos="10418763" algn="l"/>
                <a:tab pos="10779125" algn="l"/>
                <a:tab pos="10779125" algn="l"/>
                <a:tab pos="10780713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				</a:t>
            </a:r>
            <a:r>
              <a:rPr lang="ru-RU" sz="1800" b="1">
                <a:solidFill>
                  <a:srgbClr val="00876A"/>
                </a:solidFill>
                <a:latin typeface="Times New Roman" pitchFamily="16" charset="0"/>
              </a:rPr>
              <a:t>1/2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671638" y="885825"/>
            <a:ext cx="87772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8A69"/>
                </a:solidFill>
                <a:latin typeface="Times New Roman" pitchFamily="16" charset="0"/>
              </a:rPr>
              <a:t>												Моя освіта у Франції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08025" y="1800225"/>
            <a:ext cx="924718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lnSpc>
                <a:spcPct val="120000"/>
              </a:lnSpc>
            </a:pPr>
            <a:r>
              <a:rPr lang="fr-FR" b="1">
                <a:solidFill>
                  <a:srgbClr val="00876A"/>
                </a:solidFill>
                <a:latin typeface="Times New Roman" pitchFamily="16" charset="0"/>
              </a:rPr>
              <a:t>Doctorat</a:t>
            </a:r>
            <a:r>
              <a:rPr lang="ru-RU" b="1">
                <a:solidFill>
                  <a:srgbClr val="00876A"/>
                </a:solidFill>
                <a:latin typeface="Times New Roman" pitchFamily="16" charset="0"/>
              </a:rPr>
              <a:t> </a:t>
            </a:r>
            <a:r>
              <a:rPr lang="uk-UA" b="1">
                <a:solidFill>
                  <a:srgbClr val="00876A"/>
                </a:solidFill>
                <a:latin typeface="Times New Roman" pitchFamily="16" charset="0"/>
              </a:rPr>
              <a:t>– </a:t>
            </a:r>
            <a:r>
              <a:rPr lang="ru-RU" b="1">
                <a:solidFill>
                  <a:srgbClr val="00876A"/>
                </a:solidFill>
                <a:latin typeface="Times New Roman" pitchFamily="16" charset="0"/>
              </a:rPr>
              <a:t>3</a:t>
            </a:r>
            <a:r>
              <a:rPr lang="ru-RU" b="1" baseline="30000">
                <a:solidFill>
                  <a:srgbClr val="00876A"/>
                </a:solidFill>
                <a:latin typeface="Times New Roman" pitchFamily="16" charset="0"/>
              </a:rPr>
              <a:t>й</a:t>
            </a:r>
            <a:r>
              <a:rPr lang="ru-RU" b="1">
                <a:solidFill>
                  <a:srgbClr val="00876A"/>
                </a:solidFill>
                <a:latin typeface="Times New Roman" pitchFamily="16" charset="0"/>
              </a:rPr>
              <a:t> цикл </a:t>
            </a:r>
            <a:r>
              <a:rPr lang="uk-UA" b="1">
                <a:solidFill>
                  <a:srgbClr val="00876A"/>
                </a:solidFill>
                <a:latin typeface="Times New Roman" pitchFamily="16" charset="0"/>
              </a:rPr>
              <a:t>навчання (аспірантура</a:t>
            </a:r>
            <a:r>
              <a:rPr lang="uk-UA" b="1">
                <a:solidFill>
                  <a:srgbClr val="009999"/>
                </a:solidFill>
                <a:latin typeface="Times New Roman" pitchFamily="16" charset="0"/>
              </a:rPr>
              <a:t>)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600200" y="582613"/>
            <a:ext cx="1588" cy="836612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76400" y="457200"/>
            <a:ext cx="90122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0" algn="l"/>
                <a:tab pos="1020763" algn="l"/>
                <a:tab pos="2063750" algn="l"/>
                <a:tab pos="3106738" algn="l"/>
                <a:tab pos="4149725" algn="l"/>
                <a:tab pos="5192713" algn="l"/>
                <a:tab pos="6235700" algn="l"/>
                <a:tab pos="7278688" algn="l"/>
                <a:tab pos="8321675" algn="l"/>
                <a:tab pos="9372600" algn="l"/>
                <a:tab pos="10418763" algn="l"/>
                <a:tab pos="10779125" algn="l"/>
                <a:tab pos="10779125" algn="l"/>
                <a:tab pos="10780713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				</a:t>
            </a:r>
            <a:r>
              <a:rPr lang="ru-RU" sz="1800" b="1">
                <a:solidFill>
                  <a:srgbClr val="00876A"/>
                </a:solidFill>
                <a:latin typeface="Times New Roman" pitchFamily="16" charset="0"/>
              </a:rPr>
              <a:t>1/2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4343" name="Group 7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14344" name="Line 8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4345" name="Picture 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31775" y="6932613"/>
            <a:ext cx="7207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52716001-C836-4FD6-BF23-FFBB7409A58D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11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31850" y="2209800"/>
            <a:ext cx="900112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3388" indent="-4333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914400" indent="-4587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20000"/>
              </a:lnSpc>
            </a:pPr>
            <a:endParaRPr lang="uk-UA" sz="800" b="1">
              <a:latin typeface="Times New Roman" pitchFamily="16" charset="0"/>
            </a:endParaRPr>
          </a:p>
          <a:p>
            <a:pPr eaLnBrk="1">
              <a:lnSpc>
                <a:spcPct val="120000"/>
              </a:lnSpc>
            </a:pPr>
            <a:endParaRPr lang="uk-UA" sz="500">
              <a:latin typeface="Times New Roman" pitchFamily="16" charset="0"/>
            </a:endParaRP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 b="1">
                <a:solidFill>
                  <a:srgbClr val="00876A"/>
                </a:solidFill>
                <a:latin typeface="Times New Roman" pitchFamily="16" charset="0"/>
              </a:rPr>
              <a:t>Дисертаційна робота пишеться 3 роки</a:t>
            </a:r>
            <a:r>
              <a:rPr lang="uk-UA" sz="1900" b="1">
                <a:latin typeface="Times New Roman" pitchFamily="16" charset="0"/>
              </a:rPr>
              <a:t>, після завершення другого циклу навчання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 b="1">
                <a:latin typeface="Times New Roman" pitchFamily="16" charset="0"/>
              </a:rPr>
              <a:t>Дослідження здійснюються в </a:t>
            </a:r>
            <a:r>
              <a:rPr lang="uk-UA" sz="1900" b="1">
                <a:solidFill>
                  <a:srgbClr val="00876A"/>
                </a:solidFill>
                <a:latin typeface="Times New Roman" pitchFamily="16" charset="0"/>
              </a:rPr>
              <a:t>докторських школах</a:t>
            </a:r>
            <a:r>
              <a:rPr lang="uk-UA" sz="1900" b="1">
                <a:latin typeface="Times New Roman" pitchFamily="16" charset="0"/>
              </a:rPr>
              <a:t>,</a:t>
            </a:r>
            <a:r>
              <a:rPr lang="fr-FR" sz="1900" b="1">
                <a:latin typeface="Times New Roman" pitchFamily="16" charset="0"/>
              </a:rPr>
              <a:t> </a:t>
            </a:r>
            <a:r>
              <a:rPr lang="uk-UA" sz="1900" b="1">
                <a:latin typeface="Times New Roman" pitchFamily="16" charset="0"/>
              </a:rPr>
              <a:t>які мають </a:t>
            </a:r>
            <a:r>
              <a:rPr lang="uk-UA" sz="1900" b="1">
                <a:solidFill>
                  <a:srgbClr val="00876A"/>
                </a:solidFill>
                <a:latin typeface="Times New Roman" pitchFamily="16" charset="0"/>
              </a:rPr>
              <a:t>державну акредитацію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 b="1">
                <a:latin typeface="Times New Roman" pitchFamily="16" charset="0"/>
              </a:rPr>
              <a:t>Докторські школи несуть відповідальність за якість</a:t>
            </a:r>
            <a:r>
              <a:rPr lang="fr-FR" sz="1900" b="1">
                <a:latin typeface="Times New Roman" pitchFamily="16" charset="0"/>
              </a:rPr>
              <a:t> </a:t>
            </a:r>
            <a:r>
              <a:rPr lang="uk-UA" sz="1900" b="1">
                <a:latin typeface="Times New Roman" pitchFamily="16" charset="0"/>
              </a:rPr>
              <a:t>наукової роботи та за майбутнє своїх докторантів:</a:t>
            </a:r>
            <a:r>
              <a:rPr lang="uk-UA" sz="1900">
                <a:latin typeface="Times New Roman" pitchFamily="16" charset="0"/>
              </a:rPr>
              <a:t> </a:t>
            </a:r>
          </a:p>
          <a:p>
            <a:pPr lvl="1">
              <a:spcAft>
                <a:spcPts val="1000"/>
              </a:spcAft>
              <a:buClr>
                <a:srgbClr val="808080"/>
              </a:buClr>
              <a:buFont typeface="Zapf Dingbats" pitchFamily="1" charset="2"/>
              <a:buChar char=""/>
            </a:pPr>
            <a:r>
              <a:rPr lang="uk-UA" sz="1600"/>
              <a:t>Організовано повний науковий супровід дисертаційної роботи</a:t>
            </a:r>
          </a:p>
          <a:p>
            <a:pPr lvl="1">
              <a:spcAft>
                <a:spcPts val="1000"/>
              </a:spcAft>
              <a:buClr>
                <a:srgbClr val="808080"/>
              </a:buClr>
              <a:buFont typeface="Zapf Dingbats" pitchFamily="1" charset="2"/>
              <a:buChar char=""/>
            </a:pPr>
            <a:r>
              <a:rPr lang="uk-UA" sz="1600"/>
              <a:t>Створені необхідні умови для здійснення наукових досліджень</a:t>
            </a:r>
          </a:p>
          <a:p>
            <a:pPr lvl="1">
              <a:spcAft>
                <a:spcPts val="1000"/>
              </a:spcAft>
              <a:buClr>
                <a:srgbClr val="808080"/>
              </a:buClr>
              <a:buFont typeface="Zapf Dingbats" pitchFamily="1" charset="2"/>
              <a:buChar char=""/>
            </a:pPr>
            <a:r>
              <a:rPr lang="uk-UA" sz="1600"/>
              <a:t>Відкриті до міжнародної співпраці в рамках угод між навчальними закладами щодо спільного наукового керівництва дисертаціями</a:t>
            </a:r>
          </a:p>
          <a:p>
            <a:pPr lvl="1">
              <a:spcAft>
                <a:spcPts val="1000"/>
              </a:spcAft>
              <a:buClr>
                <a:srgbClr val="808080"/>
              </a:buClr>
              <a:buFont typeface="Zapf Dingbats" pitchFamily="1" charset="2"/>
              <a:buChar char=""/>
            </a:pPr>
            <a:r>
              <a:rPr lang="uk-UA" sz="1600"/>
              <a:t>Контроль і оцінка діяльності докторських шкіл здійснюється Агенцією Оцінювання Вищої Освіти та Науки (AERES); результати публікуються на сайті (www.aeres-evaluation.fr</a:t>
            </a:r>
            <a:r>
              <a:rPr lang="fr-FR" sz="1600"/>
              <a:t>)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671638" y="885825"/>
            <a:ext cx="87772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8A69"/>
                </a:solidFill>
                <a:latin typeface="Times New Roman" pitchFamily="16" charset="0"/>
              </a:rPr>
              <a:t>												Моя освіта у Франції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Наукова освіта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00113" y="1800225"/>
            <a:ext cx="8624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4975" indent="-43497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spcAft>
                <a:spcPts val="1000"/>
              </a:spcAft>
            </a:pPr>
            <a:endParaRPr lang="uk-UA" sz="1600">
              <a:latin typeface="Times New Roman" pitchFamily="16" charset="0"/>
            </a:endParaRPr>
          </a:p>
          <a:p>
            <a:pPr eaLnBrk="1">
              <a:spcAft>
                <a:spcPts val="1000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Наукові дослідження здійснюються в тісному партнерстві з дослідницькими організаціями та науковими центрами</a:t>
            </a:r>
            <a:r>
              <a:rPr lang="ru-RU" sz="1800">
                <a:latin typeface="Times New Roman" pitchFamily="16" charset="0"/>
              </a:rPr>
              <a:t> </a:t>
            </a:r>
            <a:r>
              <a:rPr lang="uk-UA" sz="1800">
                <a:latin typeface="Times New Roman" pitchFamily="16" charset="0"/>
              </a:rPr>
              <a:t>(CNRS, INSERM, INRA…) або безпосередньо в їх лабораторіях, або в наукових  центрах, які знаходяться під спільним керівництвом кількох навчальних закладів;</a:t>
            </a:r>
          </a:p>
          <a:p>
            <a:pPr eaLnBrk="1">
              <a:spcAft>
                <a:spcPts val="1000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На підприємствах  (Відділ дослідження та розвитку)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66800" y="3779838"/>
            <a:ext cx="9229725" cy="3240087"/>
          </a:xfrm>
          <a:prstGeom prst="rect">
            <a:avLst/>
          </a:prstGeom>
          <a:solidFill>
            <a:srgbClr val="00876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20000"/>
              </a:lnSpc>
            </a:pPr>
            <a:r>
              <a:rPr lang="uk-UA" sz="1700" b="1">
                <a:solidFill>
                  <a:srgbClr val="FFFFFF"/>
                </a:solidFill>
              </a:rPr>
              <a:t>Наукові дослідження в цифрах </a:t>
            </a:r>
          </a:p>
          <a:p>
            <a:pPr eaLnBrk="1">
              <a:lnSpc>
                <a:spcPct val="120000"/>
              </a:lnSpc>
              <a:buClr>
                <a:srgbClr val="FFFFFF"/>
              </a:buClr>
              <a:buFont typeface="Times New Roman" pitchFamily="16" charset="0"/>
              <a:buChar char="•"/>
            </a:pPr>
            <a:r>
              <a:rPr lang="uk-UA" sz="1700" b="1">
                <a:solidFill>
                  <a:srgbClr val="FFFFFF"/>
                </a:solidFill>
              </a:rPr>
              <a:t> </a:t>
            </a:r>
            <a:r>
              <a:rPr lang="uk-UA" sz="1700">
                <a:solidFill>
                  <a:srgbClr val="FFFFFF"/>
                </a:solidFill>
              </a:rPr>
              <a:t>300 докторських шкіл</a:t>
            </a:r>
          </a:p>
          <a:p>
            <a:pPr eaLnBrk="1">
              <a:buClrTx/>
              <a:buSzTx/>
              <a:buFontTx/>
              <a:buNone/>
            </a:pPr>
            <a:r>
              <a:rPr lang="uk-UA" sz="1700" b="1">
                <a:solidFill>
                  <a:srgbClr val="FFFFFF"/>
                </a:solidFill>
              </a:rPr>
              <a:t>• </a:t>
            </a:r>
            <a:r>
              <a:rPr lang="uk-UA" sz="1700">
                <a:solidFill>
                  <a:srgbClr val="FFFFFF"/>
                </a:solidFill>
              </a:rPr>
              <a:t>70 000 докторантів</a:t>
            </a:r>
          </a:p>
          <a:p>
            <a:pPr eaLnBrk="1"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• 10 000 закінчених наукових досліджень щороку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• 2,16% валового національного продукту виділяється на розвиток науково-дослідницької діяльності (2005)</a:t>
            </a:r>
          </a:p>
          <a:p>
            <a:pPr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• 37 мільярдів євро в статті «витрати» призначені для здійснення новітніх розробок (2005)</a:t>
            </a:r>
          </a:p>
          <a:p>
            <a:pPr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• 96 000 наукових співробітників і науково-педагогічних кадрів задіяні в системі освіти</a:t>
            </a:r>
          </a:p>
          <a:p>
            <a:pPr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• 360 000 осіб залучено до наукової діяльності </a:t>
            </a:r>
          </a:p>
          <a:p>
            <a:pPr>
              <a:buClrTx/>
              <a:buSzTx/>
              <a:buFontTx/>
              <a:buNone/>
            </a:pPr>
            <a:r>
              <a:rPr lang="uk-UA" sz="1700">
                <a:solidFill>
                  <a:srgbClr val="FFFFFF"/>
                </a:solidFill>
              </a:rPr>
              <a:t>  (44% в держструктурах, 56% на підприємствах)</a:t>
            </a:r>
          </a:p>
          <a:p>
            <a:pPr>
              <a:buClrTx/>
              <a:buSzTx/>
              <a:buFontTx/>
              <a:buNone/>
            </a:pPr>
            <a:endParaRPr lang="uk-UA" sz="1800">
              <a:solidFill>
                <a:srgbClr val="FFFFFF"/>
              </a:solidFill>
              <a:latin typeface="Times New Roman" pitchFamily="16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uk-UA" sz="1800" i="1">
              <a:solidFill>
                <a:srgbClr val="FFFFFF"/>
              </a:solidFill>
              <a:latin typeface="Times New Roman" pitchFamily="16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r>
              <a:rPr lang="uk-UA" sz="1300" i="1">
                <a:solidFill>
                  <a:srgbClr val="FFFFFF"/>
                </a:solidFill>
                <a:latin typeface="Times New Roman" pitchFamily="16" charset="0"/>
              </a:rPr>
              <a:t>					                  				          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AA70555A-CEF1-4376-B863-3F7F519F9FBE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12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339975" y="1619250"/>
            <a:ext cx="6248400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spcBef>
                <a:spcPts val="1313"/>
              </a:spcBef>
            </a:pPr>
            <a:r>
              <a:rPr lang="uk-UA" sz="2100" b="1">
                <a:solidFill>
                  <a:srgbClr val="00876A"/>
                </a:solidFill>
                <a:latin typeface="Times New Roman" pitchFamily="16" charset="0"/>
              </a:rPr>
              <a:t>Розвиток наукових досліджень у Франції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671638" y="885825"/>
            <a:ext cx="87772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8A69"/>
                </a:solidFill>
                <a:latin typeface="Times New Roman" pitchFamily="16" charset="0"/>
              </a:rPr>
              <a:t>												Моя освіта у Франції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Наукова освіта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798513" y="5448300"/>
            <a:ext cx="90662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uk-UA" sz="1800">
                <a:latin typeface="Times New Roman" pitchFamily="16" charset="0"/>
              </a:rPr>
              <a:t>	</a:t>
            </a:r>
            <a:r>
              <a:rPr lang="uk-UA" sz="2000"/>
              <a:t>Пошукова система</a:t>
            </a:r>
            <a:r>
              <a:rPr lang="uk-UA" sz="2000" b="1" u="sng">
                <a:solidFill>
                  <a:srgbClr val="280099"/>
                </a:solidFill>
              </a:rPr>
              <a:t> </a:t>
            </a:r>
            <a:r>
              <a:rPr lang="uk-UA" sz="2000" b="1" u="sng">
                <a:solidFill>
                  <a:srgbClr val="2300DC"/>
                </a:solidFill>
              </a:rPr>
              <a:t>www.campusfrance.org</a:t>
            </a:r>
            <a:r>
              <a:rPr lang="uk-UA" sz="2000"/>
              <a:t> дозволяє Вам обрати з-поміж усіх навчальних закладів Франції той, який якнайбільше відповідає Вашим інтересам.</a:t>
            </a:r>
          </a:p>
          <a:p>
            <a:pPr>
              <a:lnSpc>
                <a:spcPct val="110000"/>
              </a:lnSpc>
            </a:pPr>
            <a:endParaRPr lang="uk-UA" sz="20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4200" y="2362200"/>
            <a:ext cx="4432300" cy="297180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3482975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6134100" y="6734175"/>
            <a:ext cx="4298950" cy="549275"/>
            <a:chOff x="3864" y="4242"/>
            <a:chExt cx="2708" cy="346"/>
          </a:xfrm>
        </p:grpSpPr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4737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3864" y="4287"/>
              <a:ext cx="767" cy="283"/>
              <a:chOff x="3864" y="4287"/>
              <a:chExt cx="767" cy="283"/>
            </a:xfrm>
          </p:grpSpPr>
          <p:sp>
            <p:nvSpPr>
              <p:cNvPr id="16391" name="Line 7"/>
              <p:cNvSpPr>
                <a:spLocks noChangeShapeType="1"/>
              </p:cNvSpPr>
              <p:nvPr/>
            </p:nvSpPr>
            <p:spPr bwMode="auto">
              <a:xfrm>
                <a:off x="4631" y="4287"/>
                <a:ext cx="1" cy="284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6392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0"/>
                <a:ext cx="699" cy="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6393" name="Group 9"/>
          <p:cNvGrpSpPr>
            <a:grpSpLocks/>
          </p:cNvGrpSpPr>
          <p:nvPr/>
        </p:nvGrpSpPr>
        <p:grpSpPr bwMode="auto">
          <a:xfrm>
            <a:off x="0" y="0"/>
            <a:ext cx="10674350" cy="1365250"/>
            <a:chOff x="0" y="0"/>
            <a:chExt cx="6724" cy="860"/>
          </a:xfrm>
        </p:grpSpPr>
        <p:grpSp>
          <p:nvGrpSpPr>
            <p:cNvPr id="16394" name="Group 10"/>
            <p:cNvGrpSpPr>
              <a:grpSpLocks/>
            </p:cNvGrpSpPr>
            <p:nvPr/>
          </p:nvGrpSpPr>
          <p:grpSpPr bwMode="auto">
            <a:xfrm>
              <a:off x="0" y="0"/>
              <a:ext cx="6724" cy="717"/>
              <a:chOff x="0" y="0"/>
              <a:chExt cx="6724" cy="717"/>
            </a:xfrm>
          </p:grpSpPr>
          <p:pic>
            <p:nvPicPr>
              <p:cNvPr id="16395" name="Picture 1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725" cy="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6396" name="Rectangle 12"/>
              <p:cNvSpPr>
                <a:spLocks noChangeArrowheads="1"/>
              </p:cNvSpPr>
              <p:nvPr/>
            </p:nvSpPr>
            <p:spPr bwMode="auto">
              <a:xfrm>
                <a:off x="1056" y="286"/>
                <a:ext cx="4306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04400" tIns="52200" rIns="104400" bIns="52200"/>
              <a:lstStyle/>
              <a:p>
                <a:pPr eaLnBrk="1" hangingPunct="1">
                  <a:lnSpc>
                    <a:spcPct val="120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fr-FR" sz="2000">
                    <a:solidFill>
                      <a:srgbClr val="FFFFFF"/>
                    </a:solidFill>
                    <a:latin typeface="Times New Roman" pitchFamily="16" charset="0"/>
                  </a:rPr>
                  <a:t>CampusFrance - </a:t>
                </a:r>
                <a:r>
                  <a:rPr lang="uk-UA" sz="2000">
                    <a:solidFill>
                      <a:srgbClr val="FFFFFF"/>
                    </a:solidFill>
                    <a:latin typeface="Times New Roman" pitchFamily="16" charset="0"/>
                  </a:rPr>
                  <a:t>вища освіта у Франції</a:t>
                </a:r>
              </a:p>
            </p:txBody>
          </p:sp>
        </p:grp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1008" y="336"/>
              <a:ext cx="1" cy="525"/>
            </a:xfrm>
            <a:prstGeom prst="line">
              <a:avLst/>
            </a:prstGeom>
            <a:noFill/>
            <a:ln w="6480">
              <a:solidFill>
                <a:srgbClr val="0060A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296B7CEF-A556-4A8B-9413-5C17E41F05AE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13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894013" y="1676400"/>
            <a:ext cx="4876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spcBef>
                <a:spcPts val="1500"/>
              </a:spcBef>
            </a:pPr>
            <a:r>
              <a:rPr lang="uk-UA" b="1">
                <a:solidFill>
                  <a:srgbClr val="0066CC"/>
                </a:solidFill>
                <a:latin typeface="Times New Roman" pitchFamily="16" charset="0"/>
              </a:rPr>
              <a:t>Зручна пошукова система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676400" y="885825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Вибір навчального закладу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1"/>
          <p:cNvGrpSpPr>
            <a:grpSpLocks/>
          </p:cNvGrpSpPr>
          <p:nvPr/>
        </p:nvGrpSpPr>
        <p:grpSpPr bwMode="auto">
          <a:xfrm>
            <a:off x="6784975" y="6877050"/>
            <a:ext cx="3638550" cy="457200"/>
            <a:chOff x="4274" y="4332"/>
            <a:chExt cx="2292" cy="288"/>
          </a:xfrm>
        </p:grpSpPr>
        <p:sp>
          <p:nvSpPr>
            <p:cNvPr id="17410" name="Text Box 2"/>
            <p:cNvSpPr txBox="1">
              <a:spLocks noChangeArrowheads="1"/>
            </p:cNvSpPr>
            <p:nvPr/>
          </p:nvSpPr>
          <p:spPr bwMode="auto">
            <a:xfrm>
              <a:off x="5063" y="4332"/>
              <a:ext cx="150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800">
                  <a:latin typeface="Times New Roman" pitchFamily="16" charset="0"/>
                </a:rPr>
                <a:t>CampusFrance</a:t>
              </a:r>
              <a:br>
                <a:rPr lang="fr-FR" sz="800">
                  <a:latin typeface="Times New Roman" pitchFamily="16" charset="0"/>
                </a:rPr>
              </a:br>
              <a:r>
                <a:rPr lang="uk-UA" sz="8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8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4274" y="4340"/>
              <a:ext cx="710" cy="247"/>
              <a:chOff x="4274" y="4340"/>
              <a:chExt cx="710" cy="247"/>
            </a:xfrm>
          </p:grpSpPr>
          <p:sp>
            <p:nvSpPr>
              <p:cNvPr id="17412" name="Line 4"/>
              <p:cNvSpPr>
                <a:spLocks noChangeShapeType="1"/>
              </p:cNvSpPr>
              <p:nvPr/>
            </p:nvSpPr>
            <p:spPr bwMode="auto">
              <a:xfrm>
                <a:off x="4984" y="4340"/>
                <a:ext cx="1" cy="248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7413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4" y="4377"/>
                <a:ext cx="646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7414" name="Group 6"/>
          <p:cNvGrpSpPr>
            <a:grpSpLocks/>
          </p:cNvGrpSpPr>
          <p:nvPr/>
        </p:nvGrpSpPr>
        <p:grpSpPr bwMode="auto">
          <a:xfrm>
            <a:off x="0" y="0"/>
            <a:ext cx="10674350" cy="1365250"/>
            <a:chOff x="0" y="0"/>
            <a:chExt cx="6724" cy="860"/>
          </a:xfrm>
        </p:grpSpPr>
        <p:grpSp>
          <p:nvGrpSpPr>
            <p:cNvPr id="17415" name="Group 7"/>
            <p:cNvGrpSpPr>
              <a:grpSpLocks/>
            </p:cNvGrpSpPr>
            <p:nvPr/>
          </p:nvGrpSpPr>
          <p:grpSpPr bwMode="auto">
            <a:xfrm>
              <a:off x="0" y="0"/>
              <a:ext cx="6724" cy="717"/>
              <a:chOff x="0" y="0"/>
              <a:chExt cx="6724" cy="717"/>
            </a:xfrm>
          </p:grpSpPr>
          <p:pic>
            <p:nvPicPr>
              <p:cNvPr id="17416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725" cy="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7417" name="Rectangle 9"/>
              <p:cNvSpPr>
                <a:spLocks noChangeArrowheads="1"/>
              </p:cNvSpPr>
              <p:nvPr/>
            </p:nvSpPr>
            <p:spPr bwMode="auto">
              <a:xfrm>
                <a:off x="1056" y="286"/>
                <a:ext cx="4306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04400" tIns="52200" rIns="104400" bIns="52200"/>
              <a:lstStyle/>
              <a:p>
                <a:pPr eaLnBrk="1" hangingPunct="1">
                  <a:lnSpc>
                    <a:spcPct val="120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fr-FR" sz="2000">
                    <a:solidFill>
                      <a:srgbClr val="FFFFFF"/>
                    </a:solidFill>
                    <a:latin typeface="Times New Roman" pitchFamily="16" charset="0"/>
                  </a:rPr>
                  <a:t>CampusFrance - </a:t>
                </a:r>
                <a:r>
                  <a:rPr lang="uk-UA" sz="2000">
                    <a:solidFill>
                      <a:srgbClr val="FFFFFF"/>
                    </a:solidFill>
                    <a:latin typeface="Times New Roman" pitchFamily="16" charset="0"/>
                  </a:rPr>
                  <a:t>вища освіта у Франції</a:t>
                </a:r>
              </a:p>
            </p:txBody>
          </p:sp>
        </p:grp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1008" y="336"/>
              <a:ext cx="1" cy="525"/>
            </a:xfrm>
            <a:prstGeom prst="line">
              <a:avLst/>
            </a:prstGeom>
            <a:noFill/>
            <a:ln w="6480">
              <a:solidFill>
                <a:srgbClr val="0060A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F1A7FE5D-69D4-4C99-9CE1-D49B14CED3C0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14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844800" y="1520825"/>
            <a:ext cx="48958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spcBef>
                <a:spcPts val="1500"/>
              </a:spcBef>
            </a:pPr>
            <a:r>
              <a:rPr lang="uk-UA" b="1">
                <a:solidFill>
                  <a:srgbClr val="005FAD"/>
                </a:solidFill>
                <a:latin typeface="Times New Roman" pitchFamily="16" charset="0"/>
              </a:rPr>
              <a:t>До від</a:t>
            </a:r>
            <a:r>
              <a:rPr lang="fr-FR" b="1">
                <a:solidFill>
                  <a:srgbClr val="005FAD"/>
                </a:solidFill>
                <a:latin typeface="Times New Roman" pitchFamily="16" charset="0"/>
              </a:rPr>
              <a:t>’</a:t>
            </a:r>
            <a:r>
              <a:rPr lang="uk-UA" b="1">
                <a:solidFill>
                  <a:srgbClr val="005FAD"/>
                </a:solidFill>
                <a:latin typeface="Times New Roman" pitchFamily="16" charset="0"/>
              </a:rPr>
              <a:t>їзду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676400" y="885825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619250" y="1079500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Календар подій</a:t>
            </a:r>
          </a:p>
        </p:txBody>
      </p:sp>
      <p:grpSp>
        <p:nvGrpSpPr>
          <p:cNvPr id="2" name="Group 15"/>
          <p:cNvGrpSpPr>
            <a:grpSpLocks noRot="1"/>
          </p:cNvGrpSpPr>
          <p:nvPr/>
        </p:nvGrpSpPr>
        <p:grpSpPr bwMode="auto">
          <a:xfrm>
            <a:off x="179388" y="1987550"/>
            <a:ext cx="10439400" cy="5392738"/>
            <a:chOff x="113" y="1252"/>
            <a:chExt cx="6575" cy="3396"/>
          </a:xfrm>
        </p:grpSpPr>
        <p:sp>
          <p:nvSpPr>
            <p:cNvPr id="3" name="Rectangle 16"/>
            <p:cNvSpPr>
              <a:spLocks noChangeArrowheads="1"/>
            </p:cNvSpPr>
            <p:nvPr/>
          </p:nvSpPr>
          <p:spPr bwMode="auto">
            <a:xfrm>
              <a:off x="113" y="1252"/>
              <a:ext cx="1758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>
                <a:lnSpc>
                  <a:spcPct val="42000"/>
                </a:lnSpc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Що?</a:t>
              </a:r>
            </a:p>
          </p:txBody>
        </p:sp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1871" y="1252"/>
              <a:ext cx="2797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 hangingPunct="1">
                <a:lnSpc>
                  <a:spcPct val="42000"/>
                </a:lnSpc>
                <a:spcBef>
                  <a:spcPts val="450"/>
                </a:spcBef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Як?</a:t>
              </a:r>
            </a:p>
          </p:txBody>
        </p:sp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4668" y="1252"/>
              <a:ext cx="2021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 hangingPunct="1">
                <a:lnSpc>
                  <a:spcPct val="42000"/>
                </a:lnSpc>
                <a:spcBef>
                  <a:spcPts val="450"/>
                </a:spcBef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Коли?</a:t>
              </a:r>
            </a:p>
          </p:txBody>
        </p:sp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113" y="1617"/>
              <a:ext cx="1758" cy="138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34860" rIns="90000" bIns="46800"/>
            <a:lstStyle/>
            <a:p>
              <a:pPr eaLnBrk="1">
                <a:lnSpc>
                  <a:spcPct val="95000"/>
                </a:lnSpc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200">
                <a:solidFill>
                  <a:srgbClr val="000000"/>
                </a:solidFill>
              </a:endParaRPr>
            </a:p>
            <a:p>
              <a:pPr eaLnBrk="1">
                <a:lnSpc>
                  <a:spcPct val="95000"/>
                </a:lnSpc>
                <a:spcAft>
                  <a:spcPts val="1000"/>
                </a:spcAft>
                <a:buClr>
                  <a:srgbClr val="FF0000"/>
                </a:buClr>
                <a:buFont typeface="Zapf Dingbats" pitchFamily="1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Отримати лист про зарахування на рік “н”</a:t>
              </a:r>
            </a:p>
          </p:txBody>
        </p:sp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1871" y="1617"/>
              <a:ext cx="2797" cy="89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723563" rIns="90000" bIns="46800"/>
            <a:lstStyle/>
            <a:p>
              <a:pPr eaLnBrk="1" hangingPunct="1">
                <a:lnSpc>
                  <a:spcPct val="63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почати пошук закладу</a:t>
              </a:r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4668" y="1617"/>
              <a:ext cx="2021" cy="89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1222416" rIns="90000" bIns="46800"/>
            <a:lstStyle/>
            <a:p>
              <a:pPr eaLnBrk="1" hangingPunct="1">
                <a:lnSpc>
                  <a:spcPct val="42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вересень року “н</a:t>
              </a:r>
              <a:r>
                <a:rPr lang="uk-UA" sz="2200" baseline="30000">
                  <a:solidFill>
                    <a:srgbClr val="000000"/>
                  </a:solidFill>
                </a:rPr>
                <a:t>-1”</a:t>
              </a:r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1871" y="2511"/>
              <a:ext cx="2797" cy="48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51763" rIns="0" bIns="0"/>
            <a:lstStyle/>
            <a:p>
              <a:pPr eaLnBrk="1" hangingPunct="1">
                <a:lnSpc>
                  <a:spcPct val="63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подати документи на зарахування</a:t>
              </a:r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>
              <a:off x="4668" y="2511"/>
              <a:ext cx="2021" cy="48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51763" rIns="0" bIns="0"/>
            <a:lstStyle/>
            <a:p>
              <a:pPr eaLnBrk="1" hangingPunct="1">
                <a:lnSpc>
                  <a:spcPct val="63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лютий - березень року “н”</a:t>
              </a:r>
            </a:p>
          </p:txBody>
        </p:sp>
        <p:sp>
          <p:nvSpPr>
            <p:cNvPr id="11" name="Rectangle 24"/>
            <p:cNvSpPr>
              <a:spLocks noChangeArrowheads="1"/>
            </p:cNvSpPr>
            <p:nvPr/>
          </p:nvSpPr>
          <p:spPr bwMode="auto">
            <a:xfrm>
              <a:off x="113" y="2998"/>
              <a:ext cx="1758" cy="1650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723563" rIns="90000" bIns="46800"/>
            <a:lstStyle/>
            <a:p>
              <a:pPr eaLnBrk="1">
                <a:lnSpc>
                  <a:spcPct val="63000"/>
                </a:lnSpc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200">
                <a:solidFill>
                  <a:srgbClr val="000000"/>
                </a:solidFill>
              </a:endParaRPr>
            </a:p>
            <a:p>
              <a:pPr eaLnBrk="1">
                <a:lnSpc>
                  <a:spcPct val="95000"/>
                </a:lnSpc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Підготовка документів на довгострокову студентську візу</a:t>
              </a:r>
            </a:p>
          </p:txBody>
        </p:sp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1871" y="2998"/>
              <a:ext cx="2797" cy="103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34860" rIns="90000" bIns="46800"/>
            <a:lstStyle/>
            <a:p>
              <a:pPr eaLnBrk="1" hangingPunct="1">
                <a:lnSpc>
                  <a:spcPct val="95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знайти / забронювати житло, заповнити соціальне досьє на сайті </a:t>
              </a:r>
              <a:r>
                <a:rPr lang="fr-FR" sz="2200" u="sng">
                  <a:solidFill>
                    <a:srgbClr val="000080"/>
                  </a:solidFill>
                  <a:hlinkClick r:id="rId5"/>
                </a:rPr>
                <a:t>www.cnous.fr</a:t>
              </a:r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4668" y="2998"/>
              <a:ext cx="2021" cy="103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723563" rIns="90000" bIns="46800"/>
            <a:lstStyle/>
            <a:p>
              <a:pPr eaLnBrk="1" hangingPunct="1">
                <a:lnSpc>
                  <a:spcPct val="63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 з грудня року “н</a:t>
              </a:r>
              <a:r>
                <a:rPr lang="uk-UA" sz="2200" baseline="30000">
                  <a:solidFill>
                    <a:srgbClr val="000000"/>
                  </a:solidFill>
                </a:rPr>
                <a:t>-1</a:t>
              </a:r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1871" y="4037"/>
              <a:ext cx="2797" cy="612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63060" rIns="0" bIns="0"/>
            <a:lstStyle/>
            <a:p>
              <a:pPr eaLnBrk="1" hangingPunct="1">
                <a:lnSpc>
                  <a:spcPct val="95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оформити документи на отримання візи</a:t>
              </a:r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4668" y="4037"/>
              <a:ext cx="2021" cy="612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51763" rIns="0" bIns="0"/>
            <a:lstStyle/>
            <a:p>
              <a:pPr eaLnBrk="1" hangingPunct="1">
                <a:lnSpc>
                  <a:spcPct val="63000"/>
                </a:lnSpc>
                <a:spcBef>
                  <a:spcPts val="400"/>
                </a:spcBef>
                <a:spcAft>
                  <a:spcPts val="1000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травень - липень року “н”</a:t>
              </a:r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113" y="2511"/>
              <a:ext cx="1758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1871" y="2511"/>
              <a:ext cx="2797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4668" y="2511"/>
              <a:ext cx="2021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113" y="2998"/>
              <a:ext cx="1758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>
              <a:off x="1871" y="2998"/>
              <a:ext cx="2797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>
              <a:off x="4668" y="2998"/>
              <a:ext cx="2021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5"/>
            <p:cNvSpPr>
              <a:spLocks noChangeShapeType="1"/>
            </p:cNvSpPr>
            <p:nvPr/>
          </p:nvSpPr>
          <p:spPr bwMode="auto">
            <a:xfrm>
              <a:off x="113" y="4037"/>
              <a:ext cx="1758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36"/>
            <p:cNvSpPr>
              <a:spLocks noChangeShapeType="1"/>
            </p:cNvSpPr>
            <p:nvPr/>
          </p:nvSpPr>
          <p:spPr bwMode="auto">
            <a:xfrm>
              <a:off x="1871" y="4037"/>
              <a:ext cx="2797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37"/>
            <p:cNvSpPr>
              <a:spLocks noChangeShapeType="1"/>
            </p:cNvSpPr>
            <p:nvPr/>
          </p:nvSpPr>
          <p:spPr bwMode="auto">
            <a:xfrm>
              <a:off x="4668" y="4037"/>
              <a:ext cx="2021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38"/>
            <p:cNvSpPr>
              <a:spLocks noChangeShapeType="1"/>
            </p:cNvSpPr>
            <p:nvPr/>
          </p:nvSpPr>
          <p:spPr bwMode="auto">
            <a:xfrm>
              <a:off x="113" y="4649"/>
              <a:ext cx="1758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39"/>
            <p:cNvSpPr>
              <a:spLocks noChangeShapeType="1"/>
            </p:cNvSpPr>
            <p:nvPr/>
          </p:nvSpPr>
          <p:spPr bwMode="auto">
            <a:xfrm>
              <a:off x="1871" y="4649"/>
              <a:ext cx="2797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>
              <a:off x="4668" y="4649"/>
              <a:ext cx="2021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"/>
          <p:cNvGrpSpPr>
            <a:grpSpLocks/>
          </p:cNvGrpSpPr>
          <p:nvPr/>
        </p:nvGrpSpPr>
        <p:grpSpPr bwMode="auto">
          <a:xfrm>
            <a:off x="6784975" y="6877050"/>
            <a:ext cx="3638550" cy="457200"/>
            <a:chOff x="4274" y="4332"/>
            <a:chExt cx="2292" cy="288"/>
          </a:xfrm>
        </p:grpSpPr>
        <p:sp>
          <p:nvSpPr>
            <p:cNvPr id="18434" name="Text Box 2"/>
            <p:cNvSpPr txBox="1">
              <a:spLocks noChangeArrowheads="1"/>
            </p:cNvSpPr>
            <p:nvPr/>
          </p:nvSpPr>
          <p:spPr bwMode="auto">
            <a:xfrm>
              <a:off x="5063" y="4332"/>
              <a:ext cx="150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800">
                  <a:latin typeface="Times New Roman" pitchFamily="16" charset="0"/>
                </a:rPr>
                <a:t>CampusFrance</a:t>
              </a:r>
              <a:br>
                <a:rPr lang="fr-FR" sz="800">
                  <a:latin typeface="Times New Roman" pitchFamily="16" charset="0"/>
                </a:rPr>
              </a:br>
              <a:r>
                <a:rPr lang="uk-UA" sz="8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8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4274" y="4340"/>
              <a:ext cx="710" cy="247"/>
              <a:chOff x="4274" y="4340"/>
              <a:chExt cx="710" cy="247"/>
            </a:xfrm>
          </p:grpSpPr>
          <p:sp>
            <p:nvSpPr>
              <p:cNvPr id="18436" name="Line 4"/>
              <p:cNvSpPr>
                <a:spLocks noChangeShapeType="1"/>
              </p:cNvSpPr>
              <p:nvPr/>
            </p:nvSpPr>
            <p:spPr bwMode="auto">
              <a:xfrm>
                <a:off x="4984" y="4340"/>
                <a:ext cx="1" cy="248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8437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4" y="4377"/>
                <a:ext cx="646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0" y="0"/>
            <a:ext cx="10674350" cy="1365250"/>
            <a:chOff x="0" y="0"/>
            <a:chExt cx="6724" cy="860"/>
          </a:xfrm>
        </p:grpSpPr>
        <p:grpSp>
          <p:nvGrpSpPr>
            <p:cNvPr id="18439" name="Group 7"/>
            <p:cNvGrpSpPr>
              <a:grpSpLocks/>
            </p:cNvGrpSpPr>
            <p:nvPr/>
          </p:nvGrpSpPr>
          <p:grpSpPr bwMode="auto">
            <a:xfrm>
              <a:off x="0" y="0"/>
              <a:ext cx="6724" cy="717"/>
              <a:chOff x="0" y="0"/>
              <a:chExt cx="6724" cy="717"/>
            </a:xfrm>
          </p:grpSpPr>
          <p:pic>
            <p:nvPicPr>
              <p:cNvPr id="18440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725" cy="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8441" name="Rectangle 9"/>
              <p:cNvSpPr>
                <a:spLocks noChangeArrowheads="1"/>
              </p:cNvSpPr>
              <p:nvPr/>
            </p:nvSpPr>
            <p:spPr bwMode="auto">
              <a:xfrm>
                <a:off x="1056" y="286"/>
                <a:ext cx="4306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104400" tIns="52200" rIns="104400" bIns="52200"/>
              <a:lstStyle/>
              <a:p>
                <a:pPr eaLnBrk="1" hangingPunct="1">
                  <a:lnSpc>
                    <a:spcPct val="120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fr-FR" sz="2000">
                    <a:solidFill>
                      <a:srgbClr val="FFFFFF"/>
                    </a:solidFill>
                    <a:latin typeface="Times New Roman" pitchFamily="16" charset="0"/>
                  </a:rPr>
                  <a:t>CampusFrance - </a:t>
                </a:r>
                <a:r>
                  <a:rPr lang="uk-UA" sz="2000">
                    <a:solidFill>
                      <a:srgbClr val="FFFFFF"/>
                    </a:solidFill>
                    <a:latin typeface="Times New Roman" pitchFamily="16" charset="0"/>
                  </a:rPr>
                  <a:t>вища освіта у Франції</a:t>
                </a:r>
              </a:p>
            </p:txBody>
          </p:sp>
        </p:grp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1008" y="336"/>
              <a:ext cx="1" cy="525"/>
            </a:xfrm>
            <a:prstGeom prst="line">
              <a:avLst/>
            </a:prstGeom>
            <a:noFill/>
            <a:ln w="6480">
              <a:solidFill>
                <a:srgbClr val="0060A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20027BE5-0C37-4071-8D09-47BAB3FA6DA8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15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400425" y="1549400"/>
            <a:ext cx="410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676400" y="885825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619250" y="1079500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Календар подій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700338" y="1260475"/>
            <a:ext cx="48958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spcBef>
                <a:spcPts val="1500"/>
              </a:spcBef>
            </a:pPr>
            <a:r>
              <a:rPr lang="uk-UA" b="1">
                <a:solidFill>
                  <a:srgbClr val="005FAD"/>
                </a:solidFill>
                <a:latin typeface="Times New Roman" pitchFamily="16" charset="0"/>
              </a:rPr>
              <a:t>У Франції</a:t>
            </a:r>
          </a:p>
        </p:txBody>
      </p:sp>
      <p:grpSp>
        <p:nvGrpSpPr>
          <p:cNvPr id="2" name="Group 16"/>
          <p:cNvGrpSpPr>
            <a:grpSpLocks noRot="1"/>
          </p:cNvGrpSpPr>
          <p:nvPr/>
        </p:nvGrpSpPr>
        <p:grpSpPr bwMode="auto">
          <a:xfrm>
            <a:off x="58738" y="1689100"/>
            <a:ext cx="10439400" cy="5151438"/>
            <a:chOff x="37" y="1064"/>
            <a:chExt cx="6575" cy="3244"/>
          </a:xfrm>
        </p:grpSpPr>
        <p:sp>
          <p:nvSpPr>
            <p:cNvPr id="3" name="Rectangle 17"/>
            <p:cNvSpPr>
              <a:spLocks noChangeArrowheads="1"/>
            </p:cNvSpPr>
            <p:nvPr/>
          </p:nvSpPr>
          <p:spPr bwMode="auto">
            <a:xfrm>
              <a:off x="37" y="1064"/>
              <a:ext cx="1725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>
                <a:lnSpc>
                  <a:spcPct val="42000"/>
                </a:lnSpc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Що?</a:t>
              </a:r>
            </a:p>
          </p:txBody>
        </p:sp>
        <p:sp>
          <p:nvSpPr>
            <p:cNvPr id="4" name="Rectangle 18"/>
            <p:cNvSpPr>
              <a:spLocks noChangeArrowheads="1"/>
            </p:cNvSpPr>
            <p:nvPr/>
          </p:nvSpPr>
          <p:spPr bwMode="auto">
            <a:xfrm>
              <a:off x="1762" y="1064"/>
              <a:ext cx="3292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 hangingPunct="1">
                <a:lnSpc>
                  <a:spcPct val="42000"/>
                </a:lnSpc>
                <a:spcBef>
                  <a:spcPts val="450"/>
                </a:spcBef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Як?</a:t>
              </a:r>
            </a:p>
          </p:txBody>
        </p:sp>
        <p:sp>
          <p:nvSpPr>
            <p:cNvPr id="5" name="Rectangle 19"/>
            <p:cNvSpPr>
              <a:spLocks noChangeArrowheads="1"/>
            </p:cNvSpPr>
            <p:nvPr/>
          </p:nvSpPr>
          <p:spPr bwMode="auto">
            <a:xfrm>
              <a:off x="5054" y="1064"/>
              <a:ext cx="1559" cy="36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tIns="414864" rIns="36000" bIns="36000"/>
            <a:lstStyle/>
            <a:p>
              <a:pPr algn="ctr" eaLnBrk="1" hangingPunct="1">
                <a:lnSpc>
                  <a:spcPct val="42000"/>
                </a:lnSpc>
                <a:spcBef>
                  <a:spcPts val="450"/>
                </a:spcBef>
                <a:spcAft>
                  <a:spcPts val="1125"/>
                </a:spcAft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1800" b="1">
                  <a:solidFill>
                    <a:srgbClr val="FF0000"/>
                  </a:solidFill>
                </a:rPr>
                <a:t>Коли?</a:t>
              </a:r>
            </a:p>
          </p:txBody>
        </p:sp>
        <p:sp>
          <p:nvSpPr>
            <p:cNvPr id="6" name="Rectangle 20"/>
            <p:cNvSpPr>
              <a:spLocks noChangeArrowheads="1"/>
            </p:cNvSpPr>
            <p:nvPr/>
          </p:nvSpPr>
          <p:spPr bwMode="auto">
            <a:xfrm>
              <a:off x="37" y="1429"/>
              <a:ext cx="1725" cy="989"/>
            </a:xfrm>
            <a:prstGeom prst="rect">
              <a:avLst/>
            </a:pr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03180" rIns="90000" bIns="46800"/>
            <a:lstStyle/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Адміністративний запис в університеті</a:t>
              </a:r>
              <a:r>
                <a:rPr lang="uk-UA" sz="20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1762" y="1429"/>
              <a:ext cx="3292" cy="98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03180" rIns="90000" bIns="46800"/>
            <a:lstStyle/>
            <a:p>
              <a:pPr eaLnBrk="1" hangingPunct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оплатити різні університетські послуги (витрати по запису,  студентська страховка)</a:t>
              </a: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5054" y="1429"/>
              <a:ext cx="1559" cy="2092"/>
            </a:xfrm>
            <a:prstGeom prst="rect">
              <a:avLst/>
            </a:prstGeom>
            <a:solidFill>
              <a:srgbClr val="99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82560" rIns="90000" bIns="46800"/>
            <a:lstStyle/>
            <a:p>
              <a:pPr algn="ctr" eaLnBrk="1" hangingPunct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000">
                <a:solidFill>
                  <a:srgbClr val="000000"/>
                </a:solidFill>
              </a:endParaRPr>
            </a:p>
            <a:p>
              <a:pPr algn="ctr" eaLnBrk="1" hangingPunct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000">
                <a:solidFill>
                  <a:srgbClr val="000000"/>
                </a:solidFill>
              </a:endParaRPr>
            </a:p>
            <a:p>
              <a:pPr algn="ctr" eaLnBrk="1" hangingPunct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000">
                <a:solidFill>
                  <a:srgbClr val="000000"/>
                </a:solidFill>
              </a:endParaRPr>
            </a:p>
            <a:p>
              <a:pPr algn="ctr" eaLnBrk="1" hangingPunct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одразу після приїзда</a:t>
              </a:r>
            </a:p>
            <a:p>
              <a:pPr eaLnBrk="1" hangingPunct="1">
                <a:lnSpc>
                  <a:spcPct val="62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000">
                <a:solidFill>
                  <a:srgbClr val="000000"/>
                </a:solidFill>
              </a:endParaRPr>
            </a:p>
            <a:p>
              <a:pPr eaLnBrk="1">
                <a:lnSpc>
                  <a:spcPct val="44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uk-UA" sz="2000">
                <a:solidFill>
                  <a:srgbClr val="000000"/>
                </a:solidFill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37" y="2418"/>
              <a:ext cx="1725" cy="1890"/>
            </a:xfrm>
            <a:prstGeom prst="rect">
              <a:avLst/>
            </a:prstGeom>
            <a:solidFill>
              <a:srgbClr val="E6E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631440" rIns="90000" bIns="46800"/>
            <a:lstStyle/>
            <a:p>
              <a:pPr eaLnBrk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ru-RU" sz="2000">
                <a:solidFill>
                  <a:srgbClr val="000000"/>
                </a:solidFill>
              </a:endParaRPr>
            </a:p>
            <a:p>
              <a:pPr eaLnBrk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ru-RU" sz="2000">
                <a:solidFill>
                  <a:srgbClr val="000000"/>
                </a:solidFill>
              </a:endParaRPr>
            </a:p>
            <a:p>
              <a:pPr eaLnBrk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ru-RU" sz="2000">
                <a:solidFill>
                  <a:srgbClr val="000000"/>
                </a:solidFill>
              </a:endParaRPr>
            </a:p>
            <a:p>
              <a:pPr eaLnBrk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ru-RU" sz="2000">
                <a:solidFill>
                  <a:srgbClr val="000000"/>
                </a:solidFill>
              </a:endParaRPr>
            </a:p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ru-RU" sz="2200">
                  <a:solidFill>
                    <a:srgbClr val="000000"/>
                  </a:solidFill>
                </a:rPr>
                <a:t>Оформлення офіційного статусу</a:t>
              </a: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1762" y="2418"/>
              <a:ext cx="3292" cy="1103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72860" rIns="90000" bIns="46800"/>
            <a:lstStyle/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ru-RU" sz="2200">
                  <a:solidFill>
                    <a:srgbClr val="000000"/>
                  </a:solidFill>
                </a:rPr>
                <a:t>-надіслати в OFII (http://www.ofii.fr/)  заповнену анкету, отриману перед відїздом у візовому відділі посольства Франції в Україні</a:t>
              </a: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1762" y="3521"/>
              <a:ext cx="3292" cy="592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0563" rIns="0" bIns="0"/>
            <a:lstStyle/>
            <a:p>
              <a:pPr eaLnBrk="1">
                <a:lnSpc>
                  <a:spcPct val="63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ru-RU" sz="2200">
                  <a:solidFill>
                    <a:srgbClr val="000000"/>
                  </a:solidFill>
                </a:rPr>
                <a:t>пройти  медогляд</a:t>
              </a:r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>
              <a:off x="5054" y="3521"/>
              <a:ext cx="1559" cy="592"/>
            </a:xfrm>
            <a:prstGeom prst="rect">
              <a:avLst/>
            </a:prstGeom>
            <a:solidFill>
              <a:srgbClr val="99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31380" rIns="0" bIns="0"/>
            <a:lstStyle/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200">
                  <a:solidFill>
                    <a:srgbClr val="000000"/>
                  </a:solidFill>
                </a:rPr>
                <a:t>після  отримання    виклику від OFII</a:t>
              </a:r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1762" y="4113"/>
              <a:ext cx="3292" cy="520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31380" rIns="0" bIns="0"/>
            <a:lstStyle/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ru-RU" sz="2200">
                  <a:solidFill>
                    <a:srgbClr val="000000"/>
                  </a:solidFill>
                </a:rPr>
                <a:t>в OFII  зробити відповідну відмітку </a:t>
              </a:r>
            </a:p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ru-RU" sz="2200">
                  <a:solidFill>
                    <a:srgbClr val="000000"/>
                  </a:solidFill>
                </a:rPr>
                <a:t>(вартість 55 EUR), яка трансформує візу у вид на проживання</a:t>
              </a:r>
            </a:p>
            <a:p>
              <a:pPr eaLnBrk="1">
                <a:lnSpc>
                  <a:spcPct val="95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endParaRPr lang="ru-RU" sz="2200">
                <a:solidFill>
                  <a:srgbClr val="000000"/>
                </a:solidFill>
              </a:endParaRP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5054" y="4113"/>
              <a:ext cx="1559" cy="520"/>
            </a:xfrm>
            <a:prstGeom prst="rect">
              <a:avLst/>
            </a:prstGeom>
            <a:solidFill>
              <a:srgbClr val="99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8160" rIns="0" bIns="0"/>
            <a:lstStyle/>
            <a:p>
              <a:pPr eaLnBrk="1">
                <a:lnSpc>
                  <a:spcPct val="62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</a:tabLst>
              </a:pPr>
              <a:r>
                <a:rPr lang="uk-UA" sz="2000">
                  <a:solidFill>
                    <a:srgbClr val="000000"/>
                  </a:solidFill>
                </a:rPr>
                <a:t> </a:t>
              </a:r>
              <a:r>
                <a:rPr lang="uk-UA" sz="2200">
                  <a:solidFill>
                    <a:srgbClr val="000000"/>
                  </a:solidFill>
                </a:rPr>
                <a:t>після медогляду</a:t>
              </a:r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>
              <a:off x="37" y="2418"/>
              <a:ext cx="1725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>
              <a:off x="1762" y="2418"/>
              <a:ext cx="3292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>
              <a:off x="5054" y="2418"/>
              <a:ext cx="1559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32"/>
            <p:cNvSpPr>
              <a:spLocks noChangeShapeType="1"/>
            </p:cNvSpPr>
            <p:nvPr/>
          </p:nvSpPr>
          <p:spPr bwMode="auto">
            <a:xfrm>
              <a:off x="37" y="3521"/>
              <a:ext cx="1725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1762" y="3521"/>
              <a:ext cx="3292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5054" y="3521"/>
              <a:ext cx="1559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7" y="4113"/>
              <a:ext cx="1725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1762" y="4113"/>
              <a:ext cx="3292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37"/>
            <p:cNvSpPr>
              <a:spLocks noChangeShapeType="1"/>
            </p:cNvSpPr>
            <p:nvPr/>
          </p:nvSpPr>
          <p:spPr bwMode="auto">
            <a:xfrm>
              <a:off x="5054" y="4113"/>
              <a:ext cx="1559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>
              <a:off x="37" y="4633"/>
              <a:ext cx="1725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>
              <a:off x="1762" y="4633"/>
              <a:ext cx="3292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40"/>
            <p:cNvSpPr>
              <a:spLocks noChangeShapeType="1"/>
            </p:cNvSpPr>
            <p:nvPr/>
          </p:nvSpPr>
          <p:spPr bwMode="auto">
            <a:xfrm>
              <a:off x="5054" y="4633"/>
              <a:ext cx="1559" cy="0"/>
            </a:xfrm>
            <a:prstGeom prst="line">
              <a:avLst/>
            </a:prstGeom>
            <a:noFill/>
            <a:ln w="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2081213" y="1009650"/>
            <a:ext cx="180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F87864D4-142E-4837-95A5-5DE326098E38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16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00225" y="885825"/>
            <a:ext cx="86407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</a:t>
            </a:r>
            <a:r>
              <a:rPr lang="uk-UA" sz="2200" b="1" i="1">
                <a:solidFill>
                  <a:srgbClr val="005FAD"/>
                </a:solidFill>
              </a:rPr>
              <a:t>Приблизний місячний бюджет студент</a:t>
            </a:r>
            <a:r>
              <a:rPr lang="uk-UA" b="1">
                <a:solidFill>
                  <a:srgbClr val="005FAD"/>
                </a:solidFill>
                <a:latin typeface="Times New Roman" pitchFamily="16" charset="0"/>
              </a:rPr>
              <a:t>а</a:t>
            </a:r>
            <a:r>
              <a:rPr lang="uk-UA" b="1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9463" name="Group 7"/>
          <p:cNvGraphicFramePr>
            <a:graphicFrameLocks noGrp="1"/>
          </p:cNvGraphicFramePr>
          <p:nvPr/>
        </p:nvGraphicFramePr>
        <p:xfrm>
          <a:off x="479425" y="1296988"/>
          <a:ext cx="9510713" cy="6089428"/>
        </p:xfrm>
        <a:graphic>
          <a:graphicData uri="http://schemas.openxmlformats.org/drawingml/2006/table">
            <a:tbl>
              <a:tblPr/>
              <a:tblGrid>
                <a:gridCol w="4152900"/>
                <a:gridCol w="5357813"/>
              </a:tblGrid>
              <a:tr h="10429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4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uk-UA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4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Стаття витрат</a:t>
                      </a:r>
                    </a:p>
                  </a:txBody>
                  <a:tcPr marL="90000" marR="90000" marT="873000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F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45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Cума</a:t>
                      </a:r>
                    </a:p>
                  </a:txBody>
                  <a:tcPr marL="90000" marR="90000" marT="928440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FAD"/>
                    </a:solidFill>
                  </a:tcPr>
                </a:tc>
              </a:tr>
              <a:tr h="13858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Оплата житла*: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А.    Університетський гуртожиток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В.   Зйомне житло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*без урахування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APL</a:t>
                      </a:r>
                    </a:p>
                  </a:txBody>
                  <a:tcPr marL="36000" marR="36000" marT="284742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uk-UA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А. 480-600  (Париж), 260-360 (інші регіони)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В. 600-1000 (Париж, ), 300-450 (інші регіони)</a:t>
                      </a:r>
                    </a:p>
                  </a:txBody>
                  <a:tcPr marL="36000" marR="36000" marT="292662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Харчування: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А.</a:t>
                      </a:r>
                      <a:r>
                        <a:rPr kumimoji="0" lang="uk-UA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Університетська їдальня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В.  Самостійно</a:t>
                      </a:r>
                    </a:p>
                  </a:txBody>
                  <a:tcPr marL="36000" marR="36000" marT="292662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44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А. 180 євро (з розрахунку 2,80 за обід)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6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В. 220 євро</a:t>
                      </a:r>
                    </a:p>
                  </a:txBody>
                  <a:tcPr marL="36000" marR="36000" marT="316583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1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Транспорт</a:t>
                      </a:r>
                    </a:p>
                  </a:txBody>
                  <a:tcPr marL="36000" marR="36000" marT="217440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євро</a:t>
                      </a:r>
                    </a:p>
                  </a:txBody>
                  <a:tcPr marL="36000" marR="36000" marT="218448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1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Відпочинок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36000" marR="36000" marT="217440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євро</a:t>
                      </a:r>
                    </a:p>
                  </a:txBody>
                  <a:tcPr marL="36000" marR="36000" marT="218448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1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Різне  </a:t>
                      </a:r>
                    </a:p>
                  </a:txBody>
                  <a:tcPr marL="36000" marR="36000" marT="217440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євро</a:t>
                      </a:r>
                    </a:p>
                  </a:txBody>
                  <a:tcPr marL="36000" marR="36000" marT="218448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Разом </a:t>
                      </a:r>
                    </a:p>
                  </a:txBody>
                  <a:tcPr marL="36000" marR="36000" marT="221976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2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 / 1.000 євро</a:t>
                      </a:r>
                      <a:r>
                        <a:rPr kumimoji="0" lang="uk-UA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36000" marR="36000" marT="221976" marB="360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825625" y="2946400"/>
            <a:ext cx="9155113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endParaRPr lang="uk-UA" sz="1600" b="1">
              <a:solidFill>
                <a:srgbClr val="FF0000"/>
              </a:solidFill>
              <a:latin typeface="Times New Roman" pitchFamily="16" charset="0"/>
            </a:endParaRPr>
          </a:p>
          <a:p>
            <a:pPr eaLnBrk="1"/>
            <a:endParaRPr lang="uk-UA" sz="2000">
              <a:latin typeface="Times New Roman" pitchFamily="16" charset="0"/>
            </a:endParaRPr>
          </a:p>
          <a:p>
            <a:pPr eaLnBrk="1"/>
            <a:endParaRPr lang="fr-FR" sz="2000">
              <a:solidFill>
                <a:srgbClr val="0033CC"/>
              </a:solidFill>
              <a:latin typeface="Times New Roman" pitchFamily="16" charset="0"/>
            </a:endParaRPr>
          </a:p>
          <a:p>
            <a:pPr eaLnBrk="1"/>
            <a:endParaRPr lang="uk-UA" sz="2000">
              <a:latin typeface="Times New Roman" pitchFamily="16" charset="0"/>
            </a:endParaRPr>
          </a:p>
          <a:p>
            <a:pPr eaLnBrk="1"/>
            <a:r>
              <a:rPr lang="ru-RU">
                <a:latin typeface="Times New Roman" pitchFamily="16" charset="0"/>
              </a:rPr>
              <a:t>	</a:t>
            </a:r>
          </a:p>
          <a:p>
            <a:pPr eaLnBrk="1"/>
            <a:endParaRPr lang="fr-FR" sz="2000">
              <a:solidFill>
                <a:srgbClr val="800000"/>
              </a:solidFill>
              <a:latin typeface="Times New Roman" pitchFamily="16" charset="0"/>
            </a:endParaRPr>
          </a:p>
          <a:p>
            <a:pPr eaLnBrk="1"/>
            <a:endParaRPr lang="fr-FR" sz="2000">
              <a:solidFill>
                <a:srgbClr val="800000"/>
              </a:solidFill>
              <a:latin typeface="Times New Roman" pitchFamily="16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uk-UA" sz="200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43DE00D4-CFB0-4F3B-A7F2-E9639F3BA908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17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687513" y="1266825"/>
            <a:ext cx="89249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Джерела фінансування: пошуковий сервер </a:t>
            </a:r>
            <a:r>
              <a:rPr lang="uk-UA" sz="2000" b="1" u="sng">
                <a:solidFill>
                  <a:srgbClr val="005FAD"/>
                </a:solidFill>
                <a:latin typeface="Times New Roman" pitchFamily="16" charset="0"/>
              </a:rPr>
              <a:t>CampusBourses</a:t>
            </a:r>
          </a:p>
          <a:p>
            <a:pPr eaLnBrk="1"/>
            <a:endParaRPr lang="uk-UA" sz="2000" b="1" u="sng">
              <a:solidFill>
                <a:srgbClr val="005FAD"/>
              </a:solidFill>
              <a:latin typeface="Times New Roman" pitchFamily="16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676400" y="885825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6249988" y="6734175"/>
            <a:ext cx="4048125" cy="701675"/>
            <a:chOff x="3937" y="4242"/>
            <a:chExt cx="2550" cy="442"/>
          </a:xfrm>
        </p:grpSpPr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4822" y="4242"/>
              <a:ext cx="1666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fr-FR" sz="1000">
                  <a:latin typeface="Times New Roman" pitchFamily="16" charset="0"/>
                </a:rPr>
                <a:t>Agence nationale pour la promotion</a:t>
              </a:r>
              <a:br>
                <a:rPr lang="fr-FR" sz="1000">
                  <a:latin typeface="Times New Roman" pitchFamily="16" charset="0"/>
                </a:rPr>
              </a:br>
              <a:r>
                <a:rPr lang="fr-FR" sz="1000">
                  <a:latin typeface="Times New Roman" pitchFamily="16" charset="0"/>
                </a:rPr>
                <a:t>de l’enseignement supérieur français à l’étranger</a:t>
              </a:r>
            </a:p>
            <a:p>
              <a:pPr eaLnBrk="1"/>
              <a:endParaRPr lang="fr-FR" sz="1000">
                <a:latin typeface="Times New Roman" pitchFamily="16" charset="0"/>
              </a:endParaRPr>
            </a:p>
          </p:txBody>
        </p:sp>
        <p:grpSp>
          <p:nvGrpSpPr>
            <p:cNvPr id="20490" name="Group 10"/>
            <p:cNvGrpSpPr>
              <a:grpSpLocks/>
            </p:cNvGrpSpPr>
            <p:nvPr/>
          </p:nvGrpSpPr>
          <p:grpSpPr bwMode="auto">
            <a:xfrm>
              <a:off x="3937" y="4287"/>
              <a:ext cx="768" cy="284"/>
              <a:chOff x="3937" y="4287"/>
              <a:chExt cx="768" cy="284"/>
            </a:xfrm>
          </p:grpSpPr>
          <p:sp>
            <p:nvSpPr>
              <p:cNvPr id="20491" name="Line 11"/>
              <p:cNvSpPr>
                <a:spLocks noChangeShapeType="1"/>
              </p:cNvSpPr>
              <p:nvPr/>
            </p:nvSpPr>
            <p:spPr bwMode="auto">
              <a:xfrm>
                <a:off x="4705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20492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7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160588"/>
            <a:ext cx="2689225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94" name="Rectangle 14"/>
          <p:cNvSpPr>
            <a:spLocks noGrp="1" noChangeArrowheads="1"/>
          </p:cNvSpPr>
          <p:nvPr>
            <p:ph type="body" idx="4294967295"/>
          </p:nvPr>
        </p:nvSpPr>
        <p:spPr>
          <a:xfrm>
            <a:off x="3779838" y="2700338"/>
            <a:ext cx="6480175" cy="324008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2000"/>
              <a:t>На сайті </a:t>
            </a:r>
            <a:r>
              <a:rPr lang="uk-UA" sz="2000" b="1">
                <a:solidFill>
                  <a:srgbClr val="004586"/>
                </a:solidFill>
              </a:rPr>
              <a:t>CampusFrance </a:t>
            </a:r>
            <a:r>
              <a:rPr lang="en-US" sz="2000"/>
              <a:t>(</a:t>
            </a:r>
            <a:r>
              <a:rPr lang="en-US" sz="2000" b="1">
                <a:solidFill>
                  <a:srgbClr val="2323DC"/>
                </a:solidFill>
              </a:rPr>
              <a:t>http://www.campusfrance.org</a:t>
            </a:r>
            <a:r>
              <a:rPr lang="en-US" sz="2000"/>
              <a:t>)</a:t>
            </a:r>
            <a:r>
              <a:rPr lang="en-US" sz="2000" b="1"/>
              <a:t> </a:t>
            </a:r>
            <a:r>
              <a:rPr lang="uk-UA" sz="2000"/>
              <a:t> функціонує зручна пошукова стстема стипендіальних програм.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2000"/>
              <a:t> Багаторівнева система пошуку (за типом програми, рівнем навчання, дисципліною, країною проживання) допомогає студентам знайти поміж програм, ті які відповідають необхідним критеріям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90600" y="1979613"/>
            <a:ext cx="9155113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у магістратурі</a:t>
            </a:r>
            <a:r>
              <a:rPr lang="uk-UA" sz="2000"/>
              <a:t> (Master 1) з будь якої дисципліни тривалістю 10 місяців</a:t>
            </a:r>
          </a:p>
          <a:p>
            <a:pPr eaLnBrk="1">
              <a:buClrTx/>
              <a:buSzTx/>
              <a:buFontTx/>
              <a:buNone/>
            </a:pPr>
            <a:endParaRPr lang="uk-UA" sz="2000"/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 аспірантурі </a:t>
            </a:r>
            <a:r>
              <a:rPr lang="uk-UA" sz="2000"/>
              <a:t>під подвійним французько-українським науковим керівництвом для роботи над дисертацією (три наукових стажування по 6 місяців протягом 3 років);</a:t>
            </a:r>
          </a:p>
          <a:p>
            <a:pPr eaLnBrk="1">
              <a:buClrTx/>
              <a:buSzTx/>
              <a:buFontTx/>
              <a:buNone/>
            </a:pPr>
            <a:endParaRPr lang="uk-UA" sz="2000"/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за програмою</a:t>
            </a:r>
            <a:r>
              <a:rPr lang="uk-UA" sz="2000"/>
              <a:t> </a:t>
            </a:r>
            <a:r>
              <a:rPr lang="uk-UA" sz="2000" b="1"/>
              <a:t>«n+і» </a:t>
            </a:r>
            <a:r>
              <a:rPr lang="uk-UA" sz="2000"/>
              <a:t>для проходження магістерського циклу навчання з інженерних спеціальностей (рівень Бакалавр / Магістр)  	</a:t>
            </a:r>
            <a:r>
              <a:rPr lang="uk-UA" sz="2000" b="1" u="sng">
                <a:solidFill>
                  <a:srgbClr val="2300DC"/>
                </a:solidFill>
              </a:rPr>
              <a:t>www.nplusi.com</a:t>
            </a:r>
          </a:p>
          <a:p>
            <a:pPr>
              <a:buClrTx/>
              <a:buSzTx/>
              <a:buFontTx/>
              <a:buNone/>
            </a:pPr>
            <a:endParaRPr lang="fr-FR" sz="2000">
              <a:solidFill>
                <a:srgbClr val="CCCCFF"/>
              </a:solidFill>
            </a:endParaRPr>
          </a:p>
          <a:p>
            <a:pPr>
              <a:buClrTx/>
              <a:buSzTx/>
              <a:buFontTx/>
              <a:buNone/>
            </a:pPr>
            <a:endParaRPr lang="fr-FR" sz="2000">
              <a:solidFill>
                <a:srgbClr val="800000"/>
              </a:solidFill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за магістерською програмою COPERNIC (12 місяців) </a:t>
            </a:r>
            <a:r>
              <a:rPr lang="uk-UA" sz="2000"/>
              <a:t>для фахівців інженерів і економістів	 </a:t>
            </a:r>
            <a:r>
              <a:rPr lang="uk-UA" sz="2000" b="1" u="sng">
                <a:solidFill>
                  <a:srgbClr val="2300DC"/>
                </a:solidFill>
              </a:rPr>
              <a:t>www.cdi.fr/copernic/programme.html</a:t>
            </a:r>
          </a:p>
          <a:p>
            <a:pPr>
              <a:buClrTx/>
              <a:buSzTx/>
              <a:buFontTx/>
              <a:buNone/>
            </a:pPr>
            <a:endParaRPr lang="uk-UA" sz="2000" b="1" u="sng">
              <a:solidFill>
                <a:srgbClr val="2300DC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6134100" y="6734175"/>
            <a:ext cx="4298950" cy="549275"/>
            <a:chOff x="3864" y="4242"/>
            <a:chExt cx="2708" cy="346"/>
          </a:xfrm>
        </p:grpSpPr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4737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3864" y="4287"/>
              <a:ext cx="767" cy="283"/>
              <a:chOff x="3864" y="4287"/>
              <a:chExt cx="767" cy="283"/>
            </a:xfrm>
          </p:grpSpPr>
          <p:sp>
            <p:nvSpPr>
              <p:cNvPr id="21512" name="Line 8"/>
              <p:cNvSpPr>
                <a:spLocks noChangeShapeType="1"/>
              </p:cNvSpPr>
              <p:nvPr/>
            </p:nvSpPr>
            <p:spPr bwMode="auto">
              <a:xfrm>
                <a:off x="4631" y="4287"/>
                <a:ext cx="1" cy="284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21513" name="Picture 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0"/>
                <a:ext cx="699" cy="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3BA5E093-4CF9-4D99-A251-36F73F874A4E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18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687513" y="1266825"/>
            <a:ext cx="89249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Джерела фінансування: Стипендії уряду Франції</a:t>
            </a:r>
          </a:p>
          <a:p>
            <a:pPr eaLnBrk="1">
              <a:buClrTx/>
              <a:buSzTx/>
              <a:buFontTx/>
              <a:buNone/>
            </a:pPr>
            <a:endParaRPr lang="uk-UA" sz="2000" b="1">
              <a:solidFill>
                <a:srgbClr val="005FAD"/>
              </a:solidFill>
              <a:latin typeface="Times New Roman" pitchFamily="16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676400" y="885825"/>
            <a:ext cx="89439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777163" y="6772275"/>
            <a:ext cx="2644775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fr-FR" sz="1000">
                <a:latin typeface="Times New Roman" pitchFamily="16" charset="0"/>
              </a:rPr>
              <a:t>CampusFrance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Agence nationale pour la promotion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de l’enseignement supérieur français à l’étranger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7620000" y="6789738"/>
            <a:ext cx="1588" cy="457200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97688"/>
            <a:ext cx="111601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15913" y="3248025"/>
            <a:ext cx="698182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endParaRPr lang="uk-UA" sz="2100" b="1">
              <a:solidFill>
                <a:srgbClr val="FF0000"/>
              </a:solidFill>
              <a:latin typeface="Times New Roman" pitchFamily="16" charset="0"/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Високий рівень знань кандидата;</a:t>
            </a:r>
          </a:p>
          <a:p>
            <a:pPr eaLnBrk="1">
              <a:buClrTx/>
              <a:buSzTx/>
              <a:buFontTx/>
              <a:buNone/>
            </a:pPr>
            <a:endParaRPr lang="uk-UA" sz="1800">
              <a:latin typeface="Times New Roman" pitchFamily="16" charset="0"/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Якісний та переконливий навчальний проект з обґрунтуванням професійного вибору;</a:t>
            </a:r>
          </a:p>
          <a:p>
            <a:pPr eaLnBrk="1">
              <a:buClrTx/>
              <a:buSzTx/>
              <a:buFontTx/>
              <a:buNone/>
            </a:pPr>
            <a:endParaRPr lang="uk-UA" sz="1800">
              <a:latin typeface="Times New Roman" pitchFamily="16" charset="0"/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Володіння французькою та/чи англійською мовами залежно від навчального проекту;</a:t>
            </a:r>
          </a:p>
          <a:p>
            <a:pPr eaLnBrk="1">
              <a:buClrTx/>
              <a:buSzTx/>
              <a:buFontTx/>
              <a:buNone/>
            </a:pPr>
            <a:endParaRPr lang="uk-UA" sz="1800">
              <a:latin typeface="Times New Roman" pitchFamily="16" charset="0"/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1800">
                <a:latin typeface="Times New Roman" pitchFamily="16" charset="0"/>
              </a:rPr>
              <a:t>Розробка індивідуального проекту студента на основі вже існуючого чи тільки-но започаткованого французько-українського освітнього  та/чи наукового співробітництва.</a:t>
            </a:r>
          </a:p>
          <a:p>
            <a:pPr eaLnBrk="1">
              <a:buClrTx/>
              <a:buSzTx/>
              <a:buFontTx/>
              <a:buNone/>
            </a:pPr>
            <a:endParaRPr lang="uk-UA" sz="1800">
              <a:latin typeface="Times New Roman" pitchFamily="16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86C9715D-BA05-40EE-93F3-CC12961796D8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19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Джерела фінансування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199313" y="1979613"/>
            <a:ext cx="3398837" cy="4535487"/>
          </a:xfrm>
          <a:prstGeom prst="rect">
            <a:avLst/>
          </a:prstGeom>
          <a:solidFill>
            <a:srgbClr val="2A50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/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-UA" sz="2000">
                <a:solidFill>
                  <a:srgbClr val="FFFFCC"/>
                </a:solidFill>
                <a:latin typeface="Times New Roman" pitchFamily="16" charset="0"/>
              </a:rPr>
              <a:t>Детальну  інформацію 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-UA" sz="2000">
                <a:solidFill>
                  <a:srgbClr val="FFFFCC"/>
                </a:solidFill>
                <a:latin typeface="Times New Roman" pitchFamily="16" charset="0"/>
              </a:rPr>
              <a:t>дивіться на сайті 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-UA" sz="2000">
                <a:solidFill>
                  <a:srgbClr val="FFFFCC"/>
                </a:solidFill>
                <a:latin typeface="Times New Roman" pitchFamily="16" charset="0"/>
              </a:rPr>
              <a:t>Посольства Франції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sz="2000">
                <a:solidFill>
                  <a:srgbClr val="CCCCFF"/>
                </a:solidFill>
                <a:latin typeface="Times New Roman" pitchFamily="16" charset="0"/>
                <a:hlinkClick r:id="rId5"/>
              </a:rPr>
              <a:t>www.ambafrance-ua.org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sz="2000">
                <a:solidFill>
                  <a:srgbClr val="FFFFCC"/>
                </a:solidFill>
                <a:latin typeface="Times New Roman" pitchFamily="16" charset="0"/>
              </a:rPr>
              <a:t>рубрика 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sz="2000">
                <a:solidFill>
                  <a:srgbClr val="FFFFCC"/>
                </a:solidFill>
                <a:latin typeface="Times New Roman" pitchFamily="16" charset="0"/>
              </a:rPr>
              <a:t>“Навчання у Франції</a:t>
            </a:r>
            <a:r>
              <a:rPr lang="uk-UA" sz="2000">
                <a:solidFill>
                  <a:srgbClr val="FFFFCC"/>
                </a:solidFill>
                <a:latin typeface="Times New Roman" pitchFamily="16" charset="0"/>
              </a:rPr>
              <a:t>”</a:t>
            </a:r>
          </a:p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uk-UA" sz="2000">
              <a:solidFill>
                <a:srgbClr val="FFFFCC"/>
              </a:solidFill>
              <a:latin typeface="Times New Roman" pitchFamily="16" charset="0"/>
            </a:endParaRPr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09800"/>
            <a:ext cx="19812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484188" y="3030538"/>
            <a:ext cx="3259137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Умови надання стипендій: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255713" y="2024063"/>
            <a:ext cx="4724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uk-UA" b="1">
                <a:solidFill>
                  <a:srgbClr val="FF0000"/>
                </a:solidFill>
                <a:latin typeface="Times New Roman" pitchFamily="16" charset="0"/>
              </a:rPr>
              <a:t>Подача документів до 15 березня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687513" y="1266825"/>
            <a:ext cx="89249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5FAD"/>
              </a:buClr>
              <a:buFont typeface="Wingdings" charset="2"/>
              <a:buChar char=""/>
            </a:pPr>
            <a:r>
              <a:rPr lang="uk-UA" sz="2000" b="1">
                <a:solidFill>
                  <a:srgbClr val="005FAD"/>
                </a:solidFill>
                <a:latin typeface="Times New Roman" pitchFamily="16" charset="0"/>
              </a:rPr>
              <a:t>Джерела фінансування: стипендії уряду Франції</a:t>
            </a:r>
          </a:p>
          <a:p>
            <a:pPr eaLnBrk="1">
              <a:buClrTx/>
              <a:buSzTx/>
              <a:buFontTx/>
              <a:buNone/>
            </a:pPr>
            <a:endParaRPr lang="uk-UA" sz="2000" b="1">
              <a:solidFill>
                <a:srgbClr val="005FAD"/>
              </a:solidFill>
              <a:latin typeface="Times New Roman" pitchFamily="16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676400" y="885825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0000"/>
                </a:solidFill>
                <a:latin typeface="Times New Roman" pitchFamily="16" charset="0"/>
              </a:rPr>
              <a:t>										Мій навчальний рік у Франції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454150" y="457200"/>
            <a:ext cx="6851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73150" y="962025"/>
            <a:ext cx="869156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20000"/>
              </a:lnSpc>
            </a:pPr>
            <a:endParaRPr lang="uk-UA" sz="1500">
              <a:latin typeface="Times New Roman" pitchFamily="16" charset="0"/>
            </a:endParaRPr>
          </a:p>
          <a:p>
            <a:pPr eaLnBrk="1"/>
            <a:endParaRPr lang="uk-UA" sz="1600">
              <a:solidFill>
                <a:srgbClr val="333399"/>
              </a:solidFill>
              <a:latin typeface="Times New Roman" pitchFamily="16" charset="0"/>
            </a:endParaRPr>
          </a:p>
          <a:p>
            <a:pPr eaLnBrk="1">
              <a:spcAft>
                <a:spcPts val="600"/>
              </a:spcAft>
            </a:pPr>
            <a:endParaRPr lang="uk-UA" sz="1600" b="1">
              <a:solidFill>
                <a:srgbClr val="333399"/>
              </a:solidFill>
              <a:latin typeface="Times New Roman" pitchFamily="16" charset="0"/>
            </a:endParaRPr>
          </a:p>
          <a:p>
            <a:pPr eaLnBrk="1"/>
            <a:endParaRPr lang="uk-UA" sz="1600" b="1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A62CA814-F7F8-4DB1-A317-D5D5A5B157CA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2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graphicFrame>
        <p:nvGraphicFramePr>
          <p:cNvPr id="5125" name="Group 5"/>
          <p:cNvGraphicFramePr>
            <a:graphicFrameLocks noGrp="1"/>
          </p:cNvGraphicFramePr>
          <p:nvPr/>
        </p:nvGraphicFramePr>
        <p:xfrm>
          <a:off x="754063" y="1104900"/>
          <a:ext cx="9312275" cy="7013577"/>
        </p:xfrm>
        <a:graphic>
          <a:graphicData uri="http://schemas.openxmlformats.org/drawingml/2006/table">
            <a:tbl>
              <a:tblPr/>
              <a:tblGrid>
                <a:gridCol w="9312275"/>
              </a:tblGrid>
              <a:tr h="1843088">
                <a:tc>
                  <a:txBody>
                    <a:bodyPr/>
                    <a:lstStyle/>
                    <a:p>
                      <a:pPr marL="433388" marR="0" lvl="0" indent="-433388" algn="l" defTabSz="449263" rtl="0" eaLnBrk="1" fontAlgn="base" latinLnBrk="0" hangingPunct="1">
                        <a:lnSpc>
                          <a:spcPct val="42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000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Мій вибір – Франція</a:t>
                      </a:r>
                    </a:p>
                    <a:p>
                      <a:pPr marL="914400" marR="0" lvl="1" indent="-4587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озвинена та довершена система освіти</a:t>
                      </a: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 науки </a:t>
                      </a:r>
                    </a:p>
                    <a:p>
                      <a:pPr marL="914400" marR="0" lvl="1" indent="-4587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Європейський диплом</a:t>
                      </a:r>
                    </a:p>
                  </a:txBody>
                  <a:tcPr marL="90000" marR="90000" marT="1197000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A2"/>
                    </a:solidFill>
                  </a:tcPr>
                </a:tc>
              </a:tr>
              <a:tr h="1843088">
                <a:tc>
                  <a:txBody>
                    <a:bodyPr/>
                    <a:lstStyle/>
                    <a:p>
                      <a:pPr marL="433388" marR="0" lvl="0" indent="-433388" algn="l" defTabSz="449263" rtl="0" eaLnBrk="1" fontAlgn="base" latinLnBrk="0" hangingPunct="1">
                        <a:lnSpc>
                          <a:spcPct val="42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000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Моя освіта у Франції </a:t>
                      </a:r>
                    </a:p>
                    <a:p>
                      <a:pPr marL="914400" marR="0" lvl="1" indent="-4587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Розмаїття спеціалізацій</a:t>
                      </a:r>
                    </a:p>
                    <a:p>
                      <a:pPr marL="914400" marR="0" lvl="1" indent="-4587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Наукова освіта</a:t>
                      </a:r>
                    </a:p>
                  </a:txBody>
                  <a:tcPr marL="90000" marR="90000" marT="1197000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A69"/>
                    </a:solidFill>
                  </a:tcPr>
                </a:tc>
              </a:tr>
              <a:tr h="1824038">
                <a:tc>
                  <a:txBody>
                    <a:bodyPr/>
                    <a:lstStyle/>
                    <a:p>
                      <a:pPr marL="433388" marR="0" lvl="0" indent="-433388" algn="l" defTabSz="449263" rtl="0" eaLnBrk="1" fontAlgn="base" latinLnBrk="0" hangingPunct="1">
                        <a:lnSpc>
                          <a:spcPct val="63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FF000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Мій навчальний рік у Франції</a:t>
                      </a:r>
                    </a:p>
                    <a:p>
                      <a:pPr marL="890588" marR="0" lvl="1" indent="-4333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Вибір навчального закладу</a:t>
                      </a:r>
                    </a:p>
                    <a:p>
                      <a:pPr marL="890588" marR="0" lvl="1" indent="-4333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Календар подій</a:t>
                      </a:r>
                    </a:p>
                    <a:p>
                      <a:pPr marL="890588" marR="0" lvl="1" indent="-4333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90"/>
                        </a:buClr>
                        <a:buSzPct val="100000"/>
                        <a:buFont typeface="Zapf Dingbats" pitchFamily="1" charset="2"/>
                        <a:buChar char="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Джерела фінансування</a:t>
                      </a:r>
                    </a:p>
                    <a:p>
                      <a:pPr marL="433388" marR="0" lvl="0" indent="-433388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743400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1503363">
                <a:tc>
                  <a:txBody>
                    <a:bodyPr/>
                    <a:lstStyle/>
                    <a:p>
                      <a:pPr marL="423863" marR="0" lvl="1" indent="-423863" algn="l" defTabSz="449263" rtl="0" eaLnBrk="1" fontAlgn="base" latinLnBrk="0" hangingPunct="1">
                        <a:lnSpc>
                          <a:spcPct val="3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 typeface="Wingdings" charset="2"/>
                        <a:buChar char="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Контакти в Україні</a:t>
                      </a:r>
                    </a:p>
                  </a:txBody>
                  <a:tcPr marL="90000" marR="90000" marT="1323000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A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10693401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777163" y="6772275"/>
            <a:ext cx="2644775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fr-FR" sz="1000">
                <a:latin typeface="Times New Roman" pitchFamily="16" charset="0"/>
              </a:rPr>
              <a:t>CampusFrance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Agence nationale pour la promotion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de l’enseignement supérieur français à l’étranger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7620000" y="6789738"/>
            <a:ext cx="1588" cy="457200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97688"/>
            <a:ext cx="111601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11188" y="1970088"/>
            <a:ext cx="944721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Бюро CampusFrance КПІ</a:t>
            </a:r>
          </a:p>
          <a:p>
            <a:pPr eaLnBrk="1">
              <a:buClrTx/>
              <a:buSzTx/>
              <a:buFontTx/>
              <a:buNone/>
            </a:pPr>
            <a:r>
              <a:rPr lang="uk-UA" sz="2000"/>
              <a:t>тел.: +380 44 406 81 90</a:t>
            </a:r>
            <a:r>
              <a:rPr lang="fr-FR" sz="2000"/>
              <a:t> / </a:t>
            </a:r>
            <a:r>
              <a:rPr lang="fr-FR" sz="2000">
                <a:solidFill>
                  <a:srgbClr val="2300DC"/>
                </a:solidFill>
              </a:rPr>
              <a:t>campusfrance.kiev@gmail.com</a:t>
            </a:r>
          </a:p>
          <a:p>
            <a:pPr>
              <a:buClrTx/>
              <a:buSzTx/>
              <a:buFontTx/>
              <a:buNone/>
            </a:pPr>
            <a:endParaRPr lang="fr-FR" sz="2000"/>
          </a:p>
          <a:p>
            <a:pPr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Французький Інститут в Україні, відділ університетської співпраці</a:t>
            </a:r>
          </a:p>
          <a:p>
            <a:pPr eaLnBrk="1">
              <a:buClrTx/>
              <a:buSzTx/>
              <a:buFontTx/>
              <a:buNone/>
            </a:pPr>
            <a:r>
              <a:rPr lang="uk-UA" sz="2000"/>
              <a:t>тел.: +380 92 504 01 39</a:t>
            </a:r>
            <a:r>
              <a:rPr lang="fr-FR" sz="2000"/>
              <a:t> /</a:t>
            </a:r>
            <a:r>
              <a:rPr lang="fr-FR" sz="2000">
                <a:solidFill>
                  <a:srgbClr val="2300DC"/>
                </a:solidFill>
              </a:rPr>
              <a:t> і</a:t>
            </a:r>
            <a:r>
              <a:rPr lang="uk-UA" sz="2000">
                <a:solidFill>
                  <a:srgbClr val="2300DC"/>
                </a:solidFill>
              </a:rPr>
              <a:t>nfo@cfucus.org</a:t>
            </a:r>
          </a:p>
          <a:p>
            <a:pPr eaLnBrk="1">
              <a:buClrTx/>
              <a:buSzTx/>
              <a:buFontTx/>
              <a:buNone/>
            </a:pPr>
            <a:endParaRPr lang="uk-UA" sz="2000">
              <a:solidFill>
                <a:srgbClr val="280099"/>
              </a:solidFill>
            </a:endParaRPr>
          </a:p>
          <a:p>
            <a:pPr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Відділення CampusFrance</a:t>
            </a:r>
            <a:r>
              <a:rPr lang="uk-UA" sz="2000">
                <a:solidFill>
                  <a:srgbClr val="FFFFCC"/>
                </a:solidFill>
              </a:rPr>
              <a:t> </a:t>
            </a:r>
            <a:r>
              <a:rPr lang="uk-UA" sz="2000" b="1"/>
              <a:t>при Альянс франсез м. Дніпропетровська</a:t>
            </a:r>
          </a:p>
          <a:p>
            <a:pPr>
              <a:buClrTx/>
              <a:buSzTx/>
              <a:buFontTx/>
              <a:buNone/>
            </a:pPr>
            <a:r>
              <a:rPr lang="uk-UA" sz="2000"/>
              <a:t>тел./факс: +38 056 770 20 66 / +38 068 413 63 10 </a:t>
            </a:r>
            <a:r>
              <a:rPr lang="fr-FR" sz="2000"/>
              <a:t>/ </a:t>
            </a:r>
            <a:r>
              <a:rPr lang="fr-FR" sz="2000">
                <a:solidFill>
                  <a:srgbClr val="2300DC"/>
                </a:solidFill>
              </a:rPr>
              <a:t>afdnipropetrovsk@gmail.com</a:t>
            </a:r>
          </a:p>
          <a:p>
            <a:pPr>
              <a:buClrTx/>
              <a:buSzTx/>
              <a:buFontTx/>
              <a:buNone/>
            </a:pPr>
            <a:endParaRPr lang="uk-UA" sz="2000"/>
          </a:p>
          <a:p>
            <a:pPr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Відділення CampusFrance при Альянс франсез  м. Донецька</a:t>
            </a:r>
          </a:p>
          <a:p>
            <a:pPr>
              <a:buClrTx/>
              <a:buSzTx/>
              <a:buFontTx/>
              <a:buNone/>
            </a:pPr>
            <a:r>
              <a:rPr lang="uk-UA" sz="2000"/>
              <a:t>тел.: +38 062 332 35 10</a:t>
            </a:r>
            <a:r>
              <a:rPr lang="fr-FR" sz="2000"/>
              <a:t> / </a:t>
            </a:r>
            <a:r>
              <a:rPr lang="uk-UA" sz="2000">
                <a:solidFill>
                  <a:srgbClr val="2300DC"/>
                </a:solidFill>
                <a:hlinkClick r:id="rId5"/>
              </a:rPr>
              <a:t>afdonetsk@gmail.com</a:t>
            </a:r>
          </a:p>
          <a:p>
            <a:pPr>
              <a:buClrTx/>
              <a:buSzTx/>
              <a:buFontTx/>
              <a:buNone/>
            </a:pPr>
            <a:endParaRPr lang="uk-UA" sz="2000">
              <a:solidFill>
                <a:srgbClr val="2300DC"/>
              </a:solidFill>
            </a:endParaRPr>
          </a:p>
          <a:p>
            <a:pPr eaLnBrk="1">
              <a:buClr>
                <a:srgbClr val="000080"/>
              </a:buClr>
              <a:buSzPct val="150000"/>
              <a:buFont typeface="Wingdings" charset="2"/>
              <a:buChar char=""/>
            </a:pPr>
            <a:r>
              <a:rPr lang="uk-UA" sz="2000" b="1">
                <a:solidFill>
                  <a:srgbClr val="2300DC"/>
                </a:solidFill>
              </a:rPr>
              <a:t> </a:t>
            </a:r>
            <a:r>
              <a:rPr lang="uk-UA" sz="2000" b="1"/>
              <a:t>Відділення CampusFrance при Французькому Інституті м. Харкова</a:t>
            </a:r>
          </a:p>
          <a:p>
            <a:pPr eaLnBrk="1">
              <a:buClrTx/>
              <a:buSzTx/>
              <a:buFontTx/>
              <a:buNone/>
            </a:pPr>
            <a:r>
              <a:rPr lang="uk-UA" sz="2000"/>
              <a:t>тел./факс: +38 057 771 02 95 / 057 771 06 72 </a:t>
            </a:r>
            <a:r>
              <a:rPr lang="fr-FR" sz="2000"/>
              <a:t>/ </a:t>
            </a:r>
            <a:r>
              <a:rPr lang="fr-FR" sz="2000">
                <a:solidFill>
                  <a:srgbClr val="2300DC"/>
                </a:solidFill>
              </a:rPr>
              <a:t>c</a:t>
            </a:r>
            <a:r>
              <a:rPr lang="uk-UA" sz="2000">
                <a:solidFill>
                  <a:srgbClr val="2300DC"/>
                </a:solidFill>
              </a:rPr>
              <a:t>ontact.ifkharkiv@gmail.com</a:t>
            </a:r>
          </a:p>
          <a:p>
            <a:pPr>
              <a:buClrTx/>
              <a:buSzTx/>
              <a:buFontTx/>
              <a:buNone/>
            </a:pPr>
            <a:endParaRPr lang="uk-UA" sz="2000">
              <a:solidFill>
                <a:srgbClr val="2300DC"/>
              </a:solidFill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7C0B9876-0B52-4925-9915-299C2386A960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20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1676400" y="1260475"/>
            <a:ext cx="901223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5C599C"/>
                </a:solidFill>
                <a:latin typeface="Times New Roman" pitchFamily="16" charset="0"/>
              </a:rPr>
              <a:t>													Контакти в Україні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777163" y="6772275"/>
            <a:ext cx="2644775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fr-FR" sz="1000">
                <a:latin typeface="Times New Roman" pitchFamily="16" charset="0"/>
              </a:rPr>
              <a:t>CampusFrance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Agence nationale pour la promotion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de l’enseignement supérieur français à l’étranger</a:t>
            </a:r>
          </a:p>
        </p:txBody>
      </p:sp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7620000" y="6789738"/>
            <a:ext cx="1588" cy="457200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97688"/>
            <a:ext cx="111601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20725" y="1800225"/>
            <a:ext cx="9267825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000080"/>
              </a:buClr>
              <a:buFont typeface="Wingdings" charset="2"/>
              <a:buNone/>
            </a:pPr>
            <a:endParaRPr lang="uk-UA" sz="2000"/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Відділення CampusFrance при Альянс франсез м. Львова</a:t>
            </a:r>
          </a:p>
          <a:p>
            <a:pPr eaLnBrk="1">
              <a:buClrTx/>
              <a:buSzTx/>
              <a:buFontTx/>
              <a:buNone/>
            </a:pPr>
            <a:r>
              <a:rPr lang="uk-UA" sz="2000"/>
              <a:t>тел./факс: +38 0322 97 08 31 / +38 032 244 55 72</a:t>
            </a:r>
            <a:r>
              <a:rPr lang="fr-FR" sz="2000"/>
              <a:t> / </a:t>
            </a:r>
            <a:r>
              <a:rPr lang="fr-FR" sz="2000">
                <a:solidFill>
                  <a:srgbClr val="2300DC"/>
                </a:solidFill>
              </a:rPr>
              <a:t>aflviv@gmail.com</a:t>
            </a:r>
          </a:p>
          <a:p>
            <a:pPr eaLnBrk="1">
              <a:buClrTx/>
              <a:buSzTx/>
              <a:buFontTx/>
              <a:buNone/>
            </a:pPr>
            <a:endParaRPr lang="fr-FR" sz="2000"/>
          </a:p>
          <a:p>
            <a:pPr eaLnBrk="1">
              <a:buClr>
                <a:srgbClr val="000080"/>
              </a:buClr>
              <a:buSzPct val="150000"/>
              <a:buFont typeface="Wingdings" charset="2"/>
              <a:buChar char=""/>
            </a:pPr>
            <a:r>
              <a:rPr lang="uk-UA" sz="2000" b="1"/>
              <a:t>Відділення CampusFrance при Альянс франсез м. Рівного</a:t>
            </a:r>
          </a:p>
          <a:p>
            <a:pPr eaLnBrk="1">
              <a:buClrTx/>
              <a:buSzTx/>
              <a:buFontTx/>
              <a:buNone/>
            </a:pPr>
            <a:r>
              <a:rPr lang="uk-UA" sz="2000"/>
              <a:t>тел./факс: +38 0362 63 61 28 / </a:t>
            </a:r>
            <a:r>
              <a:rPr lang="uk-UA" sz="2000">
                <a:solidFill>
                  <a:srgbClr val="2323DC"/>
                </a:solidFill>
              </a:rPr>
              <a:t>afrivne@gmail.com</a:t>
            </a:r>
          </a:p>
          <a:p>
            <a:pPr eaLnBrk="1">
              <a:buClrTx/>
              <a:buSzTx/>
              <a:buFontTx/>
              <a:buNone/>
            </a:pPr>
            <a:endParaRPr lang="fr-FR" sz="2000">
              <a:solidFill>
                <a:srgbClr val="2300DC"/>
              </a:solidFill>
            </a:endParaRPr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Відділення CampusFrance при Альянс франсез м. Одеси</a:t>
            </a:r>
          </a:p>
          <a:p>
            <a:pPr>
              <a:buClrTx/>
              <a:buSzTx/>
              <a:buFontTx/>
              <a:buNone/>
            </a:pPr>
            <a:r>
              <a:rPr lang="uk-UA" sz="2000"/>
              <a:t>тел./факс: +38 048 786 92 36 / +38 048 786 06 57</a:t>
            </a:r>
            <a:r>
              <a:rPr lang="fr-FR" sz="2000" b="1"/>
              <a:t> </a:t>
            </a:r>
            <a:r>
              <a:rPr lang="fr-FR" sz="2000"/>
              <a:t>/ </a:t>
            </a:r>
            <a:r>
              <a:rPr lang="fr-FR" sz="2000">
                <a:solidFill>
                  <a:srgbClr val="2300DC"/>
                </a:solidFill>
              </a:rPr>
              <a:t>afodess@gmail.com</a:t>
            </a:r>
          </a:p>
          <a:p>
            <a:pPr>
              <a:buClrTx/>
              <a:buSzTx/>
              <a:buFontTx/>
              <a:buNone/>
            </a:pPr>
            <a:endParaRPr lang="uk-UA" sz="2000" b="1">
              <a:solidFill>
                <a:srgbClr val="CCCCFF"/>
              </a:solidFill>
            </a:endParaRPr>
          </a:p>
          <a:p>
            <a:pPr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Відділення CampusFrance при Альянс франсез м. Луганськ</a:t>
            </a:r>
          </a:p>
          <a:p>
            <a:pPr eaLnBrk="1">
              <a:buClrTx/>
              <a:buSzTx/>
              <a:buFontTx/>
              <a:buNone/>
            </a:pPr>
            <a:r>
              <a:rPr lang="ru-RU" sz="2000"/>
              <a:t> тел./факс +38 0642 34 79 97/</a:t>
            </a:r>
            <a:r>
              <a:rPr lang="ru-RU" sz="2000">
                <a:solidFill>
                  <a:srgbClr val="280099"/>
                </a:solidFill>
              </a:rPr>
              <a:t> </a:t>
            </a:r>
            <a:r>
              <a:rPr lang="ru-RU" sz="2000">
                <a:solidFill>
                  <a:srgbClr val="2300DC"/>
                </a:solidFill>
              </a:rPr>
              <a:t>aflouhansk@gmail.com</a:t>
            </a:r>
          </a:p>
          <a:p>
            <a:pPr eaLnBrk="1">
              <a:buClrTx/>
              <a:buSzTx/>
              <a:buFontTx/>
              <a:buNone/>
            </a:pPr>
            <a:endParaRPr lang="ru-RU" sz="2000" b="1"/>
          </a:p>
          <a:p>
            <a:pPr eaLnBrk="1">
              <a:buClr>
                <a:srgbClr val="000080"/>
              </a:buClr>
              <a:buFont typeface="Wingdings" charset="2"/>
              <a:buChar char=""/>
            </a:pPr>
            <a:r>
              <a:rPr lang="uk-UA" sz="2000" b="1"/>
              <a:t> Відділення CampusFrance при Альянс франсез м. </a:t>
            </a:r>
            <a:r>
              <a:rPr lang="ru-RU" sz="2000" b="1"/>
              <a:t>Севастополя </a:t>
            </a:r>
          </a:p>
          <a:p>
            <a:pPr eaLnBrk="1">
              <a:buClrTx/>
              <a:buSzTx/>
              <a:buFontTx/>
              <a:buNone/>
            </a:pPr>
            <a:r>
              <a:rPr lang="ru-RU" sz="2000"/>
              <a:t>тел./факс+38 0692 54 52 14 /</a:t>
            </a:r>
            <a:r>
              <a:rPr lang="ru-RU" sz="2000">
                <a:solidFill>
                  <a:srgbClr val="280099"/>
                </a:solidFill>
              </a:rPr>
              <a:t> </a:t>
            </a:r>
            <a:r>
              <a:rPr lang="ru-RU" sz="2000">
                <a:solidFill>
                  <a:srgbClr val="2300DC"/>
                </a:solidFill>
              </a:rPr>
              <a:t>afsebastopol@gmail.com</a:t>
            </a:r>
            <a:r>
              <a:rPr lang="fr-FR" sz="2000">
                <a:solidFill>
                  <a:srgbClr val="2300DC"/>
                </a:solidFill>
              </a:rPr>
              <a:t> </a:t>
            </a:r>
          </a:p>
          <a:p>
            <a:pPr>
              <a:buClrTx/>
              <a:buSzTx/>
              <a:buFontTx/>
              <a:buNone/>
            </a:pPr>
            <a:endParaRPr lang="fr-FR" sz="1700" b="1"/>
          </a:p>
          <a:p>
            <a:pPr>
              <a:buClrTx/>
              <a:buSzTx/>
              <a:buFontTx/>
              <a:buNone/>
            </a:pPr>
            <a:endParaRPr lang="uk-UA" sz="1700" b="1">
              <a:solidFill>
                <a:srgbClr val="CCCCFF"/>
              </a:solidFill>
            </a:endParaRPr>
          </a:p>
          <a:p>
            <a:pPr>
              <a:buClrTx/>
              <a:buSzTx/>
              <a:buFontTx/>
              <a:buNone/>
            </a:pPr>
            <a:endParaRPr lang="uk-UA" sz="1700" b="1"/>
          </a:p>
          <a:p>
            <a:pPr>
              <a:buClrTx/>
              <a:buSzTx/>
              <a:buFontTx/>
              <a:buNone/>
            </a:pPr>
            <a:endParaRPr lang="uk-UA" sz="1700" b="1"/>
          </a:p>
          <a:p>
            <a:pPr>
              <a:buClrTx/>
              <a:buSzTx/>
              <a:buFontTx/>
              <a:buNone/>
            </a:pPr>
            <a:r>
              <a:rPr lang="fr-FR" sz="1700"/>
              <a:t>	</a:t>
            </a:r>
          </a:p>
          <a:p>
            <a:pPr>
              <a:buClrTx/>
              <a:buSzTx/>
              <a:buFontTx/>
              <a:buNone/>
            </a:pPr>
            <a:endParaRPr lang="fr-FR" sz="170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716120C9-4829-430B-B919-EECD9279C221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21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36513"/>
            <a:ext cx="10693400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676400" y="885825"/>
            <a:ext cx="89439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5C599C"/>
                </a:solidFill>
                <a:latin typeface="Times New Roman" pitchFamily="16" charset="0"/>
              </a:rPr>
              <a:t>												Контакти в Україні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687513" y="428625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47713" y="2247900"/>
            <a:ext cx="180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7777163" y="6772275"/>
            <a:ext cx="2644775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fr-FR" sz="1000">
                <a:latin typeface="Times New Roman" pitchFamily="16" charset="0"/>
              </a:rPr>
              <a:t>CampusFrance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Agence nationale pour la promotion</a:t>
            </a:r>
            <a:br>
              <a:rPr lang="fr-FR" sz="1000">
                <a:latin typeface="Times New Roman" pitchFamily="16" charset="0"/>
              </a:rPr>
            </a:br>
            <a:r>
              <a:rPr lang="fr-FR" sz="1000">
                <a:latin typeface="Times New Roman" pitchFamily="16" charset="0"/>
              </a:rPr>
              <a:t>de l’enseignement supérieur français à l’étranger</a:t>
            </a:r>
          </a:p>
        </p:txBody>
      </p:sp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7620000" y="6789738"/>
            <a:ext cx="1588" cy="457200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97688"/>
            <a:ext cx="111601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00113" y="2519363"/>
            <a:ext cx="9447212" cy="450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endParaRPr lang="uk-UA" sz="1700" b="1"/>
          </a:p>
          <a:p>
            <a:r>
              <a:rPr lang="fr-FR" b="1"/>
              <a:t>CampusFrance Україна</a:t>
            </a:r>
          </a:p>
          <a:p>
            <a:pPr eaLnBrk="1"/>
            <a:r>
              <a:rPr lang="fr-FR" b="1">
                <a:solidFill>
                  <a:srgbClr val="2323DC"/>
                </a:solidFill>
              </a:rPr>
              <a:t>www.campusfrance.org</a:t>
            </a:r>
          </a:p>
          <a:p>
            <a:endParaRPr lang="fr-FR" b="1">
              <a:solidFill>
                <a:srgbClr val="280099"/>
              </a:solidFill>
            </a:endParaRPr>
          </a:p>
          <a:p>
            <a:r>
              <a:rPr lang="fr-FR" b="1"/>
              <a:t>Посольство Франції в Україні</a:t>
            </a:r>
          </a:p>
          <a:p>
            <a:pPr eaLnBrk="1"/>
            <a:r>
              <a:rPr lang="en-US" b="1">
                <a:solidFill>
                  <a:srgbClr val="2323DC"/>
                </a:solidFill>
              </a:rPr>
              <a:t>www.ambafance-ua.org </a:t>
            </a:r>
          </a:p>
          <a:p>
            <a:endParaRPr lang="en-US" b="1">
              <a:solidFill>
                <a:srgbClr val="280099"/>
              </a:solidFill>
            </a:endParaRPr>
          </a:p>
          <a:p>
            <a:r>
              <a:rPr lang="en-US" b="1"/>
              <a:t>Французький Інститут</a:t>
            </a:r>
          </a:p>
          <a:p>
            <a:r>
              <a:rPr lang="en-US" b="1">
                <a:solidFill>
                  <a:srgbClr val="2323DC"/>
                </a:solidFill>
              </a:rPr>
              <a:t>www.institutfrancais-ukraine.com</a:t>
            </a:r>
          </a:p>
          <a:p>
            <a:endParaRPr lang="fr-FR" sz="2200" b="1"/>
          </a:p>
          <a:p>
            <a:endParaRPr lang="fr-FR" sz="2200" b="1"/>
          </a:p>
          <a:p>
            <a:endParaRPr lang="fr-FR" sz="2200" b="1"/>
          </a:p>
          <a:p>
            <a:endParaRPr lang="uk-UA" sz="1700" b="1">
              <a:solidFill>
                <a:srgbClr val="CCCCFF"/>
              </a:solidFill>
            </a:endParaRPr>
          </a:p>
          <a:p>
            <a:endParaRPr lang="uk-UA" sz="1700" b="1"/>
          </a:p>
          <a:p>
            <a:endParaRPr lang="uk-UA" sz="1700" b="1"/>
          </a:p>
          <a:p>
            <a:r>
              <a:rPr lang="fr-FR" sz="1700"/>
              <a:t>	</a:t>
            </a:r>
          </a:p>
          <a:p>
            <a:endParaRPr lang="fr-FR" sz="17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E09F4706-6D02-4B23-8434-C348E045506A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22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76400" y="885825"/>
            <a:ext cx="901223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956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5C599C"/>
                </a:solidFill>
                <a:latin typeface="Times New Roman" pitchFamily="16" charset="0"/>
              </a:rPr>
              <a:t>													Контакти в Україні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0060A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687513" y="428625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023938" y="3421063"/>
            <a:ext cx="1101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76400" y="2630488"/>
            <a:ext cx="7272338" cy="297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3388" indent="-43338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20000"/>
              </a:lnSpc>
            </a:pPr>
            <a:endParaRPr lang="uk-UA" sz="1500">
              <a:latin typeface="Times New Roman" pitchFamily="16" charset="0"/>
            </a:endParaRPr>
          </a:p>
          <a:p>
            <a:pPr eaLnBrk="1">
              <a:spcAft>
                <a:spcPts val="1250"/>
              </a:spcAft>
              <a:buClr>
                <a:srgbClr val="FF0000"/>
              </a:buClr>
              <a:buFont typeface="Zapf Dingbats" pitchFamily="1" charset="2"/>
              <a:buChar char=""/>
            </a:pPr>
            <a:r>
              <a:rPr lang="uk-UA" sz="2200"/>
              <a:t>Вільний доступ до вищої освіти</a:t>
            </a:r>
          </a:p>
          <a:p>
            <a:pPr eaLnBrk="1">
              <a:spcAft>
                <a:spcPts val="1250"/>
              </a:spcAft>
              <a:buClr>
                <a:srgbClr val="FF0000"/>
              </a:buClr>
              <a:buFont typeface="Zapf Dingbats" pitchFamily="1" charset="2"/>
              <a:buChar char=""/>
            </a:pPr>
            <a:r>
              <a:rPr lang="uk-UA" sz="2200"/>
              <a:t>Якість навчання</a:t>
            </a:r>
          </a:p>
          <a:p>
            <a:pPr eaLnBrk="1">
              <a:spcAft>
                <a:spcPts val="1250"/>
              </a:spcAft>
              <a:buClr>
                <a:srgbClr val="FF0000"/>
              </a:buClr>
              <a:buFont typeface="Zapf Dingbats" pitchFamily="1" charset="2"/>
              <a:buChar char=""/>
            </a:pPr>
            <a:r>
              <a:rPr lang="uk-UA" sz="2200"/>
              <a:t>Традиції, перевірені часом</a:t>
            </a:r>
          </a:p>
          <a:p>
            <a:pPr eaLnBrk="1">
              <a:spcAft>
                <a:spcPts val="1250"/>
              </a:spcAft>
              <a:buClr>
                <a:srgbClr val="FF0000"/>
              </a:buClr>
              <a:buFont typeface="Zapf Dingbats" pitchFamily="1" charset="2"/>
              <a:buChar char=""/>
            </a:pPr>
            <a:r>
              <a:rPr lang="uk-UA" sz="2200"/>
              <a:t>Рівні права французьких та іноземних студентів</a:t>
            </a:r>
          </a:p>
          <a:p>
            <a:pPr eaLnBrk="1">
              <a:spcAft>
                <a:spcPts val="1250"/>
              </a:spcAft>
              <a:buClr>
                <a:srgbClr val="FF0000"/>
              </a:buClr>
              <a:buFont typeface="Zapf Dingbats" pitchFamily="1" charset="2"/>
              <a:buChar char=""/>
            </a:pPr>
            <a:r>
              <a:rPr lang="uk-UA" sz="2200"/>
              <a:t>Диплом європейського зразка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454150" y="457200"/>
            <a:ext cx="684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6150" name="Group 6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6151" name="Line 7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615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1FBE9147-91ED-4E0D-ACB3-3FC76E29371E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3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71550" y="2179638"/>
            <a:ext cx="7848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/>
            <a:r>
              <a:rPr lang="uk-UA" sz="2800" b="1">
                <a:solidFill>
                  <a:srgbClr val="004FA2"/>
                </a:solidFill>
                <a:latin typeface="Times New Roman" pitchFamily="16" charset="0"/>
              </a:rPr>
              <a:t>Основні переваги</a:t>
            </a:r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687513" y="809625"/>
            <a:ext cx="89916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4FA2"/>
                </a:solidFill>
                <a:latin typeface="Times New Roman" pitchFamily="16" charset="0"/>
              </a:rPr>
              <a:t>													Мій вибір - Франція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687513" y="1189038"/>
            <a:ext cx="8924925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ru-RU" sz="2000" b="1">
                <a:solidFill>
                  <a:srgbClr val="FF0000"/>
                </a:solidFill>
              </a:rPr>
              <a:t>Р</a:t>
            </a:r>
            <a:r>
              <a:rPr lang="uk-UA" sz="2000" b="1">
                <a:solidFill>
                  <a:srgbClr val="FF0000"/>
                </a:solidFill>
              </a:rPr>
              <a:t>озвинена та довершена система освіти</a:t>
            </a:r>
            <a:r>
              <a:rPr lang="fr-FR" sz="2000" b="1">
                <a:solidFill>
                  <a:srgbClr val="FF0000"/>
                </a:solidFill>
              </a:rPr>
              <a:t> </a:t>
            </a:r>
            <a:r>
              <a:rPr lang="uk-UA" sz="2000" b="1">
                <a:solidFill>
                  <a:srgbClr val="FF0000"/>
                </a:solidFill>
              </a:rPr>
              <a:t>та науки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13363" y="1828800"/>
            <a:ext cx="5354637" cy="3968750"/>
          </a:xfrm>
          <a:prstGeom prst="rect">
            <a:avLst/>
          </a:prstGeom>
          <a:solidFill>
            <a:srgbClr val="004F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3 місце в Європі за кількістю </a:t>
            </a:r>
            <a:r>
              <a:rPr lang="uk-UA" sz="1500" b="1">
                <a:solidFill>
                  <a:srgbClr val="FFFFFF"/>
                </a:solidFill>
                <a:latin typeface="Times New Roman" pitchFamily="16" charset="0"/>
              </a:rPr>
              <a:t>Нобелівських лауреатів</a:t>
            </a: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 з інженерних спеціальностях </a:t>
            </a:r>
          </a:p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uk-UA" sz="1500">
              <a:solidFill>
                <a:srgbClr val="FFFFFF"/>
              </a:solidFill>
              <a:latin typeface="Times New Roman" pitchFamily="16" charset="0"/>
            </a:endParaRPr>
          </a:p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6 місце в світі та 2 в Європі за кількістю дослідників (</a:t>
            </a:r>
            <a:r>
              <a:rPr lang="uk-UA" sz="1500" b="1">
                <a:solidFill>
                  <a:srgbClr val="FFFFFF"/>
                </a:solidFill>
                <a:latin typeface="Times New Roman" pitchFamily="16" charset="0"/>
              </a:rPr>
              <a:t>230 тис. наукових працівників</a:t>
            </a: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)</a:t>
            </a:r>
          </a:p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uk-UA" sz="1500">
              <a:solidFill>
                <a:srgbClr val="FFFFFF"/>
              </a:solidFill>
              <a:latin typeface="Times New Roman" pitchFamily="16" charset="0"/>
            </a:endParaRPr>
          </a:p>
          <a:p>
            <a:pPr eaLnBrk="1">
              <a:spcAft>
                <a:spcPts val="9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3 місце в Європі за кількістю </a:t>
            </a:r>
            <a:r>
              <a:rPr lang="uk-UA" sz="1500" b="1">
                <a:solidFill>
                  <a:srgbClr val="FFFFFF"/>
                </a:solidFill>
                <a:latin typeface="Times New Roman" pitchFamily="16" charset="0"/>
              </a:rPr>
              <a:t>опублікованих наукових статей</a:t>
            </a:r>
          </a:p>
          <a:p>
            <a:pPr eaLnBrk="1">
              <a:spcAft>
                <a:spcPts val="9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ru-RU" sz="1500">
                <a:solidFill>
                  <a:srgbClr val="FFFFFF"/>
                </a:solidFill>
                <a:latin typeface="Times New Roman" pitchFamily="16" charset="0"/>
              </a:rPr>
              <a:t>2</a:t>
            </a: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 місце в Європі за капіталовкладеннями приватного  сектора в наукові дослідження </a:t>
            </a:r>
            <a:r>
              <a:rPr lang="ru-RU" sz="1500">
                <a:solidFill>
                  <a:srgbClr val="FFFFFF"/>
                </a:solidFill>
                <a:latin typeface="Times New Roman" pitchFamily="16" charset="0"/>
              </a:rPr>
              <a:t>(</a:t>
            </a:r>
            <a:r>
              <a:rPr lang="ru-RU" sz="1500" b="1">
                <a:solidFill>
                  <a:srgbClr val="FFFFFF"/>
                </a:solidFill>
                <a:latin typeface="Times New Roman" pitchFamily="16" charset="0"/>
              </a:rPr>
              <a:t>48 </a:t>
            </a:r>
            <a:r>
              <a:rPr lang="uk-UA" sz="1500" b="1">
                <a:solidFill>
                  <a:srgbClr val="FFFFFF"/>
                </a:solidFill>
                <a:latin typeface="Times New Roman" pitchFamily="16" charset="0"/>
              </a:rPr>
              <a:t>мільярдів $ у </a:t>
            </a:r>
            <a:r>
              <a:rPr lang="ru-RU" sz="1500" b="1">
                <a:solidFill>
                  <a:srgbClr val="FFFFFF"/>
                </a:solidFill>
                <a:latin typeface="Times New Roman" pitchFamily="16" charset="0"/>
              </a:rPr>
              <a:t>2006</a:t>
            </a:r>
            <a:r>
              <a:rPr lang="fr-FR" sz="1500" b="1">
                <a:solidFill>
                  <a:srgbClr val="FFFFFF"/>
                </a:solidFill>
                <a:latin typeface="Times New Roman" pitchFamily="16" charset="0"/>
              </a:rPr>
              <a:t> </a:t>
            </a:r>
            <a:r>
              <a:rPr lang="ru-RU" sz="1500" b="1">
                <a:solidFill>
                  <a:srgbClr val="FFFFFF"/>
                </a:solidFill>
                <a:latin typeface="Times New Roman" pitchFamily="16" charset="0"/>
              </a:rPr>
              <a:t>р.</a:t>
            </a:r>
            <a:r>
              <a:rPr lang="ru-RU" sz="1500">
                <a:solidFill>
                  <a:srgbClr val="FFFFFF"/>
                </a:solidFill>
                <a:latin typeface="Times New Roman" pitchFamily="16" charset="0"/>
              </a:rPr>
              <a:t>)</a:t>
            </a:r>
          </a:p>
          <a:p>
            <a:pPr eaLnBrk="1">
              <a:spcAft>
                <a:spcPts val="9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4 місце у світі за показниками економічного розвитку</a:t>
            </a:r>
          </a:p>
          <a:p>
            <a:pPr eaLnBrk="1">
              <a:spcAft>
                <a:spcPts val="9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uk-UA" sz="1500">
                <a:solidFill>
                  <a:srgbClr val="FFFFFF"/>
                </a:solidFill>
                <a:latin typeface="Times New Roman" pitchFamily="16" charset="0"/>
              </a:rPr>
              <a:t>2 місце по експорту послуг у Європі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3213" y="2484438"/>
            <a:ext cx="4954587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spcAft>
                <a:spcPts val="938"/>
              </a:spcAft>
              <a:buClr>
                <a:srgbClr val="FF0000"/>
              </a:buClr>
              <a:buFont typeface="Wingdings" charset="2"/>
              <a:buChar char=""/>
            </a:pPr>
            <a:r>
              <a:rPr lang="uk-UA" sz="1800"/>
              <a:t>У </a:t>
            </a:r>
            <a:r>
              <a:rPr lang="uk-UA" sz="1800">
                <a:solidFill>
                  <a:srgbClr val="FF0000"/>
                </a:solidFill>
              </a:rPr>
              <a:t>2008 </a:t>
            </a:r>
            <a:r>
              <a:rPr lang="uk-UA" sz="1800"/>
              <a:t>р, витрати з національного бюджету на </a:t>
            </a:r>
            <a:r>
              <a:rPr lang="uk-UA" sz="1800">
                <a:solidFill>
                  <a:srgbClr val="FF0000"/>
                </a:solidFill>
              </a:rPr>
              <a:t>потреби дослідницької діяльності </a:t>
            </a:r>
            <a:r>
              <a:rPr lang="uk-UA" sz="1800"/>
              <a:t>склали </a:t>
            </a:r>
            <a:r>
              <a:rPr lang="uk-UA" sz="1800">
                <a:solidFill>
                  <a:srgbClr val="FF0000"/>
                </a:solidFill>
              </a:rPr>
              <a:t>23,2 мільярди євро</a:t>
            </a:r>
          </a:p>
          <a:p>
            <a:pPr eaLnBrk="1">
              <a:spcAft>
                <a:spcPts val="938"/>
              </a:spcAft>
              <a:buClr>
                <a:srgbClr val="FF0000"/>
              </a:buClr>
              <a:buFont typeface="Wingdings" charset="2"/>
              <a:buChar char=""/>
            </a:pPr>
            <a:r>
              <a:rPr lang="uk-UA" sz="1800"/>
              <a:t>Більше </a:t>
            </a:r>
            <a:r>
              <a:rPr lang="uk-UA" sz="1800">
                <a:solidFill>
                  <a:srgbClr val="FF0000"/>
                </a:solidFill>
              </a:rPr>
              <a:t>6,2%</a:t>
            </a:r>
            <a:r>
              <a:rPr lang="fr-FR" sz="1800">
                <a:solidFill>
                  <a:srgbClr val="FF0000"/>
                </a:solidFill>
              </a:rPr>
              <a:t> </a:t>
            </a:r>
            <a:r>
              <a:rPr lang="uk-UA" sz="1800">
                <a:solidFill>
                  <a:srgbClr val="FF0000"/>
                </a:solidFill>
              </a:rPr>
              <a:t>ВНП</a:t>
            </a:r>
            <a:r>
              <a:rPr lang="uk-UA" sz="1800"/>
              <a:t> призначено на </a:t>
            </a:r>
            <a:r>
              <a:rPr lang="uk-UA" sz="1800">
                <a:solidFill>
                  <a:srgbClr val="FF0000"/>
                </a:solidFill>
              </a:rPr>
              <a:t>потреби освіти</a:t>
            </a:r>
          </a:p>
          <a:p>
            <a:pPr eaLnBrk="1">
              <a:spcAft>
                <a:spcPts val="938"/>
              </a:spcAft>
              <a:buClr>
                <a:srgbClr val="FF0000"/>
              </a:buClr>
              <a:buFont typeface="Wingdings" charset="2"/>
              <a:buChar char=""/>
            </a:pPr>
            <a:r>
              <a:rPr lang="uk-UA" sz="1800"/>
              <a:t>Більше 2,2 мільйона студентів навчається у Франції</a:t>
            </a:r>
          </a:p>
          <a:p>
            <a:pPr eaLnBrk="1">
              <a:spcAft>
                <a:spcPts val="938"/>
              </a:spcAft>
              <a:buClr>
                <a:srgbClr val="FF0000"/>
              </a:buClr>
              <a:buFont typeface="Wingdings" charset="2"/>
              <a:buChar char=""/>
            </a:pPr>
            <a:r>
              <a:rPr lang="uk-UA" sz="1800"/>
              <a:t>Щороку Франція приймає </a:t>
            </a:r>
            <a:r>
              <a:rPr lang="uk-UA" sz="1800">
                <a:solidFill>
                  <a:srgbClr val="FF0000"/>
                </a:solidFill>
              </a:rPr>
              <a:t>284 600  іноземних студентів</a:t>
            </a:r>
            <a:r>
              <a:rPr lang="uk-UA" sz="1800"/>
              <a:t>, що складає </a:t>
            </a:r>
            <a:r>
              <a:rPr lang="uk-UA" sz="1800">
                <a:solidFill>
                  <a:srgbClr val="FF0000"/>
                </a:solidFill>
              </a:rPr>
              <a:t>12%</a:t>
            </a:r>
            <a:r>
              <a:rPr lang="uk-UA" sz="1800"/>
              <a:t> від загальної кількості французького студентства ( У Великобританії –  14%, у Німеччині – 13%)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717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59FFF2E1-C728-4B8B-B4A6-278F687B8893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4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168400" y="1836738"/>
            <a:ext cx="32400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>
              <a:spcBef>
                <a:spcPts val="1500"/>
              </a:spcBef>
            </a:pPr>
            <a:r>
              <a:rPr lang="uk-UA" b="1">
                <a:solidFill>
                  <a:srgbClr val="004FA2"/>
                </a:solidFill>
                <a:latin typeface="Times New Roman" pitchFamily="16" charset="0"/>
              </a:rPr>
              <a:t>Ключові цифри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39750" y="6380163"/>
            <a:ext cx="97932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Font typeface="Times New Roman" pitchFamily="16" charset="0"/>
              <a:buBlip>
                <a:blip r:embed="rId4"/>
              </a:buBlip>
            </a:pPr>
            <a:r>
              <a:rPr lang="uk-UA" b="1">
                <a:solidFill>
                  <a:srgbClr val="004FA2"/>
                </a:solidFill>
                <a:latin typeface="Times New Roman" pitchFamily="16" charset="0"/>
              </a:rPr>
              <a:t> Доступна та якісна система освіти та науки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776913" y="1890713"/>
            <a:ext cx="43576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/>
            <a:r>
              <a:rPr lang="uk-UA" b="1">
                <a:solidFill>
                  <a:srgbClr val="FFFFFF"/>
                </a:solidFill>
                <a:latin typeface="Times New Roman" pitchFamily="16" charset="0"/>
              </a:rPr>
              <a:t>Результати:</a:t>
            </a:r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1687513" y="809625"/>
            <a:ext cx="89916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4FA2"/>
                </a:solidFill>
                <a:latin typeface="Times New Roman" pitchFamily="16" charset="0"/>
              </a:rPr>
              <a:t>													Мій вибір - Франція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endParaRPr lang="uk-UA" sz="2200" b="1" i="1">
              <a:solidFill>
                <a:srgbClr val="004FA2"/>
              </a:solidFill>
              <a:latin typeface="Times New Roman" pitchFamily="16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687513" y="1189038"/>
            <a:ext cx="8924925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ru-RU" sz="2000" b="1">
                <a:solidFill>
                  <a:srgbClr val="FF0000"/>
                </a:solidFill>
                <a:latin typeface="Times New Roman" pitchFamily="16" charset="0"/>
              </a:rPr>
              <a:t>Р</a:t>
            </a: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озвинена та довершена система освіти</a:t>
            </a:r>
            <a:r>
              <a:rPr lang="fr-FR" sz="2000" b="1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та науки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76400" y="468313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743200"/>
            <a:ext cx="26844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6704012" cy="373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20000"/>
              </a:lnSpc>
              <a:buClr>
                <a:srgbClr val="FF0000"/>
              </a:buClr>
              <a:buFont typeface="Wingdings" charset="2"/>
              <a:buChar char=""/>
            </a:pPr>
            <a:r>
              <a:rPr lang="uk-UA" sz="2200"/>
              <a:t>   Європейська система освіти</a:t>
            </a:r>
          </a:p>
          <a:p>
            <a:pPr eaLnBrk="1">
              <a:lnSpc>
                <a:spcPct val="120000"/>
              </a:lnSpc>
              <a:buClrTx/>
              <a:buSzTx/>
              <a:buFontTx/>
              <a:buNone/>
            </a:pPr>
            <a:endParaRPr lang="uk-UA" sz="2200"/>
          </a:p>
          <a:p>
            <a:pPr eaLnBrk="1">
              <a:lnSpc>
                <a:spcPct val="120000"/>
              </a:lnSpc>
              <a:buClr>
                <a:srgbClr val="FF0000"/>
              </a:buClr>
              <a:buFont typeface="Wingdings" charset="2"/>
              <a:buChar char=""/>
            </a:pPr>
            <a:r>
              <a:rPr lang="fr-FR" sz="2200"/>
              <a:t>   3  </a:t>
            </a:r>
            <a:r>
              <a:rPr lang="uk-UA" sz="2200"/>
              <a:t>рівні</a:t>
            </a:r>
            <a:r>
              <a:rPr lang="fr-FR" sz="2200"/>
              <a:t>, 3 </a:t>
            </a:r>
            <a:r>
              <a:rPr lang="uk-UA" sz="2200"/>
              <a:t>дипломи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r>
              <a:rPr lang="fr-FR" sz="1800" b="1"/>
              <a:t>L</a:t>
            </a:r>
            <a:r>
              <a:rPr lang="uk-UA" sz="1800" b="1"/>
              <a:t>і</a:t>
            </a:r>
            <a:r>
              <a:rPr lang="fr-FR" sz="1800" b="1"/>
              <a:t>cence</a:t>
            </a:r>
            <a:r>
              <a:rPr lang="uk-UA" sz="1800" b="1"/>
              <a:t> (L)</a:t>
            </a:r>
            <a:r>
              <a:rPr lang="uk-UA" sz="1800"/>
              <a:t> = 6 семестрів = 180 ECTS</a:t>
            </a:r>
            <a:r>
              <a:rPr lang="fr-FR" sz="1800"/>
              <a:t> </a:t>
            </a:r>
            <a:r>
              <a:rPr lang="uk-UA" sz="1800"/>
              <a:t>(бакалаврат)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r>
              <a:rPr lang="fr-FR" sz="1800" b="1"/>
              <a:t>Master</a:t>
            </a:r>
            <a:r>
              <a:rPr lang="uk-UA" sz="1800" b="1"/>
              <a:t> (M)</a:t>
            </a:r>
            <a:r>
              <a:rPr lang="uk-UA" sz="1800"/>
              <a:t> = 4 семестри = 120 ECTS (магістратура)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r>
              <a:rPr lang="fr-FR" sz="1800" b="1"/>
              <a:t>Doctorat</a:t>
            </a:r>
            <a:r>
              <a:rPr lang="uk-UA" sz="1800" b="1"/>
              <a:t> (D)</a:t>
            </a:r>
            <a:r>
              <a:rPr lang="uk-UA" sz="1800"/>
              <a:t> = мінімум 3 роки по закінченні магістерського курсу (не виражається в ECTS) — (аспірантура)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uk-UA" sz="1800"/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charset="2"/>
              <a:buChar char=""/>
            </a:pPr>
            <a:r>
              <a:rPr lang="uk-UA" sz="2200"/>
              <a:t>   Система ECTS (Європейська Кредитно Трансферна Система) </a:t>
            </a:r>
            <a:r>
              <a:rPr lang="uk-UA" sz="1800"/>
              <a:t>ґрунтується на накопиченні загальновизнаних модулів, які визначають якість роботи студента. Ця система полегшує європейську мобільність студентів протягом усього періоду навчання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uk-UA" sz="1500">
              <a:latin typeface="Times New Roman" pitchFamily="16" charset="0"/>
            </a:endParaRP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uk-UA" sz="1500">
              <a:latin typeface="Times New Roman" pitchFamily="16" charset="0"/>
            </a:endParaRP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8200" name="Group 8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8201" name="Line 9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8202" name="Picture 1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4B48B616-AB97-483F-9F9E-9C83B169B8FC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5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687513" y="825500"/>
            <a:ext cx="89916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4FA2"/>
                </a:solidFill>
                <a:latin typeface="Times New Roman" pitchFamily="16" charset="0"/>
              </a:rPr>
              <a:t>													Мій вибір - Франція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endParaRPr lang="uk-UA" sz="2200" b="1" i="1">
              <a:solidFill>
                <a:srgbClr val="004FA2"/>
              </a:solidFill>
              <a:latin typeface="Times New Roman" pitchFamily="16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687513" y="124777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Європейський диплом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1992313"/>
            <a:ext cx="7872412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002713" y="6356350"/>
            <a:ext cx="9652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ctr" eaLnBrk="1">
              <a:tabLst>
                <a:tab pos="723900" algn="l"/>
              </a:tabLst>
            </a:pPr>
            <a:r>
              <a:rPr lang="ru-RU" sz="1000" i="1">
                <a:solidFill>
                  <a:srgbClr val="000000"/>
                </a:solidFill>
                <a:latin typeface="Times New Roman" pitchFamily="16" charset="0"/>
              </a:rPr>
              <a:t>Source : MESR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79113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9223" name="Group 7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9224" name="Line 8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9225" name="Picture 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600200" y="533400"/>
            <a:ext cx="1588" cy="836613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687513" y="1844675"/>
            <a:ext cx="6408737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uk-UA" sz="2100" b="1">
                <a:solidFill>
                  <a:srgbClr val="004FA2"/>
                </a:solidFill>
                <a:latin typeface="Times New Roman" pitchFamily="16" charset="0"/>
              </a:rPr>
              <a:t>Схема системи французької вищої освіти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687513" y="465138"/>
            <a:ext cx="677227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–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C6F7EADC-1D0E-4905-9128-7CD81583BC25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6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687513" y="809625"/>
            <a:ext cx="89916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4FA2"/>
                </a:solidFill>
                <a:latin typeface="Times New Roman" pitchFamily="16" charset="0"/>
              </a:rPr>
              <a:t>													Мій вибір - Франція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endParaRPr lang="uk-UA" sz="2200" b="1" i="1">
              <a:solidFill>
                <a:srgbClr val="004FA2"/>
              </a:solidFill>
              <a:latin typeface="Times New Roman" pitchFamily="16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687513" y="1189038"/>
            <a:ext cx="8924925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Європейський диплом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934200" y="2438400"/>
            <a:ext cx="3754438" cy="3200400"/>
          </a:xfrm>
          <a:prstGeom prst="rect">
            <a:avLst/>
          </a:prstGeom>
          <a:solidFill>
            <a:srgbClr val="008A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0850" y="1868488"/>
            <a:ext cx="6951663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/>
            <a:r>
              <a:rPr lang="uk-UA" sz="1800" b="1"/>
              <a:t>Більше 3 500 державних і приватних навчальних закладів</a:t>
            </a:r>
            <a:r>
              <a:rPr lang="uk-UA" sz="1700" b="1">
                <a:latin typeface="Times New Roman" pitchFamily="16" charset="0"/>
              </a:rPr>
              <a:t>: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663575" y="2844800"/>
            <a:ext cx="6327775" cy="646113"/>
            <a:chOff x="418" y="1792"/>
            <a:chExt cx="3986" cy="407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418" y="1859"/>
              <a:ext cx="124" cy="141"/>
            </a:xfrm>
            <a:prstGeom prst="rect">
              <a:avLst/>
            </a:prstGeom>
            <a:solidFill>
              <a:srgbClr val="27A22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605" y="1792"/>
              <a:ext cx="380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uk-UA" sz="1700">
                  <a:latin typeface="Times New Roman" pitchFamily="16" charset="0"/>
                </a:rPr>
                <a:t>83 університетів та університетських центрів</a:t>
              </a:r>
              <a:r>
                <a:rPr lang="fr-FR" sz="1700">
                  <a:latin typeface="Times New Roman" pitchFamily="16" charset="0"/>
                </a:rPr>
                <a:t> </a:t>
              </a:r>
              <a:r>
                <a:rPr lang="uk-UA" sz="1700">
                  <a:latin typeface="Times New Roman" pitchFamily="16" charset="0"/>
                </a:rPr>
                <a:t>(де навчаються 70% студентів)</a:t>
              </a:r>
            </a:p>
          </p:txBody>
        </p:sp>
      </p:grp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663575" y="3349625"/>
            <a:ext cx="6343650" cy="552450"/>
            <a:chOff x="418" y="2110"/>
            <a:chExt cx="3996" cy="348"/>
          </a:xfrm>
        </p:grpSpPr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418" y="2205"/>
              <a:ext cx="124" cy="140"/>
            </a:xfrm>
            <a:prstGeom prst="rect">
              <a:avLst/>
            </a:prstGeom>
            <a:solidFill>
              <a:srgbClr val="FCC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605" y="2110"/>
              <a:ext cx="3810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>
                <a:lnSpc>
                  <a:spcPct val="140000"/>
                </a:lnSpc>
              </a:pPr>
              <a:r>
                <a:rPr lang="fr-FR" sz="1700">
                  <a:latin typeface="Times New Roman" pitchFamily="16" charset="0"/>
                </a:rPr>
                <a:t>224 </a:t>
              </a:r>
              <a:r>
                <a:rPr lang="uk-UA" sz="1700">
                  <a:latin typeface="Times New Roman" pitchFamily="16" charset="0"/>
                </a:rPr>
                <a:t>інженерні школи</a:t>
              </a:r>
            </a:p>
            <a:p>
              <a:pPr eaLnBrk="1">
                <a:lnSpc>
                  <a:spcPct val="140000"/>
                </a:lnSpc>
              </a:pPr>
              <a:r>
                <a:rPr lang="ru-RU" sz="1700">
                  <a:latin typeface="Times New Roman" pitchFamily="16" charset="0"/>
                </a:rPr>
                <a:t> </a:t>
              </a:r>
            </a:p>
          </p:txBody>
        </p:sp>
      </p:grp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63575" y="3951288"/>
            <a:ext cx="196850" cy="222250"/>
          </a:xfrm>
          <a:prstGeom prst="rect">
            <a:avLst/>
          </a:prstGeom>
          <a:solidFill>
            <a:srgbClr val="96BF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42975" y="3781425"/>
            <a:ext cx="60309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40000"/>
              </a:lnSpc>
            </a:pPr>
            <a:r>
              <a:rPr lang="fr-FR" sz="1700">
                <a:latin typeface="Times New Roman" pitchFamily="16" charset="0"/>
              </a:rPr>
              <a:t>220 </a:t>
            </a:r>
            <a:r>
              <a:rPr lang="uk-UA" sz="1700">
                <a:latin typeface="Times New Roman" pitchFamily="16" charset="0"/>
              </a:rPr>
              <a:t>бізнес шкіл</a:t>
            </a:r>
          </a:p>
        </p:txBody>
      </p:sp>
      <p:grpSp>
        <p:nvGrpSpPr>
          <p:cNvPr id="10251" name="Group 11"/>
          <p:cNvGrpSpPr>
            <a:grpSpLocks/>
          </p:cNvGrpSpPr>
          <p:nvPr/>
        </p:nvGrpSpPr>
        <p:grpSpPr bwMode="auto">
          <a:xfrm>
            <a:off x="663575" y="4191000"/>
            <a:ext cx="6308725" cy="452438"/>
            <a:chOff x="418" y="2640"/>
            <a:chExt cx="3974" cy="285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18" y="2745"/>
              <a:ext cx="124" cy="140"/>
            </a:xfrm>
            <a:prstGeom prst="rect">
              <a:avLst/>
            </a:prstGeom>
            <a:solidFill>
              <a:srgbClr val="E200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594" y="2640"/>
              <a:ext cx="379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>
                <a:lnSpc>
                  <a:spcPct val="140000"/>
                </a:lnSpc>
              </a:pPr>
              <a:r>
                <a:rPr lang="fr-FR" sz="1700">
                  <a:latin typeface="Times New Roman" pitchFamily="16" charset="0"/>
                </a:rPr>
                <a:t>120 </a:t>
              </a:r>
              <a:r>
                <a:rPr lang="uk-UA" sz="1700">
                  <a:latin typeface="Times New Roman" pitchFamily="16" charset="0"/>
                </a:rPr>
                <a:t>шкіл мистецтв</a:t>
              </a:r>
            </a:p>
          </p:txBody>
        </p:sp>
      </p:grp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63575" y="4843463"/>
            <a:ext cx="196850" cy="222250"/>
          </a:xfrm>
          <a:prstGeom prst="rect">
            <a:avLst/>
          </a:prstGeom>
          <a:solidFill>
            <a:srgbClr val="1629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850900" y="4659313"/>
            <a:ext cx="593725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40000"/>
              </a:lnSpc>
            </a:pPr>
            <a:r>
              <a:rPr lang="uk-UA" sz="1700">
                <a:latin typeface="Times New Roman" pitchFamily="16" charset="0"/>
              </a:rPr>
              <a:t>  </a:t>
            </a:r>
            <a:r>
              <a:rPr lang="ru-RU" sz="1700">
                <a:latin typeface="Times New Roman" pitchFamily="16" charset="0"/>
              </a:rPr>
              <a:t>20 </a:t>
            </a:r>
            <a:r>
              <a:rPr lang="uk-UA" sz="1700">
                <a:latin typeface="Times New Roman" pitchFamily="16" charset="0"/>
              </a:rPr>
              <a:t>архітектурних шкіл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63575" y="5289550"/>
            <a:ext cx="196850" cy="222250"/>
          </a:xfrm>
          <a:prstGeom prst="rect">
            <a:avLst/>
          </a:prstGeom>
          <a:solidFill>
            <a:srgbClr val="009E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55650" y="5084763"/>
            <a:ext cx="6049963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40000"/>
              </a:lnSpc>
            </a:pPr>
            <a:r>
              <a:rPr lang="fr-FR" sz="1700">
                <a:latin typeface="Times New Roman" pitchFamily="16" charset="0"/>
              </a:rPr>
              <a:t>   3 000 </a:t>
            </a:r>
            <a:r>
              <a:rPr lang="uk-UA" sz="1700">
                <a:latin typeface="Times New Roman" pitchFamily="16" charset="0"/>
              </a:rPr>
              <a:t>інших видів шкіл</a:t>
            </a:r>
          </a:p>
        </p:txBody>
      </p:sp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108325" cy="206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0261" name="Group 21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0263" name="Picture 2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E70410E3-CC8D-4BCB-B43D-89BB5968FE83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7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Розмаїття спеціалізацій</a:t>
            </a:r>
          </a:p>
        </p:txBody>
      </p:sp>
      <p:pic>
        <p:nvPicPr>
          <p:cNvPr id="10266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3"/>
            <a:ext cx="10688638" cy="114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1676400" y="506413"/>
            <a:ext cx="90122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0" algn="l"/>
                <a:tab pos="1020763" algn="l"/>
                <a:tab pos="2063750" algn="l"/>
                <a:tab pos="3106738" algn="l"/>
                <a:tab pos="4149725" algn="l"/>
                <a:tab pos="5192713" algn="l"/>
                <a:tab pos="6235700" algn="l"/>
                <a:tab pos="7278688" algn="l"/>
                <a:tab pos="8321675" algn="l"/>
                <a:tab pos="9372600" algn="l"/>
                <a:tab pos="10418763" algn="l"/>
                <a:tab pos="10779125" algn="l"/>
                <a:tab pos="10779125" algn="l"/>
                <a:tab pos="10780713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				</a:t>
            </a:r>
            <a:r>
              <a:rPr lang="ru-RU" sz="1800" b="1">
                <a:solidFill>
                  <a:srgbClr val="00876A"/>
                </a:solidFill>
                <a:latin typeface="Times New Roman" pitchFamily="16" charset="0"/>
              </a:rPr>
              <a:t>1/2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1527175" y="901700"/>
            <a:ext cx="87772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8A69"/>
                </a:solidFill>
                <a:latin typeface="Times New Roman" pitchFamily="16" charset="0"/>
              </a:rPr>
              <a:t>												Моя освіта у Франції 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1600200" y="582613"/>
            <a:ext cx="1588" cy="836612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11266" name="Text Box 2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1267" name="Group 3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11268" name="Line 4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1269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143375" y="2028825"/>
            <a:ext cx="2376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tabLst>
                <a:tab pos="723900" algn="l"/>
                <a:tab pos="1447800" algn="l"/>
                <a:tab pos="2171700" algn="l"/>
              </a:tabLst>
            </a:pPr>
            <a:r>
              <a:rPr lang="uk-UA" b="1">
                <a:solidFill>
                  <a:srgbClr val="008A69"/>
                </a:solidFill>
                <a:latin typeface="Times New Roman" pitchFamily="16" charset="0"/>
              </a:rPr>
              <a:t>Університети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47800" y="2438400"/>
            <a:ext cx="7772400" cy="373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lnSpc>
                <a:spcPct val="130000"/>
              </a:lnSpc>
            </a:pPr>
            <a:endParaRPr lang="uk-UA" sz="1900">
              <a:latin typeface="Times New Roman" pitchFamily="16" charset="0"/>
            </a:endParaRP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1 млн.400 тис. студентів, 70 000 аспірантів 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Освіта у всіх галузях знань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Наукова діяльність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Запис на перший рік навчання, здійснюється на основі атестата про повну середню освіту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 Дипломи державного зразка (Licence, Master, Doctorat) та університетські дипломи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/>
              <a:t>   </a:t>
            </a:r>
            <a:r>
              <a:rPr lang="uk-UA" sz="1900">
                <a:latin typeface="Times New Roman" pitchFamily="16" charset="0"/>
              </a:rPr>
              <a:t>Безкоштовна освіта. Вступний внесок складає не більше 400 €, оскільки реальні витрати на освіту бере на себе держава (від 8 000 ло 14 000 €)</a:t>
            </a:r>
          </a:p>
          <a:p>
            <a:pPr>
              <a:lnSpc>
                <a:spcPct val="130000"/>
              </a:lnSpc>
              <a:buClrTx/>
              <a:buSzTx/>
              <a:buFontTx/>
              <a:buNone/>
            </a:pPr>
            <a:endParaRPr lang="uk-UA" sz="19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380FD4E3-923A-4B20-B22F-593874094915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8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763713" y="126047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Розмаїття спеціалізацій</a:t>
            </a: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3"/>
            <a:ext cx="10688638" cy="114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676400" y="506413"/>
            <a:ext cx="90122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0" algn="l"/>
                <a:tab pos="1020763" algn="l"/>
                <a:tab pos="2063750" algn="l"/>
                <a:tab pos="3106738" algn="l"/>
                <a:tab pos="4149725" algn="l"/>
                <a:tab pos="5192713" algn="l"/>
                <a:tab pos="6235700" algn="l"/>
                <a:tab pos="7278688" algn="l"/>
                <a:tab pos="8321675" algn="l"/>
                <a:tab pos="9372600" algn="l"/>
                <a:tab pos="10418763" algn="l"/>
                <a:tab pos="10779125" algn="l"/>
                <a:tab pos="10779125" algn="l"/>
                <a:tab pos="10780713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				</a:t>
            </a:r>
            <a:r>
              <a:rPr lang="ru-RU" sz="1800" b="1">
                <a:solidFill>
                  <a:srgbClr val="00876A"/>
                </a:solidFill>
                <a:latin typeface="Times New Roman" pitchFamily="16" charset="0"/>
              </a:rPr>
              <a:t>1/2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911350" y="901700"/>
            <a:ext cx="87772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008A69"/>
                </a:solidFill>
                <a:latin typeface="Times New Roman" pitchFamily="16" charset="0"/>
              </a:rPr>
              <a:t>												Моя освіта у Франції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527175" y="541338"/>
            <a:ext cx="1588" cy="836612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676400" y="457200"/>
            <a:ext cx="683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ru-RU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43000" y="2438400"/>
            <a:ext cx="8763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spcAft>
                <a:spcPts val="1188"/>
              </a:spcAft>
            </a:pPr>
            <a:endParaRPr lang="uk-UA" sz="1900">
              <a:latin typeface="Times New Roman" pitchFamily="16" charset="0"/>
            </a:endParaRPr>
          </a:p>
          <a:p>
            <a:pPr eaLnBrk="1">
              <a:spcAft>
                <a:spcPts val="1188"/>
              </a:spcAft>
              <a:buClr>
                <a:srgbClr val="008080"/>
              </a:buClr>
              <a:buSzPct val="110000"/>
              <a:buFont typeface="Wingdings" charset="2"/>
              <a:buChar char=""/>
            </a:pPr>
            <a:r>
              <a:rPr lang="uk-UA" sz="1500">
                <a:latin typeface="Times New Roman" pitchFamily="16" charset="0"/>
              </a:rPr>
              <a:t> </a:t>
            </a:r>
            <a:r>
              <a:rPr lang="uk-UA" sz="1900">
                <a:latin typeface="Times New Roman" pitchFamily="16" charset="0"/>
              </a:rPr>
              <a:t>Суворий відбір при вступі, обов'язкове 2-річне навчання на підготовчих курсах, або завершення першого циклу вищої освіти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285 000 студентів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Державні або приватні навчальні заклади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Iнженерні школи, вищі нормальні школи (ENS), інститути політичних наук (IEP), комерційні та бізнес школи, ветеринарні школи тощо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Забезпечують повний курс вищої освіти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Тривалість навчання складає від 3 до 7 років</a:t>
            </a:r>
          </a:p>
          <a:p>
            <a:pPr eaLnBrk="1">
              <a:spcAft>
                <a:spcPts val="1188"/>
              </a:spcAft>
              <a:buClr>
                <a:srgbClr val="008080"/>
              </a:buClr>
              <a:buFont typeface="Wingdings" charset="2"/>
              <a:buChar char=""/>
            </a:pPr>
            <a:r>
              <a:rPr lang="uk-UA" sz="1900">
                <a:latin typeface="Times New Roman" pitchFamily="16" charset="0"/>
              </a:rPr>
              <a:t> Платна форма навчання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6134100" y="6734175"/>
            <a:ext cx="4310063" cy="549275"/>
            <a:chOff x="3864" y="4242"/>
            <a:chExt cx="2715" cy="346"/>
          </a:xfrm>
        </p:grpSpPr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4744" y="4242"/>
              <a:ext cx="183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/>
              <a:r>
                <a:rPr lang="fr-FR" sz="1000">
                  <a:latin typeface="Times New Roman" pitchFamily="16" charset="0"/>
                </a:rPr>
                <a:t>CampusFrance</a:t>
              </a:r>
              <a:br>
                <a:rPr lang="fr-FR" sz="1000">
                  <a:latin typeface="Times New Roman" pitchFamily="16" charset="0"/>
                </a:rPr>
              </a:br>
              <a:r>
                <a:rPr lang="uk-UA" sz="1000">
                  <a:latin typeface="Times New Roman" pitchFamily="16" charset="0"/>
                </a:rPr>
                <a:t>Національне агенство</a:t>
              </a:r>
            </a:p>
            <a:p>
              <a:pPr eaLnBrk="1"/>
              <a:r>
                <a:rPr lang="uk-UA" sz="1000">
                  <a:latin typeface="Times New Roman" pitchFamily="16" charset="0"/>
                </a:rPr>
                <a:t>Просування французької вищої освіти закордоном</a:t>
              </a: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3864" y="4287"/>
              <a:ext cx="768" cy="284"/>
              <a:chOff x="3864" y="4287"/>
              <a:chExt cx="768" cy="284"/>
            </a:xfrm>
          </p:grpSpPr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4632" y="4287"/>
                <a:ext cx="1" cy="285"/>
              </a:xfrm>
              <a:prstGeom prst="line">
                <a:avLst/>
              </a:prstGeom>
              <a:noFill/>
              <a:ln w="648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1229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4" y="4331"/>
                <a:ext cx="700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1775" y="6877050"/>
            <a:ext cx="7207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spcBef>
                <a:spcPts val="875"/>
              </a:spcBef>
            </a:pPr>
            <a:fld id="{DE377A24-060B-41F0-AA99-E6DDB94B1ED2}" type="slidenum"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pPr algn="ctr" eaLnBrk="1">
                <a:spcBef>
                  <a:spcPts val="875"/>
                </a:spcBef>
              </a:pPr>
              <a:t>9</a:t>
            </a:fld>
            <a:endParaRPr lang="ru-RU" sz="1400" i="1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143375" y="2098675"/>
            <a:ext cx="23764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>
              <a:tabLst>
                <a:tab pos="723900" algn="l"/>
                <a:tab pos="1447800" algn="l"/>
                <a:tab pos="2171700" algn="l"/>
              </a:tabLst>
            </a:pPr>
            <a:r>
              <a:rPr lang="uk-UA" b="1">
                <a:solidFill>
                  <a:srgbClr val="008A69"/>
                </a:solidFill>
                <a:latin typeface="Times New Roman" pitchFamily="16" charset="0"/>
              </a:rPr>
              <a:t>Вищі школи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687513" y="1266825"/>
            <a:ext cx="89249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524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buClr>
                <a:srgbClr val="FF0000"/>
              </a:buClr>
              <a:buFont typeface="Wingdings" charset="2"/>
              <a:buChar char=""/>
            </a:pPr>
            <a:r>
              <a:rPr lang="uk-UA" sz="2000" b="1">
                <a:solidFill>
                  <a:srgbClr val="FF0000"/>
                </a:solidFill>
                <a:latin typeface="Times New Roman" pitchFamily="16" charset="0"/>
              </a:rPr>
              <a:t>Розмаїття спеціалізацій</a:t>
            </a:r>
          </a:p>
        </p:txBody>
      </p:sp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3"/>
            <a:ext cx="10688638" cy="114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676400" y="506413"/>
            <a:ext cx="90122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20000"/>
              </a:lnSpc>
              <a:tabLst>
                <a:tab pos="0" algn="l"/>
                <a:tab pos="1020763" algn="l"/>
                <a:tab pos="2063750" algn="l"/>
                <a:tab pos="3106738" algn="l"/>
                <a:tab pos="4149725" algn="l"/>
                <a:tab pos="5192713" algn="l"/>
                <a:tab pos="6235700" algn="l"/>
                <a:tab pos="7278688" algn="l"/>
                <a:tab pos="8321675" algn="l"/>
                <a:tab pos="9372600" algn="l"/>
                <a:tab pos="10418763" algn="l"/>
                <a:tab pos="10779125" algn="l"/>
                <a:tab pos="10779125" algn="l"/>
                <a:tab pos="10780713" algn="l"/>
              </a:tabLst>
            </a:pPr>
            <a:r>
              <a:rPr lang="fr-FR" sz="2000">
                <a:solidFill>
                  <a:srgbClr val="FFFFFF"/>
                </a:solidFill>
                <a:latin typeface="Times New Roman" pitchFamily="16" charset="0"/>
              </a:rPr>
              <a:t>CampusFrance - </a:t>
            </a:r>
            <a:r>
              <a:rPr lang="uk-UA" sz="2000">
                <a:solidFill>
                  <a:srgbClr val="FFFFFF"/>
                </a:solidFill>
                <a:latin typeface="Times New Roman" pitchFamily="16" charset="0"/>
              </a:rPr>
              <a:t>вища освіта у Франції				</a:t>
            </a:r>
            <a:r>
              <a:rPr lang="ru-RU" sz="1800" b="1">
                <a:solidFill>
                  <a:srgbClr val="00876A"/>
                </a:solidFill>
                <a:latin typeface="Times New Roman" pitchFamily="16" charset="0"/>
              </a:rPr>
              <a:t>1/2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671638" y="885825"/>
            <a:ext cx="87772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4400" tIns="52200" rIns="104400" bIns="52200"/>
          <a:lstStyle/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b="1" i="1">
                <a:solidFill>
                  <a:srgbClr val="008A69"/>
                </a:solidFill>
                <a:latin typeface="Times New Roman" pitchFamily="16" charset="0"/>
              </a:rPr>
              <a:t>											Моя освіта у Франції</a:t>
            </a:r>
          </a:p>
          <a:p>
            <a:pPr eaLnBrk="1" hangingPunct="1">
              <a:lnSpc>
                <a:spcPct val="110000"/>
              </a:lnSpc>
              <a:tabLst>
                <a:tab pos="0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9563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  <a:tab pos="8975725" algn="l"/>
                <a:tab pos="9424988" algn="l"/>
                <a:tab pos="9874250" algn="l"/>
                <a:tab pos="10323513" algn="l"/>
                <a:tab pos="10779125" algn="l"/>
                <a:tab pos="10779125" algn="l"/>
                <a:tab pos="10780713" algn="l"/>
              </a:tabLst>
            </a:pPr>
            <a: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  <a:t/>
            </a:r>
            <a:br>
              <a:rPr lang="uk-UA" sz="2200" b="1" i="1">
                <a:solidFill>
                  <a:srgbClr val="D30086"/>
                </a:solidFill>
                <a:latin typeface="Times New Roman" pitchFamily="16" charset="0"/>
              </a:rPr>
            </a:br>
            <a:endParaRPr lang="uk-UA" sz="2200" b="1" i="1">
              <a:solidFill>
                <a:srgbClr val="D30086"/>
              </a:solidFill>
              <a:latin typeface="Times New Roman" pitchFamily="16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1600200" y="582613"/>
            <a:ext cx="1588" cy="836612"/>
          </a:xfrm>
          <a:prstGeom prst="line">
            <a:avLst/>
          </a:prstGeom>
          <a:noFill/>
          <a:ln w="648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5363</TotalTime>
  <Words>1750</Words>
  <Application>Microsoft Office PowerPoint</Application>
  <PresentationFormat>Произвольный</PresentationFormat>
  <Paragraphs>422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Times New Roman</vt:lpstr>
      <vt:lpstr>Lucida Sans Unicode</vt:lpstr>
      <vt:lpstr>Zapf Dingbats</vt:lpstr>
      <vt:lpstr>Wingdings</vt:lpstr>
      <vt:lpstr>Оформление по умолчанию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ANC ANC</dc:creator>
  <cp:lastModifiedBy>user</cp:lastModifiedBy>
  <cp:revision>627</cp:revision>
  <cp:lastPrinted>2008-07-08T08:59:06Z</cp:lastPrinted>
  <dcterms:created xsi:type="dcterms:W3CDTF">2009-02-02T07:54:30Z</dcterms:created>
  <dcterms:modified xsi:type="dcterms:W3CDTF">2012-03-21T14:13:50Z</dcterms:modified>
</cp:coreProperties>
</file>