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1" r:id="rId5"/>
    <p:sldId id="258" r:id="rId6"/>
    <p:sldId id="260" r:id="rId7"/>
    <p:sldId id="265" r:id="rId8"/>
    <p:sldId id="266" r:id="rId9"/>
    <p:sldId id="261" r:id="rId10"/>
    <p:sldId id="262" r:id="rId11"/>
    <p:sldId id="263" r:id="rId12"/>
    <p:sldId id="264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CA407F7-E12D-4683-8580-DD8148D9ECD8}" type="datetimeFigureOut">
              <a:rPr lang="ru-RU" smtClean="0"/>
              <a:t>01.12.2010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0DBB6B2-C00D-48A5-B28A-8ED98E8F270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07F7-E12D-4683-8580-DD8148D9ECD8}" type="datetimeFigureOut">
              <a:rPr lang="ru-RU" smtClean="0"/>
              <a:t>01.12.2010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B6B2-C00D-48A5-B28A-8ED98E8F27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07F7-E12D-4683-8580-DD8148D9ECD8}" type="datetimeFigureOut">
              <a:rPr lang="ru-RU" smtClean="0"/>
              <a:t>01.12.2010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B6B2-C00D-48A5-B28A-8ED98E8F27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A407F7-E12D-4683-8580-DD8148D9ECD8}" type="datetimeFigureOut">
              <a:rPr lang="ru-RU" smtClean="0"/>
              <a:t>01.12.2010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0DBB6B2-C00D-48A5-B28A-8ED98E8F27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CA407F7-E12D-4683-8580-DD8148D9ECD8}" type="datetimeFigureOut">
              <a:rPr lang="ru-RU" smtClean="0"/>
              <a:t>01.12.2010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0DBB6B2-C00D-48A5-B28A-8ED98E8F270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07F7-E12D-4683-8580-DD8148D9ECD8}" type="datetimeFigureOut">
              <a:rPr lang="ru-RU" smtClean="0"/>
              <a:t>01.12.2010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B6B2-C00D-48A5-B28A-8ED98E8F270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07F7-E12D-4683-8580-DD8148D9ECD8}" type="datetimeFigureOut">
              <a:rPr lang="ru-RU" smtClean="0"/>
              <a:t>01.12.2010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B6B2-C00D-48A5-B28A-8ED98E8F270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A407F7-E12D-4683-8580-DD8148D9ECD8}" type="datetimeFigureOut">
              <a:rPr lang="ru-RU" smtClean="0"/>
              <a:t>01.12.2010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DBB6B2-C00D-48A5-B28A-8ED98E8F270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07F7-E12D-4683-8580-DD8148D9ECD8}" type="datetimeFigureOut">
              <a:rPr lang="ru-RU" smtClean="0"/>
              <a:t>01.12.2010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B6B2-C00D-48A5-B28A-8ED98E8F27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A407F7-E12D-4683-8580-DD8148D9ECD8}" type="datetimeFigureOut">
              <a:rPr lang="ru-RU" smtClean="0"/>
              <a:t>01.12.2010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0DBB6B2-C00D-48A5-B28A-8ED98E8F270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A407F7-E12D-4683-8580-DD8148D9ECD8}" type="datetimeFigureOut">
              <a:rPr lang="ru-RU" smtClean="0"/>
              <a:t>01.12.2010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DBB6B2-C00D-48A5-B28A-8ED98E8F270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CA407F7-E12D-4683-8580-DD8148D9ECD8}" type="datetimeFigureOut">
              <a:rPr lang="ru-RU" smtClean="0"/>
              <a:t>01.12.2010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0DBB6B2-C00D-48A5-B28A-8ED98E8F27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0463" y="764704"/>
            <a:ext cx="6172200" cy="189436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Мольер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185746"/>
            <a:ext cx="3960440" cy="2639144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Презентацию подготовила:</a:t>
            </a:r>
          </a:p>
          <a:p>
            <a:r>
              <a:rPr lang="ru-RU" dirty="0"/>
              <a:t>у</a:t>
            </a:r>
            <a:r>
              <a:rPr lang="ru-RU" dirty="0" smtClean="0"/>
              <a:t>ченица 8-А класса</a:t>
            </a:r>
          </a:p>
          <a:p>
            <a:r>
              <a:rPr lang="ru-RU" dirty="0"/>
              <a:t>г</a:t>
            </a:r>
            <a:r>
              <a:rPr lang="ru-RU" dirty="0" smtClean="0"/>
              <a:t>имназии имени </a:t>
            </a:r>
            <a:r>
              <a:rPr lang="ru-RU" dirty="0" err="1" smtClean="0"/>
              <a:t>Трублаини</a:t>
            </a:r>
            <a:r>
              <a:rPr lang="ru-RU" dirty="0" smtClean="0"/>
              <a:t> </a:t>
            </a:r>
          </a:p>
          <a:p>
            <a:r>
              <a:rPr lang="ru-RU" dirty="0"/>
              <a:t>г</a:t>
            </a:r>
            <a:r>
              <a:rPr lang="ru-RU" dirty="0" smtClean="0"/>
              <a:t>. </a:t>
            </a:r>
            <a:r>
              <a:rPr lang="ru-RU" dirty="0" err="1" smtClean="0"/>
              <a:t>Ровенёк</a:t>
            </a:r>
            <a:endParaRPr lang="ru-RU" dirty="0" smtClean="0"/>
          </a:p>
          <a:p>
            <a:r>
              <a:rPr lang="ru-RU" dirty="0" err="1" smtClean="0"/>
              <a:t>Григор</a:t>
            </a:r>
            <a:r>
              <a:rPr lang="ru-RU" dirty="0" smtClean="0"/>
              <a:t> Татьяна</a:t>
            </a:r>
          </a:p>
          <a:p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402931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71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0" y="44625"/>
            <a:ext cx="8748464" cy="1944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 Постановка  «Мнимого больного в театре»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7776663" cy="506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303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5" y="5661248"/>
            <a:ext cx="6550496" cy="93610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Сцена из «Тартюфа»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16283"/>
            <a:ext cx="7430508" cy="477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602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-99392"/>
            <a:ext cx="6172200" cy="2053590"/>
          </a:xfrm>
        </p:spPr>
        <p:txBody>
          <a:bodyPr/>
          <a:lstStyle/>
          <a:p>
            <a:r>
              <a:rPr lang="ru-RU" dirty="0" smtClean="0"/>
              <a:t>Смерть Мольера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3688" y="1916832"/>
            <a:ext cx="3240360" cy="511256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 последней пьесой связана смерть Мольера. Он страдал легочным туберкулезом, который, возможно, был вызван пребыванием в тюрьме в молодости. Во время исполнения пьесы, в которой играл сам Мольер, с ним случился приступ кашля и кровотечения. Король настаивал на прекращении выступления и отдыхе, но Мольер отказался и решил продолжать игру, после чего с ним снова случился приступ и он умер несколько часов спустя у себя дома.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3589"/>
            <a:ext cx="3455504" cy="460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428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143000"/>
          </a:xfrm>
        </p:spPr>
        <p:txBody>
          <a:bodyPr>
            <a:noAutofit/>
          </a:bodyPr>
          <a:lstStyle/>
          <a:p>
            <a:r>
              <a:rPr lang="ru-RU" sz="1200" dirty="0"/>
              <a:t/>
            </a:r>
            <a:br>
              <a:rPr lang="ru-RU" sz="1200" dirty="0"/>
            </a:br>
            <a:r>
              <a:rPr lang="ru-RU" sz="4800" dirty="0" smtClean="0"/>
              <a:t>Выводы</a:t>
            </a:r>
            <a:endParaRPr lang="ru-RU" sz="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своих пьесах он тесно соединил и трагическое ,высмеивал недостатки общества: наглое лицемерное священников, бессмысленное стремление разбогатевшего буржуа походить на дворянина, глупость и жадность.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3688"/>
            <a:ext cx="424815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895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172200" cy="2053590"/>
          </a:xfrm>
        </p:spPr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39752" y="2780928"/>
            <a:ext cx="6622504" cy="2880742"/>
          </a:xfrm>
        </p:spPr>
        <p:txBody>
          <a:bodyPr>
            <a:normAutofit/>
          </a:bodyPr>
          <a:lstStyle/>
          <a:p>
            <a:r>
              <a:rPr lang="ru-RU" dirty="0"/>
              <a:t>Мольер в библиотеке </a:t>
            </a:r>
            <a:r>
              <a:rPr lang="ru-RU" dirty="0" err="1"/>
              <a:t>Gallica</a:t>
            </a:r>
            <a:endParaRPr lang="ru-RU" dirty="0"/>
          </a:p>
          <a:p>
            <a:r>
              <a:rPr lang="ru-RU" dirty="0" err="1"/>
              <a:t>Мольер.ру</a:t>
            </a:r>
            <a:endParaRPr lang="ru-RU" dirty="0"/>
          </a:p>
          <a:p>
            <a:r>
              <a:rPr lang="ru-RU" dirty="0"/>
              <a:t>Жизнь господина де Мольера — роман Михаила Булгакова, представляющий собой подробнейшее жизнеописание </a:t>
            </a:r>
            <a:r>
              <a:rPr lang="ru-RU" dirty="0" smtClean="0"/>
              <a:t>Мольера</a:t>
            </a:r>
          </a:p>
          <a:p>
            <a:r>
              <a:rPr lang="ru-RU" dirty="0" smtClean="0"/>
              <a:t>Википедия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555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778098"/>
          </a:xfrm>
        </p:spPr>
        <p:txBody>
          <a:bodyPr/>
          <a:lstStyle/>
          <a:p>
            <a:r>
              <a:rPr lang="ru-RU" dirty="0" smtClean="0"/>
              <a:t> План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7539608" cy="5256584"/>
          </a:xfrm>
        </p:spPr>
        <p:txBody>
          <a:bodyPr>
            <a:normAutofit/>
          </a:bodyPr>
          <a:lstStyle/>
          <a:p>
            <a:r>
              <a:rPr lang="ru-RU" dirty="0" smtClean="0"/>
              <a:t>1.</a:t>
            </a:r>
            <a:r>
              <a:rPr lang="en-US" dirty="0"/>
              <a:t> </a:t>
            </a:r>
            <a:r>
              <a:rPr lang="en-US" dirty="0" smtClean="0"/>
              <a:t>Molière</a:t>
            </a:r>
            <a:endParaRPr lang="ru-RU" dirty="0" smtClean="0"/>
          </a:p>
          <a:p>
            <a:r>
              <a:rPr lang="ru-RU" dirty="0" smtClean="0"/>
              <a:t>2.Легенды о Мольере и его творчестве</a:t>
            </a:r>
          </a:p>
          <a:p>
            <a:r>
              <a:rPr lang="ru-RU" dirty="0" smtClean="0"/>
              <a:t>3.Обучение</a:t>
            </a:r>
          </a:p>
          <a:p>
            <a:r>
              <a:rPr lang="ru-RU" dirty="0" smtClean="0"/>
              <a:t>4.Период лихорадочной драматургической работы Мольера</a:t>
            </a:r>
          </a:p>
          <a:p>
            <a:r>
              <a:rPr lang="ru-RU" dirty="0" smtClean="0"/>
              <a:t>5.Несколько высказываний Мольера</a:t>
            </a:r>
          </a:p>
          <a:p>
            <a:r>
              <a:rPr lang="ru-RU" dirty="0" smtClean="0"/>
              <a:t>6.Как появился псевдоним</a:t>
            </a:r>
          </a:p>
          <a:p>
            <a:r>
              <a:rPr lang="ru-RU" dirty="0" smtClean="0"/>
              <a:t>7.Постановка «Мнимого больного» в театре</a:t>
            </a:r>
          </a:p>
          <a:p>
            <a:r>
              <a:rPr lang="ru-RU" dirty="0" smtClean="0"/>
              <a:t>8.Сцена из «Тартюфа»</a:t>
            </a:r>
          </a:p>
          <a:p>
            <a:r>
              <a:rPr lang="ru-RU" dirty="0" smtClean="0"/>
              <a:t>9.Смерть Мольера</a:t>
            </a:r>
          </a:p>
          <a:p>
            <a:r>
              <a:rPr lang="ru-RU" dirty="0" smtClean="0"/>
              <a:t>10.Выводы</a:t>
            </a:r>
          </a:p>
          <a:p>
            <a:r>
              <a:rPr lang="ru-RU" dirty="0" smtClean="0"/>
              <a:t>11.Литература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91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Мольер</a:t>
            </a:r>
            <a:br>
              <a:rPr lang="ru-RU" dirty="0"/>
            </a:br>
            <a:r>
              <a:rPr lang="en-US" dirty="0"/>
              <a:t>Molière</a:t>
            </a:r>
            <a:br>
              <a:rPr lang="en-US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635896" y="188640"/>
            <a:ext cx="5508105" cy="6493149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Имя </a:t>
            </a:r>
            <a:r>
              <a:rPr lang="ru-RU" dirty="0"/>
              <a:t>при рождении:	</a:t>
            </a:r>
          </a:p>
          <a:p>
            <a:pPr lvl="1"/>
            <a:r>
              <a:rPr lang="ru-RU" dirty="0" smtClean="0"/>
              <a:t>                                          Жан </a:t>
            </a:r>
            <a:r>
              <a:rPr lang="ru-RU" dirty="0"/>
              <a:t>Батист </a:t>
            </a:r>
            <a:r>
              <a:rPr lang="ru-RU" dirty="0" err="1" smtClean="0"/>
              <a:t>Поклен</a:t>
            </a:r>
            <a:endParaRPr lang="ru-RU" dirty="0" smtClean="0"/>
          </a:p>
          <a:p>
            <a:pPr lvl="1"/>
            <a:r>
              <a:rPr lang="ru-RU" dirty="0" smtClean="0"/>
              <a:t>Псевдоним:</a:t>
            </a:r>
            <a:r>
              <a:rPr lang="ru-RU" dirty="0"/>
              <a:t>	</a:t>
            </a:r>
          </a:p>
          <a:p>
            <a:pPr lvl="1"/>
            <a:r>
              <a:rPr lang="ru-RU" dirty="0" smtClean="0"/>
              <a:t>                                          Мольер</a:t>
            </a:r>
            <a:endParaRPr lang="ru-RU" dirty="0"/>
          </a:p>
          <a:p>
            <a:pPr lvl="1"/>
            <a:r>
              <a:rPr lang="ru-RU" dirty="0"/>
              <a:t>Дата рождения:	</a:t>
            </a:r>
          </a:p>
          <a:p>
            <a:pPr lvl="1"/>
            <a:r>
              <a:rPr lang="ru-RU" dirty="0" smtClean="0"/>
              <a:t>                                          15 </a:t>
            </a:r>
            <a:r>
              <a:rPr lang="ru-RU" dirty="0"/>
              <a:t>января 1622</a:t>
            </a:r>
          </a:p>
          <a:p>
            <a:pPr lvl="1"/>
            <a:r>
              <a:rPr lang="ru-RU" dirty="0"/>
              <a:t>Место рождения:	</a:t>
            </a:r>
          </a:p>
          <a:p>
            <a:pPr lvl="1"/>
            <a:r>
              <a:rPr lang="ru-RU" dirty="0" smtClean="0"/>
              <a:t>                                          Париж</a:t>
            </a:r>
            <a:r>
              <a:rPr lang="ru-RU" dirty="0"/>
              <a:t>, Франция</a:t>
            </a:r>
          </a:p>
          <a:p>
            <a:pPr lvl="1"/>
            <a:r>
              <a:rPr lang="ru-RU" dirty="0"/>
              <a:t>Дата смерти:	</a:t>
            </a:r>
          </a:p>
          <a:p>
            <a:pPr lvl="1"/>
            <a:r>
              <a:rPr lang="ru-RU" dirty="0" smtClean="0"/>
              <a:t>                                          17 </a:t>
            </a:r>
            <a:r>
              <a:rPr lang="ru-RU" dirty="0"/>
              <a:t>февраля 1673 (51 </a:t>
            </a:r>
            <a:r>
              <a:rPr lang="ru-RU" dirty="0" smtClean="0"/>
              <a:t>год)</a:t>
            </a:r>
          </a:p>
          <a:p>
            <a:pPr lvl="1"/>
            <a:r>
              <a:rPr lang="ru-RU" dirty="0" smtClean="0"/>
              <a:t>Место смерти:	</a:t>
            </a:r>
          </a:p>
          <a:p>
            <a:pPr lvl="1"/>
            <a:r>
              <a:rPr lang="ru-RU" dirty="0" smtClean="0"/>
              <a:t>                                          Париж</a:t>
            </a:r>
            <a:r>
              <a:rPr lang="ru-RU" dirty="0"/>
              <a:t>, Франция</a:t>
            </a:r>
          </a:p>
          <a:p>
            <a:pPr lvl="1"/>
            <a:r>
              <a:rPr lang="ru-RU" dirty="0"/>
              <a:t>Гражданство:	</a:t>
            </a:r>
          </a:p>
          <a:p>
            <a:pPr lvl="1"/>
            <a:r>
              <a:rPr lang="ru-RU" dirty="0"/>
              <a:t> </a:t>
            </a:r>
            <a:r>
              <a:rPr lang="ru-RU" dirty="0" smtClean="0"/>
              <a:t>                                         Франция</a:t>
            </a:r>
            <a:endParaRPr lang="ru-RU" dirty="0"/>
          </a:p>
          <a:p>
            <a:pPr lvl="1"/>
            <a:r>
              <a:rPr lang="ru-RU" dirty="0"/>
              <a:t>Род деятельности:	</a:t>
            </a:r>
          </a:p>
          <a:p>
            <a:pPr lvl="1"/>
            <a:r>
              <a:rPr lang="ru-RU" dirty="0" smtClean="0"/>
              <a:t>                                           драматург</a:t>
            </a:r>
            <a:r>
              <a:rPr lang="ru-RU" dirty="0"/>
              <a:t>, актёр</a:t>
            </a:r>
          </a:p>
          <a:p>
            <a:pPr lvl="1"/>
            <a:r>
              <a:rPr lang="ru-RU" dirty="0"/>
              <a:t>Годы творчества:	</a:t>
            </a:r>
          </a:p>
          <a:p>
            <a:pPr lvl="1"/>
            <a:r>
              <a:rPr lang="ru-RU" dirty="0" smtClean="0"/>
              <a:t>                                           1653—1673</a:t>
            </a:r>
            <a:endParaRPr lang="ru-RU" dirty="0"/>
          </a:p>
          <a:p>
            <a:pPr lvl="1"/>
            <a:r>
              <a:rPr lang="ru-RU" dirty="0"/>
              <a:t>Направление:	</a:t>
            </a:r>
          </a:p>
          <a:p>
            <a:pPr lvl="1"/>
            <a:r>
              <a:rPr lang="ru-RU" dirty="0" smtClean="0"/>
              <a:t>                                           классицизм</a:t>
            </a:r>
            <a:r>
              <a:rPr lang="ru-RU" dirty="0"/>
              <a:t>, реализм</a:t>
            </a:r>
          </a:p>
          <a:p>
            <a:pPr lvl="1"/>
            <a:r>
              <a:rPr lang="ru-RU" dirty="0" smtClean="0"/>
              <a:t>Жанр</a:t>
            </a:r>
            <a:r>
              <a:rPr lang="ru-RU" dirty="0"/>
              <a:t>:	</a:t>
            </a:r>
          </a:p>
          <a:p>
            <a:pPr lvl="1"/>
            <a:r>
              <a:rPr lang="ru-RU" dirty="0" smtClean="0"/>
              <a:t>                                           комедия</a:t>
            </a:r>
            <a:r>
              <a:rPr lang="ru-RU" dirty="0"/>
              <a:t>, фарс</a:t>
            </a:r>
          </a:p>
          <a:p>
            <a:pPr lvl="1"/>
            <a:r>
              <a:rPr lang="ru-RU" dirty="0"/>
              <a:t>Язык произведений:	</a:t>
            </a:r>
          </a:p>
          <a:p>
            <a:pPr lvl="1"/>
            <a:r>
              <a:rPr lang="ru-RU" dirty="0" smtClean="0"/>
              <a:t>                                           французский</a:t>
            </a:r>
            <a:endParaRPr lang="ru-RU" dirty="0"/>
          </a:p>
          <a:p>
            <a:pPr lvl="1"/>
            <a:r>
              <a:rPr lang="ru-RU" dirty="0"/>
              <a:t>Дебют:	</a:t>
            </a:r>
          </a:p>
          <a:p>
            <a:pPr lvl="1"/>
            <a:r>
              <a:rPr lang="ru-RU" dirty="0" smtClean="0"/>
              <a:t>                                          «</a:t>
            </a:r>
            <a:r>
              <a:rPr lang="ru-RU" dirty="0"/>
              <a:t>Ревность </a:t>
            </a:r>
            <a:r>
              <a:rPr lang="ru-RU" dirty="0" err="1"/>
              <a:t>Барбулье</a:t>
            </a:r>
            <a:r>
              <a:rPr lang="ru-RU" dirty="0"/>
              <a:t>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69" y="1628800"/>
            <a:ext cx="3421493" cy="421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324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Легенды </a:t>
            </a:r>
            <a:r>
              <a:rPr lang="ru-RU" dirty="0"/>
              <a:t>о Мольере и его творчестве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5344368" cy="5328592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В </a:t>
            </a:r>
            <a:r>
              <a:rPr lang="ru-RU" sz="1600" dirty="0"/>
              <a:t>1662 г. Мольер венчается с юной актрисой своей труппы </a:t>
            </a:r>
            <a:r>
              <a:rPr lang="ru-RU" sz="1600" dirty="0" err="1"/>
              <a:t>Армандой</a:t>
            </a:r>
            <a:r>
              <a:rPr lang="ru-RU" sz="1600" dirty="0"/>
              <a:t> </a:t>
            </a:r>
            <a:r>
              <a:rPr lang="ru-RU" sz="1600" dirty="0" smtClean="0"/>
              <a:t>Бежар. </a:t>
            </a:r>
            <a:r>
              <a:rPr lang="ru-RU" sz="1600" dirty="0"/>
              <a:t>Э</a:t>
            </a:r>
            <a:r>
              <a:rPr lang="ru-RU" sz="1600" dirty="0" smtClean="0"/>
              <a:t>то вызвало </a:t>
            </a:r>
            <a:r>
              <a:rPr lang="ru-RU" sz="1600" dirty="0"/>
              <a:t>целый ряд пересудов и обвинений в кровосмешении, так как существует предположение, что </a:t>
            </a:r>
            <a:r>
              <a:rPr lang="ru-RU" sz="1600" dirty="0" err="1"/>
              <a:t>Арманда</a:t>
            </a:r>
            <a:r>
              <a:rPr lang="ru-RU" sz="1600" dirty="0"/>
              <a:t>, в действительности, дочь Мадлен и Мольера, родившаяся в годы их скитаний по провинции. Чтобы прекратить эти разговоры, Король становится крестным первого ребёнка Мольера и </a:t>
            </a:r>
            <a:r>
              <a:rPr lang="ru-RU" sz="1600" dirty="0" err="1"/>
              <a:t>Арманды</a:t>
            </a:r>
            <a:r>
              <a:rPr lang="ru-RU" sz="1600" dirty="0"/>
              <a:t>.</a:t>
            </a:r>
          </a:p>
          <a:p>
            <a:endParaRPr lang="ru-RU" sz="1600" dirty="0" smtClean="0"/>
          </a:p>
          <a:p>
            <a:r>
              <a:rPr lang="ru-RU" sz="1600" dirty="0" smtClean="0"/>
              <a:t>7 </a:t>
            </a:r>
            <a:r>
              <a:rPr lang="ru-RU" sz="1600" dirty="0"/>
              <a:t>ноября 1919 в журнале «</a:t>
            </a:r>
            <a:r>
              <a:rPr lang="ru-RU" sz="1600" dirty="0" err="1"/>
              <a:t>Comœdia</a:t>
            </a:r>
            <a:r>
              <a:rPr lang="ru-RU" sz="1600" dirty="0"/>
              <a:t>» была опубликована статья Пьера Луиса «Мольер — творение Корнеля». Сравнивая пьесы «Амфитрион» Мольера и «</a:t>
            </a:r>
            <a:r>
              <a:rPr lang="ru-RU" sz="1600" dirty="0" err="1"/>
              <a:t>Agésilas</a:t>
            </a:r>
            <a:r>
              <a:rPr lang="ru-RU" sz="1600" dirty="0"/>
              <a:t>» Пьера Корнеля, он делает вывод, что Мольер лишь подписывал текст, сочинённый Корнелем. Несмотря на то, что сам Пьер Луис был мистификатором, идея, известная сегодня, как «Дело Мольера-Корнеля», получила большое </a:t>
            </a:r>
            <a:r>
              <a:rPr lang="ru-RU" sz="1600" dirty="0" smtClean="0"/>
              <a:t>распространение.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84414"/>
            <a:ext cx="1800200" cy="288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08920"/>
            <a:ext cx="1961579" cy="356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290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Мольер происходил из старинной буржуазной семьи, в течение нескольких веков занимавшейся ремеслом обойщиков-драпировщиков. Отец Мольера, Жан </a:t>
            </a:r>
            <a:r>
              <a:rPr lang="ru-RU" dirty="0" err="1"/>
              <a:t>Поклен</a:t>
            </a:r>
            <a:r>
              <a:rPr lang="ru-RU" dirty="0"/>
              <a:t> (1595—1669), был придворным обойщиком и камердинером Людовика XIII.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3205336" cy="451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28575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125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Мольер воспитывался в модной иезуитской школе — </a:t>
            </a:r>
            <a:r>
              <a:rPr lang="ru-RU" dirty="0" err="1"/>
              <a:t>Клермонском</a:t>
            </a:r>
            <a:r>
              <a:rPr lang="ru-RU" dirty="0"/>
              <a:t> колледже, где основательно изучил латынь, поэтому свободно читал в подлиннике римских авторов и даже, по преданию, перевёл на французский язык философскую поэму Лукреция «О природе </a:t>
            </a:r>
            <a:r>
              <a:rPr lang="ru-RU" dirty="0" smtClean="0"/>
              <a:t>вещей». По </a:t>
            </a:r>
            <a:r>
              <a:rPr lang="ru-RU" dirty="0"/>
              <a:t>окончании колледжа в 1639 году Мольер выдержал в Орлеане экзамен на звание лиценциата прав. Но юридическая карьера привлекала его не больше отцовского ремесла, и Мольер избрал профессию актёра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3125142" cy="48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4235"/>
            <a:ext cx="3245544" cy="40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752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954"/>
            <a:ext cx="4468118" cy="625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-99392"/>
            <a:ext cx="6172200" cy="2053590"/>
          </a:xfrm>
        </p:spPr>
        <p:txBody>
          <a:bodyPr/>
          <a:lstStyle/>
          <a:p>
            <a:r>
              <a:rPr lang="ru-RU" dirty="0" smtClean="0"/>
              <a:t>Период лихорадочной драматургической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7984" y="1916832"/>
            <a:ext cx="4968149" cy="5085184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24 октября 1658 труппа Мольера дебютировала в </a:t>
            </a:r>
            <a:r>
              <a:rPr lang="ru-RU" i="1" dirty="0" err="1">
                <a:solidFill>
                  <a:srgbClr val="FFC000"/>
                </a:solidFill>
              </a:rPr>
              <a:t>Луврском</a:t>
            </a:r>
            <a:r>
              <a:rPr lang="ru-RU" i="1" dirty="0">
                <a:solidFill>
                  <a:srgbClr val="FFC000"/>
                </a:solidFill>
              </a:rPr>
              <a:t> дворце в присутствии Людовика XIV. К</a:t>
            </a:r>
            <a:r>
              <a:rPr lang="ru-RU" i="1" dirty="0" smtClean="0">
                <a:solidFill>
                  <a:srgbClr val="FFC000"/>
                </a:solidFill>
              </a:rPr>
              <a:t>ороль </a:t>
            </a:r>
            <a:r>
              <a:rPr lang="ru-RU" i="1" dirty="0">
                <a:solidFill>
                  <a:srgbClr val="FFC000"/>
                </a:solidFill>
              </a:rPr>
              <a:t>предоставил ей придворный театр </a:t>
            </a:r>
            <a:r>
              <a:rPr lang="ru-RU" i="1" dirty="0" err="1">
                <a:solidFill>
                  <a:srgbClr val="FFC000"/>
                </a:solidFill>
              </a:rPr>
              <a:t>Пти</a:t>
            </a:r>
            <a:r>
              <a:rPr lang="ru-RU" i="1" dirty="0">
                <a:solidFill>
                  <a:srgbClr val="FFC000"/>
                </a:solidFill>
              </a:rPr>
              <a:t>-Бурбон, в котором она играла до </a:t>
            </a:r>
            <a:r>
              <a:rPr lang="ru-RU" i="1" dirty="0" smtClean="0">
                <a:solidFill>
                  <a:srgbClr val="FFC000"/>
                </a:solidFill>
              </a:rPr>
              <a:t>1661.С </a:t>
            </a:r>
            <a:r>
              <a:rPr lang="ru-RU" i="1" dirty="0">
                <a:solidFill>
                  <a:srgbClr val="FFC000"/>
                </a:solidFill>
              </a:rPr>
              <a:t>момента водворения Мольера в Париже начинается период его лихорадочной драматургической работы, напряжённость которой не ослабевала до самой его смерти.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586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6172200" cy="2053590"/>
          </a:xfrm>
        </p:spPr>
        <p:txBody>
          <a:bodyPr/>
          <a:lstStyle/>
          <a:p>
            <a:r>
              <a:rPr lang="ru-RU" dirty="0" smtClean="0"/>
              <a:t>Несколько высказываний Мольера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51821" y="2132856"/>
            <a:ext cx="7270576" cy="4392488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  <a:p>
            <a:r>
              <a:rPr lang="ru-RU" sz="3600" dirty="0" smtClean="0"/>
              <a:t>Коль </a:t>
            </a:r>
            <a:r>
              <a:rPr lang="ru-RU" sz="3600" dirty="0"/>
              <a:t>жены думают лишь о своих мужьях,</a:t>
            </a:r>
          </a:p>
          <a:p>
            <a:r>
              <a:rPr lang="ru-RU" sz="3600" dirty="0"/>
              <a:t>Им вовсе ни к чему рядиться в пух и прах. </a:t>
            </a:r>
          </a:p>
          <a:p>
            <a:endParaRPr lang="ru-RU" sz="3600" dirty="0" smtClean="0"/>
          </a:p>
          <a:p>
            <a:r>
              <a:rPr lang="ru-RU" sz="3600" dirty="0" smtClean="0"/>
              <a:t>Не </a:t>
            </a:r>
            <a:r>
              <a:rPr lang="ru-RU" sz="3600" dirty="0"/>
              <a:t>можешь позабыть — тогда хоть сделай вид,</a:t>
            </a:r>
          </a:p>
          <a:p>
            <a:endParaRPr lang="ru-RU" sz="3600" dirty="0" smtClean="0"/>
          </a:p>
          <a:p>
            <a:r>
              <a:rPr lang="ru-RU" sz="3600" dirty="0" smtClean="0"/>
              <a:t>Красавица </a:t>
            </a:r>
            <a:r>
              <a:rPr lang="ru-RU" sz="3600" dirty="0"/>
              <a:t>все может себе позволить, красавице все можно простить. </a:t>
            </a:r>
          </a:p>
          <a:p>
            <a:endParaRPr lang="ru-RU" sz="3600" dirty="0"/>
          </a:p>
          <a:p>
            <a:r>
              <a:rPr lang="ru-RU" sz="3600" dirty="0"/>
              <a:t>Как приятно знать, что ты что-то узнал! </a:t>
            </a:r>
          </a:p>
          <a:p>
            <a:endParaRPr lang="ru-RU" sz="3600" dirty="0"/>
          </a:p>
          <a:p>
            <a:r>
              <a:rPr lang="ru-RU" sz="3600" dirty="0"/>
              <a:t>От книжной мудрости глупец тупее вдвое. </a:t>
            </a:r>
          </a:p>
          <a:p>
            <a:endParaRPr lang="ru-RU" sz="3600" dirty="0" smtClean="0"/>
          </a:p>
          <a:p>
            <a:r>
              <a:rPr lang="ru-RU" sz="3600" dirty="0" smtClean="0"/>
              <a:t>Ученость </a:t>
            </a:r>
            <a:r>
              <a:rPr lang="ru-RU" sz="3600" dirty="0"/>
              <a:t>в дураке несноснее всего. </a:t>
            </a:r>
          </a:p>
          <a:p>
            <a:r>
              <a:rPr lang="ru-RU" sz="3600" dirty="0"/>
              <a:t>Что бы ни говорили, есть в человеке что-то необыкновенное — такое, чего никакие ученые не могут объяснить. </a:t>
            </a:r>
          </a:p>
          <a:p>
            <a:r>
              <a:rPr lang="ru-RU" sz="3600" dirty="0"/>
              <a:t>Мы любим иногда, не ведая о том, а часто бред пустой любовью мы зовем. </a:t>
            </a:r>
          </a:p>
        </p:txBody>
      </p:sp>
    </p:spTree>
    <p:extLst>
      <p:ext uri="{BB962C8B-B14F-4D97-AF65-F5344CB8AC3E}">
        <p14:creationId xmlns:p14="http://schemas.microsoft.com/office/powerpoint/2010/main" val="1383636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472" y="32327"/>
            <a:ext cx="6172200" cy="2053590"/>
          </a:xfrm>
        </p:spPr>
        <p:txBody>
          <a:bodyPr/>
          <a:lstStyle/>
          <a:p>
            <a:r>
              <a:rPr lang="ru-RU" dirty="0" smtClean="0"/>
              <a:t>Как появился псевдоним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3284984"/>
            <a:ext cx="6550496" cy="309676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За долги театра Жана-Батиста </a:t>
            </a:r>
            <a:r>
              <a:rPr lang="ru-RU" dirty="0"/>
              <a:t>заключили в </a:t>
            </a:r>
            <a:r>
              <a:rPr lang="ru-RU" dirty="0" smtClean="0"/>
              <a:t>тюрьму. </a:t>
            </a:r>
            <a:r>
              <a:rPr lang="ru-RU" dirty="0"/>
              <a:t>Но, в тюрьме он пробыл недолго, историки спорят о том, кто же заплатил за него - отец или любовник одной из участниц труппы. Именно к этому времени относится появление сценического псевдонима Мольер. Возможно, этот псевдоним был придуман для того, чтобы не позорить отца наличием актера в семье (эта профессия была презираема в обществе того времени).</a:t>
            </a:r>
          </a:p>
          <a:p>
            <a:r>
              <a:rPr lang="ru-RU" dirty="0" smtClean="0"/>
              <a:t>После </a:t>
            </a:r>
            <a:r>
              <a:rPr lang="ru-RU" dirty="0"/>
              <a:t>освобождения из тюрьмы Мольер и </a:t>
            </a:r>
            <a:r>
              <a:rPr lang="ru-RU" dirty="0" err="1"/>
              <a:t>Маделин</a:t>
            </a:r>
            <a:r>
              <a:rPr lang="ru-RU" dirty="0"/>
              <a:t> стали давать театральные представления в провинции, путешествуя из города в город, из деревни в деревню.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85447"/>
            <a:ext cx="2100064" cy="262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0645"/>
            <a:ext cx="1908478" cy="193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138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115</TotalTime>
  <Words>697</Words>
  <Application>Microsoft Office PowerPoint</Application>
  <PresentationFormat>Экран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Мольер</vt:lpstr>
      <vt:lpstr> План презентации</vt:lpstr>
      <vt:lpstr>Мольер Molière </vt:lpstr>
      <vt:lpstr>Легенды о Мольере и его творчестве </vt:lpstr>
      <vt:lpstr>Семья</vt:lpstr>
      <vt:lpstr>Обучение</vt:lpstr>
      <vt:lpstr>Период лихорадочной драматургической работы</vt:lpstr>
      <vt:lpstr>Несколько высказываний Мольера</vt:lpstr>
      <vt:lpstr>Как появился псевдоним</vt:lpstr>
      <vt:lpstr>Презентация PowerPoint</vt:lpstr>
      <vt:lpstr>Презентация PowerPoint</vt:lpstr>
      <vt:lpstr>Смерть Мольера</vt:lpstr>
      <vt:lpstr> Выводы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Мольер</dc:title>
  <dc:creator>Сергей</dc:creator>
  <cp:lastModifiedBy>Сергей</cp:lastModifiedBy>
  <cp:revision>12</cp:revision>
  <dcterms:created xsi:type="dcterms:W3CDTF">2010-12-01T18:59:58Z</dcterms:created>
  <dcterms:modified xsi:type="dcterms:W3CDTF">2010-12-01T20:55:22Z</dcterms:modified>
</cp:coreProperties>
</file>