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vyatka.ru/files/alena/yanvar/mas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6575"/>
            <a:ext cx="571500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Інфекційні</a:t>
            </a:r>
            <a:r>
              <a:rPr lang="ru-RU" b="1" dirty="0" smtClean="0"/>
              <a:t> </a:t>
            </a:r>
            <a:r>
              <a:rPr lang="ru-RU" b="1" dirty="0" err="1"/>
              <a:t>хвороби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992888" cy="230425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Інфекційні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захворюваня</a:t>
            </a:r>
            <a:r>
              <a:rPr lang="ru-RU" dirty="0">
                <a:solidFill>
                  <a:schemeClr val="tx1"/>
                </a:solidFill>
              </a:rPr>
              <a:t> –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розлади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людей,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викликаються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живими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збудниками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вірусами</a:t>
            </a:r>
            <a:r>
              <a:rPr lang="ru-RU" dirty="0">
                <a:solidFill>
                  <a:schemeClr val="tx1"/>
                </a:solidFill>
              </a:rPr>
              <a:t>, грибками, </a:t>
            </a:r>
            <a:r>
              <a:rPr lang="ru-RU" dirty="0" err="1">
                <a:solidFill>
                  <a:schemeClr val="tx1"/>
                </a:solidFill>
              </a:rPr>
              <a:t>бактеріями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кліщами</a:t>
            </a:r>
            <a:r>
              <a:rPr lang="ru-RU" dirty="0">
                <a:solidFill>
                  <a:schemeClr val="tx1"/>
                </a:solidFill>
              </a:rPr>
              <a:t>, ...), продуктами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життєдіяльності</a:t>
            </a:r>
            <a:r>
              <a:rPr lang="ru-RU" dirty="0">
                <a:solidFill>
                  <a:schemeClr val="tx1"/>
                </a:solidFill>
              </a:rPr>
              <a:t> (токсинами), </a:t>
            </a:r>
            <a:r>
              <a:rPr lang="ru-RU" dirty="0" err="1">
                <a:solidFill>
                  <a:schemeClr val="tx1"/>
                </a:solidFill>
              </a:rPr>
              <a:t>патогенними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білками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пріонами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 err="1">
                <a:solidFill>
                  <a:schemeClr val="tx1"/>
                </a:solidFill>
              </a:rPr>
              <a:t>передаються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заражених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здорових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осіб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схильні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масового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поширення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81642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-</a:t>
            </a:r>
            <a:r>
              <a:rPr lang="vi-VN" sz="2800" b="1" dirty="0" smtClean="0"/>
              <a:t>Коклю́ш,кашлю́к</a:t>
            </a:r>
            <a:endParaRPr lang="uk-UA" sz="2800" b="1" dirty="0" smtClean="0"/>
          </a:p>
          <a:p>
            <a:r>
              <a:rPr lang="ru-RU" sz="3200" b="1" dirty="0" smtClean="0"/>
              <a:t>-Краснуха</a:t>
            </a:r>
          </a:p>
          <a:p>
            <a:r>
              <a:rPr lang="uk-UA" sz="2800" b="1" dirty="0" smtClean="0"/>
              <a:t>-</a:t>
            </a:r>
            <a:r>
              <a:rPr lang="vi-VN" sz="2800" b="1" dirty="0" smtClean="0"/>
              <a:t>Прока́за</a:t>
            </a:r>
            <a:endParaRPr lang="ru-RU" sz="2800" b="1" dirty="0" smtClean="0"/>
          </a:p>
          <a:p>
            <a:pPr marL="285750" indent="-285750">
              <a:buFontTx/>
              <a:buChar char="-"/>
            </a:pPr>
            <a:endParaRPr lang="uk-UA" b="1" dirty="0" smtClean="0"/>
          </a:p>
          <a:p>
            <a:r>
              <a:rPr lang="vi-VN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94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Інкубаційний</a:t>
            </a:r>
            <a:r>
              <a:rPr lang="ru-RU" b="1" dirty="0"/>
              <a:t> </a:t>
            </a:r>
            <a:r>
              <a:rPr lang="ru-RU" b="1" dirty="0" err="1"/>
              <a:t>період</a:t>
            </a:r>
            <a:r>
              <a:rPr lang="ru-RU" dirty="0"/>
              <a:t> </a:t>
            </a:r>
            <a:r>
              <a:rPr lang="ru-RU" dirty="0" err="1"/>
              <a:t>від</a:t>
            </a:r>
            <a:r>
              <a:rPr lang="ru-RU" dirty="0"/>
              <a:t> 12 до 24 </a:t>
            </a:r>
            <a:r>
              <a:rPr lang="ru-RU" dirty="0" err="1"/>
              <a:t>днів</a:t>
            </a:r>
            <a:r>
              <a:rPr lang="ru-RU" dirty="0"/>
              <a:t>. З початку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відмічаються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(37,5-38,5 °</a:t>
            </a:r>
            <a:r>
              <a:rPr lang="pl-PL" dirty="0"/>
              <a:t>C), </a:t>
            </a:r>
            <a:r>
              <a:rPr lang="ru-RU" dirty="0"/>
              <a:t>нежить, невеликий </a:t>
            </a:r>
            <a:r>
              <a:rPr lang="ru-RU" dirty="0" err="1"/>
              <a:t>сухий</a:t>
            </a:r>
            <a:r>
              <a:rPr lang="ru-RU" dirty="0"/>
              <a:t> кашель, </a:t>
            </a:r>
            <a:r>
              <a:rPr lang="ru-RU" dirty="0" err="1"/>
              <a:t>кон'юнктивіт</a:t>
            </a:r>
            <a:r>
              <a:rPr lang="ru-RU" dirty="0"/>
              <a:t>; </a:t>
            </a:r>
            <a:r>
              <a:rPr lang="ru-RU" dirty="0" err="1"/>
              <a:t>самопочуття</a:t>
            </a:r>
            <a:r>
              <a:rPr lang="ru-RU" dirty="0"/>
              <a:t> хворого </a:t>
            </a:r>
            <a:r>
              <a:rPr lang="ru-RU" dirty="0" err="1"/>
              <a:t>задовільне</a:t>
            </a:r>
            <a:r>
              <a:rPr lang="ru-RU" dirty="0"/>
              <a:t>. </a:t>
            </a:r>
            <a:r>
              <a:rPr lang="ru-RU" dirty="0" err="1"/>
              <a:t>Висип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1-го </a:t>
            </a:r>
            <a:r>
              <a:rPr lang="ru-RU" dirty="0" err="1"/>
              <a:t>або</a:t>
            </a:r>
            <a:r>
              <a:rPr lang="ru-RU" dirty="0"/>
              <a:t> на 2-3-й день </a:t>
            </a:r>
            <a:r>
              <a:rPr lang="ru-RU" dirty="0" err="1"/>
              <a:t>хвороби</a:t>
            </a:r>
            <a:r>
              <a:rPr lang="ru-RU" dirty="0"/>
              <a:t>;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розеольозних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на </a:t>
            </a:r>
            <a:r>
              <a:rPr lang="ru-RU" dirty="0" err="1"/>
              <a:t>обличчі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, </a:t>
            </a:r>
            <a:r>
              <a:rPr lang="ru-RU" dirty="0" err="1"/>
              <a:t>упродовж</a:t>
            </a:r>
            <a:r>
              <a:rPr lang="ru-RU" dirty="0"/>
              <a:t> 15-20 годин, </a:t>
            </a:r>
            <a:r>
              <a:rPr lang="ru-RU" dirty="0" err="1"/>
              <a:t>поширюються</a:t>
            </a:r>
            <a:r>
              <a:rPr lang="ru-RU" dirty="0"/>
              <a:t> без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по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тілу</a:t>
            </a:r>
            <a:r>
              <a:rPr lang="ru-RU" dirty="0"/>
              <a:t>. Через 2-3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висип</a:t>
            </a:r>
            <a:r>
              <a:rPr lang="ru-RU" dirty="0"/>
              <a:t> </a:t>
            </a:r>
            <a:r>
              <a:rPr lang="ru-RU" dirty="0" err="1"/>
              <a:t>зникає</a:t>
            </a:r>
            <a:r>
              <a:rPr lang="ru-RU" dirty="0"/>
              <a:t>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потиличні</a:t>
            </a:r>
            <a:r>
              <a:rPr lang="ru-RU" dirty="0"/>
              <a:t>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щільноеластичну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, вони не </a:t>
            </a:r>
            <a:r>
              <a:rPr lang="ru-RU" dirty="0" err="1"/>
              <a:t>спаяні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та </a:t>
            </a:r>
            <a:r>
              <a:rPr lang="ru-RU" dirty="0" err="1"/>
              <a:t>підшкірною</a:t>
            </a:r>
            <a:r>
              <a:rPr lang="ru-RU" dirty="0"/>
              <a:t> </a:t>
            </a:r>
            <a:r>
              <a:rPr lang="ru-RU" dirty="0" err="1"/>
              <a:t>клітковиною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71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Профілактика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103671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Необхідна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до 5-го дня з моменту </a:t>
            </a:r>
            <a:r>
              <a:rPr lang="ru-RU" dirty="0" err="1"/>
              <a:t>висипання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9218" name="Picture 2" descr="http://nezdorov.com/images/krasnuha-u-detej/krasnuha-u-detej-foto-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17806"/>
            <a:ext cx="7043936" cy="464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08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2836912"/>
          </a:xfrm>
        </p:spPr>
        <p:txBody>
          <a:bodyPr>
            <a:normAutofit fontScale="85000" lnSpcReduction="10000"/>
          </a:bodyPr>
          <a:lstStyle/>
          <a:p>
            <a:r>
              <a:rPr lang="vi-VN" b="1" dirty="0"/>
              <a:t>Прока́за</a:t>
            </a:r>
            <a:r>
              <a:rPr lang="vi-VN" dirty="0"/>
              <a:t> (ле́пра, хвороба Гансена) — інфекційна хвороба з хронічним перебігом, спричинена мікобактеріями лепри. Перебігає з переважним ураженням шкіри, периферійної нервової системи, іноді переднього відрізку ока, верхніх дихальних шляхів </a:t>
            </a:r>
            <a:r>
              <a:rPr lang="vi-VN" dirty="0" smtClean="0"/>
              <a:t>вище</a:t>
            </a:r>
            <a:r>
              <a:rPr lang="uk-UA" dirty="0" smtClean="0"/>
              <a:t> </a:t>
            </a:r>
            <a:r>
              <a:rPr lang="vi-VN" dirty="0" smtClean="0"/>
              <a:t>гортані</a:t>
            </a:r>
            <a:r>
              <a:rPr lang="vi-VN" dirty="0"/>
              <a:t>, </a:t>
            </a:r>
            <a:r>
              <a:rPr lang="vi-VN" dirty="0" smtClean="0"/>
              <a:t>а </a:t>
            </a:r>
            <a:r>
              <a:rPr lang="vi-VN" dirty="0"/>
              <a:t>також кисті та стопи.</a:t>
            </a:r>
            <a:endParaRPr lang="ru-RU" dirty="0"/>
          </a:p>
        </p:txBody>
      </p:sp>
      <p:pic>
        <p:nvPicPr>
          <p:cNvPr id="10242" name="Picture 2" descr="http://bio.1september.ru/2004/22/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8884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5976" y="3645024"/>
            <a:ext cx="47876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Збудник</a:t>
            </a:r>
            <a:r>
              <a:rPr lang="ru-RU" b="1" dirty="0" smtClean="0"/>
              <a:t> </a:t>
            </a:r>
            <a:r>
              <a:rPr lang="ru-RU" b="1" dirty="0"/>
              <a:t>прокази </a:t>
            </a:r>
            <a:r>
              <a:rPr lang="ru-RU" dirty="0"/>
              <a:t>— </a:t>
            </a:r>
            <a:r>
              <a:rPr lang="ru-RU" dirty="0" err="1"/>
              <a:t>бацила</a:t>
            </a:r>
            <a:r>
              <a:rPr lang="ru-RU" dirty="0"/>
              <a:t> </a:t>
            </a:r>
            <a:r>
              <a:rPr lang="ru-RU" dirty="0" err="1"/>
              <a:t>Гансена</a:t>
            </a:r>
            <a:r>
              <a:rPr lang="ru-RU" dirty="0"/>
              <a:t> (</a:t>
            </a:r>
            <a:r>
              <a:rPr lang="pl-PL" dirty="0"/>
              <a:t>Mycobacterium Leprae) —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dirty="0" err="1"/>
              <a:t>норвезським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Г.Гансеном</a:t>
            </a:r>
            <a:r>
              <a:rPr lang="ru-RU" dirty="0"/>
              <a:t> у 1871 р.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 з </a:t>
            </a:r>
            <a:r>
              <a:rPr lang="ru-RU" dirty="0" err="1"/>
              <a:t>давніх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поширене</a:t>
            </a:r>
            <a:r>
              <a:rPr lang="ru-RU" dirty="0"/>
              <a:t> у </a:t>
            </a:r>
            <a:r>
              <a:rPr lang="ru-RU" dirty="0" err="1"/>
              <a:t>Давньому</a:t>
            </a:r>
            <a:r>
              <a:rPr lang="ru-RU" dirty="0"/>
              <a:t> </a:t>
            </a:r>
            <a:r>
              <a:rPr lang="ru-RU" dirty="0" err="1"/>
              <a:t>Єгипті</a:t>
            </a:r>
            <a:r>
              <a:rPr lang="ru-RU" dirty="0"/>
              <a:t>, на </a:t>
            </a:r>
            <a:r>
              <a:rPr lang="ru-RU" dirty="0" err="1"/>
              <a:t>Близькому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, у </a:t>
            </a:r>
            <a:r>
              <a:rPr lang="ru-RU" dirty="0" err="1"/>
              <a:t>Китаї</a:t>
            </a:r>
            <a:r>
              <a:rPr lang="ru-RU" dirty="0"/>
              <a:t>, </a:t>
            </a:r>
            <a:r>
              <a:rPr lang="ru-RU" dirty="0" err="1"/>
              <a:t>Японії</a:t>
            </a:r>
            <a:r>
              <a:rPr lang="ru-RU" dirty="0"/>
              <a:t>,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до н. 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8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218884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на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 — </a:t>
            </a:r>
            <a:r>
              <a:rPr lang="ru-RU" dirty="0" err="1"/>
              <a:t>декілька</a:t>
            </a:r>
            <a:r>
              <a:rPr lang="ru-RU" dirty="0"/>
              <a:t> млн </a:t>
            </a:r>
            <a:r>
              <a:rPr lang="ru-RU" dirty="0" err="1"/>
              <a:t>чоловік</a:t>
            </a:r>
            <a:r>
              <a:rPr lang="ru-RU" dirty="0"/>
              <a:t> (за </a:t>
            </a:r>
            <a:r>
              <a:rPr lang="ru-RU" dirty="0" err="1"/>
              <a:t>даними</a:t>
            </a:r>
            <a:r>
              <a:rPr lang="ru-RU" dirty="0"/>
              <a:t> 1974 р., </a:t>
            </a:r>
            <a:r>
              <a:rPr lang="ru-RU" dirty="0" err="1"/>
              <a:t>приблизно</a:t>
            </a:r>
            <a:r>
              <a:rPr lang="ru-RU" dirty="0"/>
              <a:t> 10 млн). </a:t>
            </a:r>
            <a:r>
              <a:rPr lang="ru-RU" dirty="0" err="1"/>
              <a:t>Зустрічається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континентах, </a:t>
            </a:r>
            <a:r>
              <a:rPr lang="ru-RU" dirty="0" err="1"/>
              <a:t>найпоширеніша</a:t>
            </a:r>
            <a:r>
              <a:rPr lang="ru-RU" dirty="0"/>
              <a:t> у </a:t>
            </a:r>
            <a:r>
              <a:rPr lang="ru-RU" dirty="0" err="1"/>
              <a:t>країнах</a:t>
            </a:r>
            <a:r>
              <a:rPr lang="ru-RU" dirty="0"/>
              <a:t> Африки, </a:t>
            </a:r>
            <a:r>
              <a:rPr lang="ru-RU" dirty="0" err="1"/>
              <a:t>Азії</a:t>
            </a:r>
            <a:r>
              <a:rPr lang="ru-RU" dirty="0"/>
              <a:t>, </a:t>
            </a:r>
            <a:r>
              <a:rPr lang="ru-RU" dirty="0" err="1"/>
              <a:t>Центральної</a:t>
            </a:r>
            <a:r>
              <a:rPr lang="ru-RU" dirty="0"/>
              <a:t> та </a:t>
            </a:r>
            <a:r>
              <a:rPr lang="ru-RU" dirty="0" err="1"/>
              <a:t>Південної</a:t>
            </a:r>
            <a:r>
              <a:rPr lang="ru-RU" dirty="0"/>
              <a:t> Америки.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7325" y="6488668"/>
            <a:ext cx="3239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лепри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, 2003.</a:t>
            </a:r>
            <a:endParaRPr lang="ru-RU" dirty="0"/>
          </a:p>
        </p:txBody>
      </p:sp>
      <p:pic>
        <p:nvPicPr>
          <p:cNvPr id="11266" name="Picture 2" descr="http://upload.wikimedia.org/wikipedia/commons/thumb/9/91/Lepra_2003.png/1280px-Lepra_20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73088"/>
            <a:ext cx="8591600" cy="397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2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4248472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Зараження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шляхом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контакту. </a:t>
            </a:r>
            <a:r>
              <a:rPr lang="ru-RU" dirty="0" err="1"/>
              <a:t>Інкубаційний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тривати</a:t>
            </a:r>
            <a:r>
              <a:rPr lang="ru-RU" dirty="0"/>
              <a:t> до 10 </a:t>
            </a:r>
            <a:r>
              <a:rPr lang="ru-RU" dirty="0" err="1"/>
              <a:t>років</a:t>
            </a:r>
            <a:r>
              <a:rPr lang="ru-RU" dirty="0"/>
              <a:t> та </a:t>
            </a:r>
            <a:r>
              <a:rPr lang="ru-RU" dirty="0" err="1"/>
              <a:t>більше</a:t>
            </a:r>
            <a:r>
              <a:rPr lang="ru-RU" dirty="0"/>
              <a:t>. </a:t>
            </a:r>
            <a:r>
              <a:rPr lang="ru-RU" dirty="0" err="1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збудник</a:t>
            </a:r>
            <a:r>
              <a:rPr lang="ru-RU" dirty="0"/>
              <a:t> </a:t>
            </a:r>
            <a:r>
              <a:rPr lang="ru-RU" dirty="0" err="1"/>
              <a:t>проникає</a:t>
            </a:r>
            <a:r>
              <a:rPr lang="ru-RU" dirty="0"/>
              <a:t> до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через </a:t>
            </a:r>
            <a:r>
              <a:rPr lang="ru-RU" dirty="0" err="1"/>
              <a:t>пошкоджену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та </a:t>
            </a:r>
            <a:r>
              <a:rPr lang="ru-RU" dirty="0" err="1"/>
              <a:t>слизові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5517232"/>
            <a:ext cx="3863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24-річний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хворий</a:t>
            </a:r>
            <a:r>
              <a:rPr lang="ru-RU" dirty="0"/>
              <a:t> на проказу.</a:t>
            </a:r>
            <a:endParaRPr lang="ru-RU" dirty="0"/>
          </a:p>
        </p:txBody>
      </p:sp>
      <p:pic>
        <p:nvPicPr>
          <p:cNvPr id="12290" name="Picture 2" descr="Lepros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404664"/>
            <a:ext cx="3441559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434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Симптоми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Розрізняють</a:t>
            </a:r>
            <a:r>
              <a:rPr lang="ru-RU" dirty="0"/>
              <a:t> 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лепри</a:t>
            </a:r>
            <a:r>
              <a:rPr lang="ru-RU" dirty="0"/>
              <a:t>:</a:t>
            </a:r>
          </a:p>
          <a:p>
            <a:r>
              <a:rPr lang="ru-RU" dirty="0" err="1" smtClean="0"/>
              <a:t>Лепроматозний</a:t>
            </a:r>
            <a:r>
              <a:rPr lang="ru-RU" dirty="0" smtClean="0"/>
              <a:t>- </a:t>
            </a:r>
            <a:r>
              <a:rPr lang="ru-RU" dirty="0" err="1"/>
              <a:t>найтяжча</a:t>
            </a:r>
            <a:r>
              <a:rPr lang="ru-RU" dirty="0"/>
              <a:t> форма,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уражується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тканин (</a:t>
            </a:r>
            <a:r>
              <a:rPr lang="ru-RU" dirty="0" err="1"/>
              <a:t>шкіра</a:t>
            </a:r>
            <a:r>
              <a:rPr lang="ru-RU" dirty="0"/>
              <a:t>, </a:t>
            </a:r>
            <a:r>
              <a:rPr lang="ru-RU" dirty="0" err="1"/>
              <a:t>слизові,лімфатичні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, 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/>
              <a:t>стовбури</a:t>
            </a:r>
            <a:r>
              <a:rPr lang="ru-RU" dirty="0"/>
              <a:t>,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).</a:t>
            </a:r>
          </a:p>
          <a:p>
            <a:r>
              <a:rPr lang="ru-RU" dirty="0" err="1" smtClean="0"/>
              <a:t>Туберкулоїдний-процес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доброякісно</a:t>
            </a:r>
            <a:r>
              <a:rPr lang="ru-RU" dirty="0"/>
              <a:t>, при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уражуються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 та 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 smtClean="0"/>
              <a:t>. </a:t>
            </a:r>
          </a:p>
          <a:p>
            <a:r>
              <a:rPr lang="ru-RU" dirty="0" err="1"/>
              <a:t>Н</a:t>
            </a:r>
            <a:r>
              <a:rPr lang="ru-RU" dirty="0" err="1" smtClean="0"/>
              <a:t>едиференційований</a:t>
            </a:r>
            <a:r>
              <a:rPr lang="ru-RU" dirty="0" smtClean="0"/>
              <a:t> (</a:t>
            </a:r>
            <a:r>
              <a:rPr lang="ru-RU" dirty="0" err="1" smtClean="0"/>
              <a:t>невизначений</a:t>
            </a:r>
            <a:r>
              <a:rPr lang="ru-RU" dirty="0" smtClean="0"/>
              <a:t>)тип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проміжне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лепроматозним</a:t>
            </a:r>
            <a:r>
              <a:rPr lang="ru-RU" dirty="0"/>
              <a:t> та </a:t>
            </a:r>
            <a:r>
              <a:rPr lang="ru-RU" dirty="0" err="1"/>
              <a:t>туберкулоїдним</a:t>
            </a:r>
            <a:r>
              <a:rPr lang="ru-RU" dirty="0"/>
              <a:t> типом </a:t>
            </a:r>
            <a:r>
              <a:rPr lang="ru-RU" dirty="0" err="1"/>
              <a:t>лепри</a:t>
            </a:r>
            <a:r>
              <a:rPr lang="ru-RU" dirty="0"/>
              <a:t> та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в один з них.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переважним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та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964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408712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негайній</a:t>
            </a:r>
            <a:r>
              <a:rPr lang="ru-RU" dirty="0"/>
              <a:t> </a:t>
            </a:r>
            <a:r>
              <a:rPr lang="ru-RU" dirty="0" err="1"/>
              <a:t>госпіталізації</a:t>
            </a:r>
            <a:r>
              <a:rPr lang="ru-RU" dirty="0"/>
              <a:t> у </a:t>
            </a:r>
            <a:r>
              <a:rPr lang="ru-RU" dirty="0" err="1"/>
              <a:t>лепрозорії</a:t>
            </a:r>
            <a:r>
              <a:rPr lang="ru-RU" dirty="0"/>
              <a:t>, де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наближені</a:t>
            </a:r>
            <a:r>
              <a:rPr lang="ru-RU" dirty="0"/>
              <a:t> до </a:t>
            </a:r>
            <a:r>
              <a:rPr lang="ru-RU" dirty="0" err="1"/>
              <a:t>домашніх</a:t>
            </a:r>
            <a:r>
              <a:rPr lang="ru-RU" dirty="0"/>
              <a:t>, та </a:t>
            </a:r>
            <a:r>
              <a:rPr lang="ru-RU" dirty="0" err="1"/>
              <a:t>призначається</a:t>
            </a:r>
            <a:r>
              <a:rPr lang="ru-RU" dirty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/>
              <a:t>. </a:t>
            </a:r>
            <a:endParaRPr lang="ru-RU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r>
              <a:rPr lang="ru-RU" dirty="0" err="1"/>
              <a:t>Лепрозорій</a:t>
            </a:r>
            <a:r>
              <a:rPr lang="ru-RU" dirty="0"/>
              <a:t>  — </a:t>
            </a:r>
            <a:r>
              <a:rPr lang="ru-RU" dirty="0" err="1"/>
              <a:t>організаційно-методичний</a:t>
            </a:r>
            <a:r>
              <a:rPr lang="ru-RU" dirty="0"/>
              <a:t> центр по </a:t>
            </a:r>
            <a:r>
              <a:rPr lang="ru-RU" dirty="0" err="1"/>
              <a:t>боротьбі</a:t>
            </a:r>
            <a:r>
              <a:rPr lang="ru-RU" dirty="0"/>
              <a:t> з проказою.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40770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Лепрозорій</a:t>
            </a:r>
            <a:r>
              <a:rPr lang="ru-RU" dirty="0"/>
              <a:t> на о. </a:t>
            </a:r>
            <a:r>
              <a:rPr lang="ru-RU" dirty="0" err="1"/>
              <a:t>Спіналонга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функціонував</a:t>
            </a:r>
            <a:r>
              <a:rPr lang="ru-RU" dirty="0"/>
              <a:t> до 1957 р.</a:t>
            </a:r>
            <a:endParaRPr lang="ru-RU" dirty="0"/>
          </a:p>
        </p:txBody>
      </p:sp>
      <p:pic>
        <p:nvPicPr>
          <p:cNvPr id="13314" name="Picture 2" descr="http://upload.wikimedia.org/wikipedia/commons/thumb/b/b6/Spinalonga.jpeg/220px-Spinalong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00122"/>
            <a:ext cx="3528392" cy="264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15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2160240"/>
          </a:xfrm>
        </p:spPr>
        <p:txBody>
          <a:bodyPr>
            <a:normAutofit fontScale="92500" lnSpcReduction="10000"/>
          </a:bodyPr>
          <a:lstStyle/>
          <a:p>
            <a:r>
              <a:rPr lang="vi-VN" b="1" dirty="0" smtClean="0"/>
              <a:t>Коклю́ш,кашлю́к</a:t>
            </a:r>
            <a:r>
              <a:rPr lang="vi-VN" dirty="0"/>
              <a:t> (фр. </a:t>
            </a:r>
            <a:r>
              <a:rPr lang="pl-PL" i="1" dirty="0"/>
              <a:t>coqueluche</a:t>
            </a:r>
            <a:r>
              <a:rPr lang="pl-PL" dirty="0"/>
              <a:t>, </a:t>
            </a:r>
            <a:r>
              <a:rPr lang="vi-VN" dirty="0"/>
              <a:t>лат. </a:t>
            </a:r>
            <a:r>
              <a:rPr lang="pl-PL" i="1" dirty="0"/>
              <a:t>pertussis</a:t>
            </a:r>
            <a:r>
              <a:rPr lang="pl-PL" dirty="0"/>
              <a:t>) — </a:t>
            </a:r>
            <a:r>
              <a:rPr lang="vi-VN" dirty="0"/>
              <a:t>гостра антропонозна повітряно-краплинна бактерійна інфекційна хвороба, найбільш характерною ознакою якої є нападоподібний спазматичний кашель.</a:t>
            </a:r>
            <a:endParaRPr lang="ru-RU" dirty="0"/>
          </a:p>
        </p:txBody>
      </p:sp>
      <p:pic>
        <p:nvPicPr>
          <p:cNvPr id="1026" name="Picture 2" descr="Pertus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45160"/>
            <a:ext cx="304975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42004" y="6165304"/>
            <a:ext cx="3729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Bordetella pertussis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мікроскопом</a:t>
            </a:r>
            <a:endParaRPr lang="ru-RU" dirty="0"/>
          </a:p>
        </p:txBody>
      </p:sp>
      <p:pic>
        <p:nvPicPr>
          <p:cNvPr id="1028" name="Picture 4" descr="http://upload.wikimedia.org/wikipedia/commons/thumb/8/82/Bordetella_pertussis.jpg/200px-Bordetella_pertuss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1108"/>
            <a:ext cx="3168352" cy="291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nebolejka.com.ua/files/images/kok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53" y="0"/>
            <a:ext cx="9240735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3573016"/>
            <a:ext cx="4968552" cy="3096344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Збудник</a:t>
            </a:r>
            <a:r>
              <a:rPr lang="ru-RU" b="1" dirty="0"/>
              <a:t> коклюшу</a:t>
            </a:r>
            <a:r>
              <a:rPr lang="ru-RU" dirty="0"/>
              <a:t> — </a:t>
            </a:r>
            <a:r>
              <a:rPr lang="ru-RU" i="1" dirty="0" err="1"/>
              <a:t>паличка</a:t>
            </a:r>
            <a:r>
              <a:rPr lang="ru-RU" i="1" dirty="0"/>
              <a:t> </a:t>
            </a:r>
            <a:r>
              <a:rPr lang="ru-RU" i="1" dirty="0" err="1"/>
              <a:t>Борде-Жанґу</a:t>
            </a:r>
            <a:r>
              <a:rPr lang="ru-RU" dirty="0"/>
              <a:t>(</a:t>
            </a:r>
            <a:r>
              <a:rPr lang="pl-PL" i="1" dirty="0"/>
              <a:t>Bordetella pertussis</a:t>
            </a:r>
            <a:r>
              <a:rPr lang="pl-PL" dirty="0"/>
              <a:t>) — </a:t>
            </a:r>
            <a:r>
              <a:rPr lang="ru-RU" dirty="0"/>
              <a:t>за </a:t>
            </a:r>
            <a:r>
              <a:rPr lang="ru-RU" dirty="0" err="1"/>
              <a:t>ім'ям</a:t>
            </a:r>
            <a:r>
              <a:rPr lang="ru-RU" dirty="0"/>
              <a:t> </a:t>
            </a:r>
            <a:r>
              <a:rPr lang="ru-RU" dirty="0" err="1"/>
              <a:t>бельгійського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 </a:t>
            </a:r>
            <a:r>
              <a:rPr lang="ru-RU" dirty="0" err="1"/>
              <a:t>Ж.Борде</a:t>
            </a:r>
            <a:r>
              <a:rPr lang="ru-RU" dirty="0"/>
              <a:t> і </a:t>
            </a:r>
            <a:r>
              <a:rPr lang="ru-RU" dirty="0" err="1"/>
              <a:t>французького</a:t>
            </a:r>
            <a:r>
              <a:rPr lang="ru-RU" dirty="0"/>
              <a:t> — </a:t>
            </a:r>
            <a:r>
              <a:rPr lang="ru-RU" dirty="0" err="1"/>
              <a:t>О.Жанґу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описали в 1906 </a:t>
            </a:r>
            <a:r>
              <a:rPr lang="ru-RU" dirty="0" err="1"/>
              <a:t>році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крапельним</a:t>
            </a:r>
            <a:r>
              <a:rPr lang="ru-RU" dirty="0"/>
              <a:t> шляхом при </a:t>
            </a:r>
            <a:r>
              <a:rPr lang="ru-RU" dirty="0" err="1"/>
              <a:t>кашлі</a:t>
            </a:r>
            <a:r>
              <a:rPr lang="ru-RU" dirty="0"/>
              <a:t>, </a:t>
            </a:r>
            <a:r>
              <a:rPr lang="ru-RU" dirty="0" err="1"/>
              <a:t>чханні</a:t>
            </a:r>
            <a:r>
              <a:rPr lang="ru-RU" dirty="0"/>
              <a:t> хворого. </a:t>
            </a:r>
            <a:r>
              <a:rPr lang="ru-RU" i="1" dirty="0" err="1"/>
              <a:t>Контагіозність</a:t>
            </a:r>
            <a:r>
              <a:rPr lang="ru-RU" dirty="0"/>
              <a:t> (</a:t>
            </a:r>
            <a:r>
              <a:rPr lang="ru-RU" dirty="0" err="1"/>
              <a:t>імовірність</a:t>
            </a:r>
            <a:r>
              <a:rPr lang="ru-RU" dirty="0"/>
              <a:t> </a:t>
            </a:r>
            <a:r>
              <a:rPr lang="ru-RU" dirty="0" err="1"/>
              <a:t>зараження</a:t>
            </a:r>
            <a:r>
              <a:rPr lang="ru-RU" dirty="0"/>
              <a:t> при </a:t>
            </a:r>
            <a:r>
              <a:rPr lang="ru-RU" dirty="0" err="1"/>
              <a:t>контакті</a:t>
            </a:r>
            <a:r>
              <a:rPr lang="ru-RU" dirty="0"/>
              <a:t> з </a:t>
            </a:r>
            <a:r>
              <a:rPr lang="ru-RU" dirty="0" err="1"/>
              <a:t>хворим</a:t>
            </a:r>
            <a:r>
              <a:rPr lang="ru-RU" dirty="0"/>
              <a:t>)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 — становить до 90%.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95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9"/>
            <a:ext cx="9144000" cy="324036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Коклюш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дитячою</a:t>
            </a:r>
            <a:r>
              <a:rPr lang="ru-RU" dirty="0"/>
              <a:t> хворобою (</a:t>
            </a:r>
            <a:r>
              <a:rPr lang="ru-RU" dirty="0" err="1"/>
              <a:t>бл</a:t>
            </a:r>
            <a:r>
              <a:rPr lang="ru-RU" dirty="0"/>
              <a:t>.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дітей</a:t>
            </a:r>
            <a:r>
              <a:rPr lang="ru-RU" dirty="0"/>
              <a:t> до 2 </a:t>
            </a:r>
            <a:r>
              <a:rPr lang="ru-RU" dirty="0" err="1"/>
              <a:t>років</a:t>
            </a:r>
            <a:r>
              <a:rPr lang="ru-RU" dirty="0"/>
              <a:t>).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імунітет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коклюшу на подальше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і не </a:t>
            </a:r>
            <a:r>
              <a:rPr lang="ru-RU" dirty="0" err="1"/>
              <a:t>розвивається</a:t>
            </a:r>
            <a:r>
              <a:rPr lang="ru-RU" dirty="0"/>
              <a:t>, повторна </a:t>
            </a:r>
            <a:r>
              <a:rPr lang="ru-RU" dirty="0" err="1"/>
              <a:t>інфекція</a:t>
            </a:r>
            <a:r>
              <a:rPr lang="ru-RU" dirty="0"/>
              <a:t> (в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)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слабкий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, і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діагностується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вродженого</a:t>
            </a:r>
            <a:r>
              <a:rPr lang="ru-RU" dirty="0"/>
              <a:t>, </a:t>
            </a:r>
            <a:r>
              <a:rPr lang="ru-RU" dirty="0" err="1"/>
              <a:t>обумовленого</a:t>
            </a:r>
            <a:r>
              <a:rPr lang="ru-RU" dirty="0"/>
              <a:t> </a:t>
            </a:r>
            <a:r>
              <a:rPr lang="ru-RU" dirty="0" err="1"/>
              <a:t>материнськими</a:t>
            </a:r>
            <a:r>
              <a:rPr lang="ru-RU" dirty="0"/>
              <a:t> </a:t>
            </a:r>
            <a:r>
              <a:rPr lang="ru-RU" dirty="0" err="1"/>
              <a:t>антитілами</a:t>
            </a:r>
            <a:r>
              <a:rPr lang="ru-RU" dirty="0"/>
              <a:t>, </a:t>
            </a:r>
            <a:r>
              <a:rPr lang="ru-RU" dirty="0" err="1"/>
              <a:t>імунітету</a:t>
            </a:r>
            <a:r>
              <a:rPr lang="ru-RU" dirty="0"/>
              <a:t>.</a:t>
            </a:r>
          </a:p>
          <a:p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набувати</a:t>
            </a:r>
            <a:r>
              <a:rPr lang="ru-RU" dirty="0"/>
              <a:t> </a:t>
            </a:r>
            <a:r>
              <a:rPr lang="ru-RU" dirty="0" err="1"/>
              <a:t>епідемічного</a:t>
            </a:r>
            <a:r>
              <a:rPr lang="ru-RU" dirty="0"/>
              <a:t> характеру.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100" name="Picture 4" descr="http://babyzzz.ru/wp-content/uploads/2013/02/%D0%92%D1%81%D1%91-%D1%87%D1%82%D0%BE-%D0%BD%D0%B5%D0%BE%D0%B1%D1%85%D0%BE%D0%B4%D0%B8%D0%BC%D0%BE-%D0%B7%D0%BD%D0%B0%D1%82%D1%8C-%D0%BE-%D0%BA%D0%BE%D0%BA%D0%BB%D1%8E%D1%88%D0%B5-%D1%83-%D0%B4%D0%B5%D1%82%D0%B5%D0%B9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238" y="2661599"/>
            <a:ext cx="6408712" cy="417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28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syl.ru/misc/i/ai/111677/2531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412"/>
            <a:ext cx="9146544" cy="60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FF">
              <a:alpha val="69804"/>
            </a:srgb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Інкубаційний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 при </a:t>
            </a:r>
            <a:r>
              <a:rPr lang="ru-RU" dirty="0" err="1"/>
              <a:t>коклюші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7—9 </a:t>
            </a:r>
            <a:r>
              <a:rPr lang="ru-RU" dirty="0" err="1"/>
              <a:t>діб</a:t>
            </a:r>
            <a:r>
              <a:rPr lang="ru-RU" dirty="0"/>
              <a:t> (за </a:t>
            </a:r>
            <a:r>
              <a:rPr lang="ru-RU" dirty="0" err="1"/>
              <a:t>деякими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2-14 </a:t>
            </a:r>
            <a:r>
              <a:rPr lang="ru-RU" dirty="0" err="1"/>
              <a:t>діб</a:t>
            </a:r>
            <a:r>
              <a:rPr lang="ru-RU" dirty="0"/>
              <a:t>).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 </a:t>
            </a:r>
            <a:r>
              <a:rPr lang="ru-RU" dirty="0" err="1"/>
              <a:t>катаральний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10—14 </a:t>
            </a:r>
            <a:r>
              <a:rPr lang="ru-RU" dirty="0" err="1"/>
              <a:t>днів</a:t>
            </a:r>
            <a:r>
              <a:rPr lang="ru-RU" dirty="0"/>
              <a:t> і </a:t>
            </a:r>
            <a:r>
              <a:rPr lang="ru-RU" dirty="0" err="1"/>
              <a:t>характеризується</a:t>
            </a:r>
            <a:r>
              <a:rPr lang="ru-RU" dirty="0"/>
              <a:t> сухим кашлем, </a:t>
            </a:r>
            <a:r>
              <a:rPr lang="ru-RU" dirty="0" err="1"/>
              <a:t>нежитем</a:t>
            </a:r>
            <a:r>
              <a:rPr lang="ru-RU" dirty="0"/>
              <a:t>,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до 37,5—38°.</a:t>
            </a:r>
          </a:p>
          <a:p>
            <a:r>
              <a:rPr lang="ru-RU" dirty="0"/>
              <a:t>В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кашель </a:t>
            </a:r>
            <a:r>
              <a:rPr lang="ru-RU" dirty="0" smtClean="0"/>
              <a:t>переходить </a:t>
            </a:r>
            <a:r>
              <a:rPr lang="ru-RU" dirty="0"/>
              <a:t>у </a:t>
            </a:r>
            <a:r>
              <a:rPr lang="ru-RU" dirty="0" err="1"/>
              <a:t>конвульсивний</a:t>
            </a:r>
            <a:r>
              <a:rPr lang="ru-RU" dirty="0"/>
              <a:t> (приступи кашлю </a:t>
            </a:r>
            <a:r>
              <a:rPr lang="ru-RU" dirty="0" err="1"/>
              <a:t>закінчуються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в'язкого</a:t>
            </a:r>
            <a:r>
              <a:rPr lang="ru-RU" dirty="0"/>
              <a:t> </a:t>
            </a:r>
            <a:r>
              <a:rPr lang="ru-RU" dirty="0" err="1"/>
              <a:t>мокротиння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 — </a:t>
            </a:r>
            <a:r>
              <a:rPr lang="ru-RU" dirty="0" err="1"/>
              <a:t>блюванням</a:t>
            </a:r>
            <a:r>
              <a:rPr lang="ru-RU" dirty="0"/>
              <a:t>) — </a:t>
            </a:r>
            <a:r>
              <a:rPr lang="ru-RU" dirty="0" err="1"/>
              <a:t>спазматичний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2—8 </a:t>
            </a:r>
            <a:r>
              <a:rPr lang="ru-RU" dirty="0" err="1"/>
              <a:t>тижнів</a:t>
            </a:r>
            <a:r>
              <a:rPr lang="ru-RU" dirty="0"/>
              <a:t> і </a:t>
            </a:r>
            <a:r>
              <a:rPr lang="ru-RU" dirty="0" err="1"/>
              <a:t>довше</a:t>
            </a:r>
            <a:r>
              <a:rPr lang="ru-RU" dirty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кашлю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утворюватись</a:t>
            </a:r>
            <a:r>
              <a:rPr lang="ru-RU" dirty="0" smtClean="0"/>
              <a:t> </a:t>
            </a:r>
            <a:r>
              <a:rPr lang="ru-RU" dirty="0" err="1" smtClean="0"/>
              <a:t>крововиливи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ru-RU" dirty="0" err="1" smtClean="0"/>
              <a:t>повік</a:t>
            </a:r>
            <a:r>
              <a:rPr lang="ru-RU" dirty="0" smtClean="0"/>
              <a:t>, в </a:t>
            </a:r>
            <a:r>
              <a:rPr lang="ru-RU" dirty="0" err="1" smtClean="0"/>
              <a:t>кон'юнктиву</a:t>
            </a:r>
            <a:r>
              <a:rPr lang="ru-RU" dirty="0" smtClean="0"/>
              <a:t> ока,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з носа,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слухових</a:t>
            </a:r>
            <a:r>
              <a:rPr lang="ru-RU" dirty="0" smtClean="0"/>
              <a:t> </a:t>
            </a:r>
            <a:r>
              <a:rPr lang="ru-RU" dirty="0" err="1" smtClean="0"/>
              <a:t>проходів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Поступово</a:t>
            </a:r>
            <a:r>
              <a:rPr lang="ru-RU" dirty="0" smtClean="0"/>
              <a:t> кашель </a:t>
            </a:r>
            <a:r>
              <a:rPr lang="ru-RU" dirty="0" err="1" smtClean="0"/>
              <a:t>слабшає</a:t>
            </a:r>
            <a:r>
              <a:rPr lang="ru-RU" dirty="0" smtClean="0"/>
              <a:t>, приступи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рідшими</a:t>
            </a:r>
            <a:r>
              <a:rPr lang="ru-RU" dirty="0" smtClean="0"/>
              <a:t> й не такими </a:t>
            </a:r>
            <a:r>
              <a:rPr lang="ru-RU" dirty="0" err="1" smtClean="0"/>
              <a:t>тривалими</a:t>
            </a:r>
            <a:r>
              <a:rPr lang="ru-RU" dirty="0" smtClean="0"/>
              <a:t> — 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видужання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Перебіг</a:t>
            </a:r>
            <a:r>
              <a:rPr lang="ru-RU" dirty="0" smtClean="0"/>
              <a:t> </a:t>
            </a:r>
            <a:r>
              <a:rPr lang="ru-RU" dirty="0"/>
              <a:t>коклюшу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ускладнюватися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, </a:t>
            </a:r>
            <a:r>
              <a:rPr lang="ru-RU" dirty="0" err="1"/>
              <a:t>запаленням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39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495"/>
            <a:ext cx="8229600" cy="244827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Профілактикою</a:t>
            </a:r>
            <a:r>
              <a:rPr lang="ru-RU" dirty="0"/>
              <a:t> </a:t>
            </a:r>
            <a:r>
              <a:rPr lang="ru-RU" dirty="0" err="1"/>
              <a:t>захворювань</a:t>
            </a:r>
            <a:r>
              <a:rPr lang="ru-RU" dirty="0"/>
              <a:t> на коклюш є </a:t>
            </a:r>
            <a:r>
              <a:rPr lang="ru-RU" dirty="0" err="1"/>
              <a:t>рання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 хворого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видужання</a:t>
            </a:r>
            <a:r>
              <a:rPr lang="ru-RU" dirty="0"/>
              <a:t>, </a:t>
            </a:r>
            <a:r>
              <a:rPr lang="ru-RU" i="1" dirty="0"/>
              <a:t>карантин</a:t>
            </a:r>
            <a:r>
              <a:rPr lang="ru-RU" dirty="0"/>
              <a:t> на 40 </a:t>
            </a:r>
            <a:r>
              <a:rPr lang="ru-RU" dirty="0" err="1"/>
              <a:t>діб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в </a:t>
            </a:r>
            <a:r>
              <a:rPr lang="ru-RU" dirty="0" err="1"/>
              <a:t>контакті</a:t>
            </a:r>
            <a:r>
              <a:rPr lang="ru-RU" dirty="0"/>
              <a:t> з </a:t>
            </a:r>
            <a:r>
              <a:rPr lang="ru-RU" dirty="0" err="1"/>
              <a:t>хворим</a:t>
            </a:r>
            <a:r>
              <a:rPr lang="ru-RU" dirty="0"/>
              <a:t>, активна </a:t>
            </a:r>
            <a:r>
              <a:rPr lang="ru-RU" i="1" dirty="0" err="1"/>
              <a:t>імунізація</a:t>
            </a:r>
            <a:r>
              <a:rPr lang="ru-RU" dirty="0" err="1"/>
              <a:t>дітей</a:t>
            </a:r>
            <a:r>
              <a:rPr lang="ru-RU" dirty="0"/>
              <a:t> у 5—7 </a:t>
            </a:r>
            <a:r>
              <a:rPr lang="ru-RU" dirty="0" err="1"/>
              <a:t>місяців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через 9—12 </a:t>
            </a:r>
            <a:r>
              <a:rPr lang="ru-RU" dirty="0" err="1"/>
              <a:t>місяців</a:t>
            </a:r>
            <a:r>
              <a:rPr lang="ru-RU" dirty="0"/>
              <a:t>,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кожні</a:t>
            </a:r>
            <a:r>
              <a:rPr lang="ru-RU" dirty="0"/>
              <a:t> 2—3 роки до 14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шкільному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).</a:t>
            </a:r>
            <a:endParaRPr lang="ru-RU" dirty="0"/>
          </a:p>
        </p:txBody>
      </p:sp>
      <p:pic>
        <p:nvPicPr>
          <p:cNvPr id="5122" name="Picture 2" descr="http://www.vseodetyah.com/editorfiles/bolnoi-rebenok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60387"/>
            <a:ext cx="671114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35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23328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Краснуха</a:t>
            </a:r>
            <a:r>
              <a:rPr lang="ru-RU" dirty="0"/>
              <a:t> (лат. </a:t>
            </a:r>
            <a:r>
              <a:rPr lang="pl-PL" i="1" dirty="0"/>
              <a:t>rubeola</a:t>
            </a:r>
            <a:r>
              <a:rPr lang="pl-PL" dirty="0"/>
              <a:t>) — </a:t>
            </a:r>
            <a:r>
              <a:rPr lang="ru-RU" dirty="0" err="1"/>
              <a:t>епідемічне</a:t>
            </a:r>
            <a:r>
              <a:rPr lang="ru-RU" dirty="0"/>
              <a:t> </a:t>
            </a:r>
            <a:r>
              <a:rPr lang="ru-RU" dirty="0" err="1"/>
              <a:t>вірусне</a:t>
            </a:r>
            <a:r>
              <a:rPr lang="ru-RU" dirty="0"/>
              <a:t> 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антропонозна</a:t>
            </a:r>
            <a:r>
              <a:rPr lang="ru-RU" dirty="0"/>
              <a:t> </a:t>
            </a:r>
            <a:r>
              <a:rPr lang="ru-RU" dirty="0" err="1"/>
              <a:t>вірусна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 з </a:t>
            </a:r>
            <a:r>
              <a:rPr lang="ru-RU" dirty="0" err="1"/>
              <a:t>генералізованою</a:t>
            </a:r>
            <a:r>
              <a:rPr lang="ru-RU" dirty="0"/>
              <a:t> </a:t>
            </a:r>
            <a:r>
              <a:rPr lang="ru-RU" dirty="0" err="1"/>
              <a:t>лімфаденопатією</a:t>
            </a:r>
            <a:r>
              <a:rPr lang="ru-RU" dirty="0"/>
              <a:t> (</a:t>
            </a:r>
            <a:r>
              <a:rPr lang="ru-RU" dirty="0" err="1"/>
              <a:t>запаленням</a:t>
            </a:r>
            <a:r>
              <a:rPr lang="ru-RU" dirty="0"/>
              <a:t> </a:t>
            </a:r>
            <a:r>
              <a:rPr lang="ru-RU" dirty="0" err="1"/>
              <a:t>лімф.вузлів</a:t>
            </a:r>
            <a:r>
              <a:rPr lang="ru-RU" dirty="0"/>
              <a:t>) та </a:t>
            </a:r>
            <a:r>
              <a:rPr lang="ru-RU" dirty="0" err="1"/>
              <a:t>дрібноплямистою</a:t>
            </a:r>
            <a:r>
              <a:rPr lang="ru-RU" dirty="0"/>
              <a:t> </a:t>
            </a:r>
            <a:r>
              <a:rPr lang="ru-RU" dirty="0" err="1"/>
              <a:t>екзантемою</a:t>
            </a:r>
            <a:r>
              <a:rPr lang="ru-RU" dirty="0"/>
              <a:t> (</a:t>
            </a:r>
            <a:r>
              <a:rPr lang="ru-RU" dirty="0" err="1"/>
              <a:t>шкірним</a:t>
            </a:r>
            <a:r>
              <a:rPr lang="ru-RU" dirty="0"/>
              <a:t> </a:t>
            </a:r>
            <a:r>
              <a:rPr lang="ru-RU" dirty="0" err="1"/>
              <a:t>висипом</a:t>
            </a:r>
            <a:r>
              <a:rPr lang="ru-RU" dirty="0"/>
              <a:t>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2883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Клінічні</a:t>
            </a:r>
            <a:r>
              <a:rPr lang="ru-RU" sz="2400" dirty="0"/>
              <a:t> </a:t>
            </a:r>
            <a:r>
              <a:rPr lang="ru-RU" sz="2400" dirty="0" err="1"/>
              <a:t>відмінності</a:t>
            </a:r>
            <a:r>
              <a:rPr lang="ru-RU" sz="2400" dirty="0"/>
              <a:t> краснухи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/>
              <a:t>описані</a:t>
            </a:r>
            <a:r>
              <a:rPr lang="ru-RU" sz="2400" dirty="0"/>
              <a:t> І. Вагнером (</a:t>
            </a:r>
            <a:r>
              <a:rPr lang="ru-RU" sz="2400" dirty="0" smtClean="0"/>
              <a:t>1829).</a:t>
            </a:r>
            <a:r>
              <a:rPr lang="ru-RU" sz="2400" dirty="0" err="1" smtClean="0"/>
              <a:t>Вірусна</a:t>
            </a:r>
            <a:r>
              <a:rPr lang="ru-RU" sz="2400" dirty="0" smtClean="0"/>
              <a:t> </a:t>
            </a:r>
            <a:r>
              <a:rPr lang="ru-RU" sz="2400" dirty="0"/>
              <a:t>природа </a:t>
            </a:r>
            <a:r>
              <a:rPr lang="ru-RU" sz="2400" dirty="0" err="1"/>
              <a:t>інфекції</a:t>
            </a:r>
            <a:r>
              <a:rPr lang="ru-RU" sz="2400" dirty="0"/>
              <a:t> доведена </a:t>
            </a:r>
            <a:r>
              <a:rPr lang="ru-RU" sz="2400" dirty="0" err="1"/>
              <a:t>Хіро</a:t>
            </a:r>
            <a:r>
              <a:rPr lang="ru-RU" sz="2400" dirty="0"/>
              <a:t> і </a:t>
            </a:r>
            <a:r>
              <a:rPr lang="ru-RU" sz="2400" dirty="0" err="1"/>
              <a:t>Тасака</a:t>
            </a:r>
            <a:r>
              <a:rPr lang="ru-RU" sz="2400" dirty="0"/>
              <a:t> (1938). </a:t>
            </a:r>
            <a:r>
              <a:rPr lang="ru-RU" sz="2400" dirty="0" err="1"/>
              <a:t>Збудник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виділений</a:t>
            </a:r>
            <a:r>
              <a:rPr lang="ru-RU" sz="2400" dirty="0"/>
              <a:t> П.Д. </a:t>
            </a:r>
            <a:r>
              <a:rPr lang="ru-RU" sz="2400" dirty="0" err="1"/>
              <a:t>Паркманом</a:t>
            </a:r>
            <a:r>
              <a:rPr lang="ru-RU" sz="2400" dirty="0"/>
              <a:t>, Е.Х. </a:t>
            </a:r>
            <a:r>
              <a:rPr lang="ru-RU" sz="2400" dirty="0" err="1"/>
              <a:t>Уеллером</a:t>
            </a:r>
            <a:r>
              <a:rPr lang="ru-RU" sz="2400" dirty="0"/>
              <a:t> та Ф.А. Невой (1961).</a:t>
            </a:r>
            <a:endParaRPr lang="ru-RU" sz="2400" dirty="0"/>
          </a:p>
        </p:txBody>
      </p:sp>
      <p:pic>
        <p:nvPicPr>
          <p:cNvPr id="7170" name="Picture 2" descr="http://mamababy.uaua.info/pictures_ckfinder/images/4uy9f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179" y="2420888"/>
            <a:ext cx="3762375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47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726" y="116632"/>
            <a:ext cx="8291264" cy="266429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Збудник</a:t>
            </a:r>
            <a:r>
              <a:rPr lang="ru-RU" b="1" dirty="0"/>
              <a:t> </a:t>
            </a:r>
            <a:r>
              <a:rPr lang="ru-RU" dirty="0"/>
              <a:t>— РНК-</a:t>
            </a:r>
            <a:r>
              <a:rPr lang="ru-RU" dirty="0" err="1"/>
              <a:t>геномний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роду </a:t>
            </a:r>
            <a:r>
              <a:rPr lang="pl-PL" i="1" dirty="0"/>
              <a:t>Rubivirus</a:t>
            </a:r>
            <a:r>
              <a:rPr lang="pl-PL" dirty="0"/>
              <a:t> </a:t>
            </a:r>
            <a:r>
              <a:rPr lang="ru-RU" dirty="0" err="1"/>
              <a:t>родини</a:t>
            </a:r>
            <a:r>
              <a:rPr lang="ru-RU" dirty="0"/>
              <a:t> </a:t>
            </a:r>
            <a:r>
              <a:rPr lang="pl-PL" i="1" dirty="0"/>
              <a:t>Togaviridae</a:t>
            </a:r>
            <a:r>
              <a:rPr lang="pl-PL" dirty="0"/>
              <a:t>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штами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до одного серотипу. У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інактивується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ультрафіолетових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, </a:t>
            </a:r>
            <a:r>
              <a:rPr lang="ru-RU" dirty="0" err="1"/>
              <a:t>дезінфектантів</a:t>
            </a:r>
            <a:r>
              <a:rPr lang="ru-RU" dirty="0"/>
              <a:t> і </a:t>
            </a:r>
            <a:r>
              <a:rPr lang="ru-RU" dirty="0" err="1"/>
              <a:t>нагрівання</a:t>
            </a:r>
            <a:r>
              <a:rPr lang="ru-RU" dirty="0"/>
              <a:t>. При </a:t>
            </a:r>
            <a:r>
              <a:rPr lang="ru-RU" dirty="0" err="1"/>
              <a:t>кімнатній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годин, добре переносить </a:t>
            </a:r>
            <a:r>
              <a:rPr lang="ru-RU" dirty="0" err="1"/>
              <a:t>замороження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6146" name="Picture 2" descr="Rubella virus TEM B82-0203 lo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5775873" cy="404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95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448226"/>
            <a:ext cx="8820472" cy="240977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є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краснухою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заразні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у </a:t>
            </a:r>
            <a:r>
              <a:rPr lang="ru-RU" dirty="0" err="1"/>
              <a:t>перші</a:t>
            </a:r>
            <a:r>
              <a:rPr lang="ru-RU" dirty="0"/>
              <a:t> 5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початку </a:t>
            </a:r>
            <a:r>
              <a:rPr lang="ru-RU" dirty="0" err="1"/>
              <a:t>захворювання</a:t>
            </a:r>
            <a:r>
              <a:rPr lang="ru-RU" dirty="0"/>
              <a:t>. </a:t>
            </a:r>
            <a:r>
              <a:rPr lang="ru-RU" dirty="0" err="1"/>
              <a:t>Інфекція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повітряно-крапельним</a:t>
            </a:r>
            <a:r>
              <a:rPr lang="ru-RU" dirty="0"/>
              <a:t> шляхом.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хворіють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4-10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небезпечне</a:t>
            </a:r>
            <a:r>
              <a:rPr lang="ru-RU" dirty="0"/>
              <a:t> для </a:t>
            </a:r>
            <a:r>
              <a:rPr lang="ru-RU" dirty="0" err="1"/>
              <a:t>вагітних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ураженню</a:t>
            </a:r>
            <a:r>
              <a:rPr lang="ru-RU" dirty="0"/>
              <a:t> плоду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вроджених</a:t>
            </a:r>
            <a:r>
              <a:rPr lang="ru-RU" dirty="0"/>
              <a:t> </a:t>
            </a:r>
            <a:r>
              <a:rPr lang="ru-RU" dirty="0" err="1"/>
              <a:t>виродливостей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8194" name="Picture 2" descr="http://ua.medico.su/uploads/posts/2013-11/1384689683_photo_65-660x4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171400"/>
            <a:ext cx="6286500" cy="46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902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278</Words>
  <Application>Microsoft Office PowerPoint</Application>
  <PresentationFormat>Экран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Інфекційні хвороби   </vt:lpstr>
      <vt:lpstr>Презентация PowerPoint</vt:lpstr>
      <vt:lpstr>Презентация PowerPoint</vt:lpstr>
      <vt:lpstr>Презентация PowerPoint</vt:lpstr>
      <vt:lpstr>Перебіг захворювання 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Профілактика </vt:lpstr>
      <vt:lpstr>Презентация PowerPoint</vt:lpstr>
      <vt:lpstr>Презентация PowerPoint</vt:lpstr>
      <vt:lpstr>Презентация PowerPoint</vt:lpstr>
      <vt:lpstr>Симптоми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Інфекційні хвороби   </dc:title>
  <dc:creator>Diana Tovstohatko</dc:creator>
  <cp:lastModifiedBy>Diana Tovstohatko</cp:lastModifiedBy>
  <cp:revision>6</cp:revision>
  <dcterms:created xsi:type="dcterms:W3CDTF">2015-04-03T19:02:24Z</dcterms:created>
  <dcterms:modified xsi:type="dcterms:W3CDTF">2015-04-03T20:00:43Z</dcterms:modified>
</cp:coreProperties>
</file>