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57497A-FF51-4279-89C5-B0BE3C6ED042}" type="datetimeFigureOut">
              <a:rPr lang="ru-RU" smtClean="0"/>
              <a:t>11.12.2014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AAE6F2-7296-4C30-A9C3-E29196EDD58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vi-VN" sz="3200" dirty="0" smtClean="0"/>
              <a:t>Національний академічний український драматичний театр імені Марії Заньковецької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(Театр </a:t>
            </a:r>
            <a:r>
              <a:rPr lang="uk-UA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Скарбека</a:t>
            </a:r>
            <a:r>
              <a:rPr lang="uk-UA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uk-UA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4" name="Picture 10" descr="http://old.zankovetska.com.ua/img/foto_b1.jpg"/>
          <p:cNvPicPr>
            <a:picLocks noChangeAspect="1" noChangeArrowheads="1"/>
          </p:cNvPicPr>
          <p:nvPr/>
        </p:nvPicPr>
        <p:blipFill>
          <a:blip r:embed="rId2"/>
          <a:srcRect t="15201"/>
          <a:stretch>
            <a:fillRect/>
          </a:stretch>
        </p:blipFill>
        <p:spPr bwMode="auto">
          <a:xfrm>
            <a:off x="142844" y="3143248"/>
            <a:ext cx="8805342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8043890" cy="54292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січні</a:t>
            </a:r>
            <a:r>
              <a:rPr lang="ru-RU" sz="3200" dirty="0" smtClean="0"/>
              <a:t> 2002 року театр одержав статус </a:t>
            </a:r>
            <a:r>
              <a:rPr lang="ru-RU" sz="3200" dirty="0" err="1" smtClean="0"/>
              <a:t>Національного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академічного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українського</a:t>
            </a:r>
            <a:r>
              <a:rPr lang="ru-RU" sz="3200" dirty="0" smtClean="0"/>
              <a:t> драматичного театру </a:t>
            </a:r>
            <a:r>
              <a:rPr lang="ru-RU" sz="3200" dirty="0" err="1" smtClean="0"/>
              <a:t>імені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Марії</a:t>
            </a:r>
            <a:r>
              <a:rPr lang="ru-RU" sz="3200" dirty="0" smtClean="0"/>
              <a:t> </a:t>
            </a:r>
            <a:r>
              <a:rPr lang="ru-RU" sz="3200" dirty="0" err="1" smtClean="0"/>
              <a:t>Заньковецької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Нині</a:t>
            </a:r>
            <a:r>
              <a:rPr lang="ru-RU" sz="3200" dirty="0" smtClean="0"/>
              <a:t> театр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досить</a:t>
            </a:r>
            <a:r>
              <a:rPr lang="ru-RU" sz="3200" dirty="0" smtClean="0"/>
              <a:t> великий репертуар,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постійно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поновлюється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виставами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серед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працівників</a:t>
            </a:r>
            <a:r>
              <a:rPr lang="ru-RU" sz="3200" dirty="0" smtClean="0"/>
              <a:t> театру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багато</a:t>
            </a:r>
            <a:r>
              <a:rPr lang="ru-RU" sz="3200" dirty="0" smtClean="0"/>
              <a:t> </a:t>
            </a:r>
            <a:r>
              <a:rPr lang="ru-RU" sz="3200" dirty="0" err="1" smtClean="0"/>
              <a:t>Народних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Заслужених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артистів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. </a:t>
            </a:r>
            <a:r>
              <a:rPr lang="ru-RU" sz="3200" dirty="0" err="1" smtClean="0"/>
              <a:t>Художній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керівник</a:t>
            </a:r>
            <a:r>
              <a:rPr lang="ru-RU" sz="3200" dirty="0" smtClean="0"/>
              <a:t> театру — </a:t>
            </a:r>
            <a:r>
              <a:rPr lang="ru-RU" sz="3200" dirty="0" err="1" smtClean="0"/>
              <a:t>Федір</a:t>
            </a:r>
            <a:r>
              <a:rPr lang="ru-RU" sz="3200" dirty="0" smtClean="0"/>
              <a:t> Стригун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4098" name="Picture 2" descr="&quot;Не в том, что дал, а в том, кому дал...&quot; Куль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186766" cy="5448320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Оркестр театру Заньковецької реалізовує проект «Відчинилося </a:t>
            </a:r>
            <a:r>
              <a:rPr lang="uk-UA" sz="3200" dirty="0" err="1" smtClean="0"/>
              <a:t>життя»—</a:t>
            </a:r>
            <a:r>
              <a:rPr lang="uk-UA" sz="3200" dirty="0" smtClean="0"/>
              <a:t> інтегровані благодійні концерти за спільної участі оркестру, талановитих незрячих вокалістів з різних куточків України і відомих оперних та естрадних артистів. Протягом 2008–2012</a:t>
            </a:r>
            <a:r>
              <a:rPr lang="uk-UA" sz="3200" dirty="0" smtClean="0"/>
              <a:t> років організовано 40 концертів проекту, до участі в яких залучено 87 незрячих виконавців з України, Польщі, Швеції, 18 зірок української опери та естради. </a:t>
            </a:r>
            <a:endParaRPr lang="uk-UA" sz="3200" dirty="0"/>
          </a:p>
        </p:txBody>
      </p:sp>
      <p:pic>
        <p:nvPicPr>
          <p:cNvPr id="3074" name="Picture 2" descr="http://www.zankovetska.com.ua/userfiles/images/orche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081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55911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Проект відкрив незрячим вокалістам шлях на «великий екран» — у </a:t>
            </a:r>
            <a:r>
              <a:rPr lang="uk-UA" sz="3200" dirty="0" err="1" smtClean="0"/>
              <a:t>телепроекти</a:t>
            </a:r>
            <a:r>
              <a:rPr lang="uk-UA" sz="3200" dirty="0" smtClean="0"/>
              <a:t> «Народна зірка» (</a:t>
            </a:r>
            <a:r>
              <a:rPr lang="uk-UA" sz="3200" dirty="0" err="1" smtClean="0"/>
              <a:t>Зера</a:t>
            </a:r>
            <a:r>
              <a:rPr lang="uk-UA" sz="3200" dirty="0" smtClean="0"/>
              <a:t> </a:t>
            </a:r>
            <a:r>
              <a:rPr lang="uk-UA" sz="3200" dirty="0" err="1" smtClean="0"/>
              <a:t>Кіраджиєва</a:t>
            </a:r>
            <a:r>
              <a:rPr lang="uk-UA" sz="3200" dirty="0" smtClean="0"/>
              <a:t>, 2009 р.), «Україна має талант» (Олена Ковтун, 2010 р.), «Голос країни» (Іван </a:t>
            </a:r>
            <a:r>
              <a:rPr lang="uk-UA" sz="3200" dirty="0" err="1" smtClean="0"/>
              <a:t>Ганзера</a:t>
            </a:r>
            <a:r>
              <a:rPr lang="uk-UA" sz="3200" dirty="0" smtClean="0"/>
              <a:t>, 2011 р.)". Проект «Відчинилося життя» став переможцем</a:t>
            </a:r>
            <a:br>
              <a:rPr lang="uk-UA" sz="3200" dirty="0" smtClean="0"/>
            </a:br>
            <a:r>
              <a:rPr lang="uk-UA" sz="3200" dirty="0" smtClean="0"/>
              <a:t> Першого Національного конкурсу «Благодійна </a:t>
            </a:r>
            <a:r>
              <a:rPr lang="uk-UA" sz="3200" dirty="0" err="1" smtClean="0"/>
              <a:t>Україна»у</a:t>
            </a:r>
            <a:r>
              <a:rPr lang="uk-UA" sz="3200" dirty="0" smtClean="0"/>
              <a:t> номінації «Інновації у благодійності».</a:t>
            </a:r>
            <a:endParaRPr lang="uk-UA" sz="3200" dirty="0"/>
          </a:p>
        </p:txBody>
      </p:sp>
      <p:pic>
        <p:nvPicPr>
          <p:cNvPr id="2052" name="Picture 4" descr="Елена Ковтун собирается уволиться с за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4547437" cy="3000372"/>
          </a:xfrm>
          <a:prstGeom prst="rect">
            <a:avLst/>
          </a:prstGeom>
          <a:noFill/>
        </p:spPr>
      </p:pic>
      <p:pic>
        <p:nvPicPr>
          <p:cNvPr id="2050" name="Picture 2" descr="НА ВОЛНЕ www.avdet.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2357421" cy="2963615"/>
          </a:xfrm>
          <a:prstGeom prst="rect">
            <a:avLst/>
          </a:prstGeom>
          <a:noFill/>
        </p:spPr>
      </p:pic>
      <p:pic>
        <p:nvPicPr>
          <p:cNvPr id="2054" name="Picture 6" descr="Содержимое по тегу: страницы смотреть онлай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6824" y="4357694"/>
            <a:ext cx="4167176" cy="2500306"/>
          </a:xfrm>
          <a:prstGeom prst="rect">
            <a:avLst/>
          </a:prstGeom>
          <a:noFill/>
        </p:spPr>
      </p:pic>
      <p:pic>
        <p:nvPicPr>
          <p:cNvPr id="2056" name="Picture 8" descr="Благодійна Україна Логоти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2324" y="5143513"/>
            <a:ext cx="3932312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00434 -0.643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2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-0.564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104 -0.5673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vi-VN" dirty="0" smtClean="0"/>
              <a:t>Театр Скарбека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sz="3200" dirty="0" smtClean="0"/>
              <a:t>відкритий </a:t>
            </a:r>
            <a:r>
              <a:rPr lang="vi-VN" sz="3200" dirty="0"/>
              <a:t>у Львові 28 березня 1842 року. На момент відкриття був третім за розмірами театром </a:t>
            </a:r>
            <a:r>
              <a:rPr lang="vi-VN" sz="3200" dirty="0" smtClean="0"/>
              <a:t>Європи</a:t>
            </a:r>
            <a:r>
              <a:rPr lang="vi-VN" sz="3200" dirty="0"/>
              <a:t>. Будинок театру займає цілий квартал, </a:t>
            </a:r>
            <a:r>
              <a:rPr lang="vi-VN" sz="3200" dirty="0" smtClean="0"/>
              <a:t>обмежений</a:t>
            </a:r>
            <a:r>
              <a:rPr lang="vi-VN" sz="3200" dirty="0"/>
              <a:t> 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vi-VN" sz="3200" dirty="0" smtClean="0"/>
              <a:t>вулицею </a:t>
            </a:r>
            <a:r>
              <a:rPr lang="vi-VN" sz="3200" dirty="0"/>
              <a:t>Лесі </a:t>
            </a:r>
            <a:r>
              <a:rPr lang="vi-VN" sz="3200" dirty="0" smtClean="0"/>
              <a:t>Українки,</a:t>
            </a:r>
            <a:r>
              <a:rPr lang="uk-UA" sz="3200" dirty="0" smtClean="0"/>
              <a:t> </a:t>
            </a:r>
            <a:r>
              <a:rPr lang="vi-VN" sz="3200" dirty="0" smtClean="0"/>
              <a:t>проспектом </a:t>
            </a:r>
            <a:r>
              <a:rPr lang="vi-VN" sz="3200" dirty="0"/>
              <a:t>Свободи, площею Князя Ярослава Осмомисла та вулицею Театральною. Зведений </a:t>
            </a:r>
            <a:r>
              <a:rPr lang="uk-UA" sz="3200" dirty="0" smtClean="0"/>
              <a:t>у </a:t>
            </a:r>
            <a:r>
              <a:rPr lang="vi-VN" sz="3200" dirty="0" smtClean="0"/>
              <a:t>класичному</a:t>
            </a:r>
            <a:r>
              <a:rPr lang="vi-VN" sz="3200" dirty="0"/>
              <a:t> </a:t>
            </a:r>
            <a:r>
              <a:rPr lang="vi-VN" sz="3200" dirty="0" smtClean="0"/>
              <a:t>стилі.</a:t>
            </a:r>
            <a:endParaRPr lang="uk-UA" sz="3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/>
              <a:t>Національний</a:t>
            </a:r>
            <a:r>
              <a:rPr lang="ru-RU" sz="2800" b="1" dirty="0"/>
              <a:t> </a:t>
            </a:r>
            <a:r>
              <a:rPr lang="ru-RU" sz="2800" b="1" dirty="0" err="1"/>
              <a:t>академічний</a:t>
            </a:r>
            <a:r>
              <a:rPr lang="ru-RU" sz="2800" b="1" dirty="0"/>
              <a:t> </a:t>
            </a:r>
            <a:r>
              <a:rPr lang="ru-RU" sz="2800" b="1" dirty="0" err="1"/>
              <a:t>український</a:t>
            </a:r>
            <a:r>
              <a:rPr lang="ru-RU" sz="2800" b="1" dirty="0"/>
              <a:t> </a:t>
            </a:r>
            <a:r>
              <a:rPr lang="ru-RU" sz="2800" b="1" dirty="0" err="1"/>
              <a:t>драматичний</a:t>
            </a:r>
            <a:r>
              <a:rPr lang="ru-RU" sz="2800" b="1" dirty="0"/>
              <a:t> театр </a:t>
            </a:r>
            <a:r>
              <a:rPr lang="ru-RU" sz="2800" b="1" dirty="0" err="1"/>
              <a:t>імені</a:t>
            </a:r>
            <a:r>
              <a:rPr lang="ru-RU" sz="2800" b="1" dirty="0"/>
              <a:t> </a:t>
            </a:r>
            <a:r>
              <a:rPr lang="ru-RU" sz="2800" b="1" dirty="0" err="1"/>
              <a:t>Марії</a:t>
            </a:r>
            <a:r>
              <a:rPr lang="ru-RU" sz="2800" b="1" dirty="0"/>
              <a:t> </a:t>
            </a:r>
            <a:r>
              <a:rPr lang="ru-RU" sz="2800" b="1" dirty="0" err="1"/>
              <a:t>Заньковецької</a:t>
            </a:r>
            <a:endParaRPr lang="uk-UA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142979"/>
          <a:ext cx="9144000" cy="57150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70109"/>
                <a:gridCol w="6873891"/>
              </a:tblGrid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Адреса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0" u="none" strike="noStrike" dirty="0" err="1"/>
                        <a:t>вул</a:t>
                      </a:r>
                      <a:r>
                        <a:rPr lang="ru-RU" b="0" u="none" strike="noStrike" dirty="0"/>
                        <a:t>. </a:t>
                      </a:r>
                      <a:r>
                        <a:rPr lang="ru-RU" b="0" u="none" strike="noStrike" dirty="0" err="1"/>
                        <a:t>Лесі</a:t>
                      </a:r>
                      <a:r>
                        <a:rPr lang="ru-RU" b="0" u="none" strike="noStrike" dirty="0"/>
                        <a:t> </a:t>
                      </a:r>
                      <a:r>
                        <a:rPr lang="ru-RU" b="0" u="none" strike="noStrike" dirty="0" err="1"/>
                        <a:t>Українки</a:t>
                      </a:r>
                      <a:r>
                        <a:rPr lang="ru-RU" b="0" dirty="0"/>
                        <a:t>, 1</a:t>
                      </a:r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 dirty="0" err="1"/>
                        <a:t>Місто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 </a:t>
                      </a:r>
                      <a:r>
                        <a:rPr lang="ru-RU" u="none" strike="noStrike" dirty="0" err="1"/>
                        <a:t>Львів</a:t>
                      </a:r>
                      <a:endParaRPr lang="ru-RU" dirty="0"/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Країна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 </a:t>
                      </a:r>
                      <a:r>
                        <a:rPr lang="ru-RU" u="none" strike="noStrike" dirty="0" err="1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Архітектор будівлі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/>
                        <a:t>Йоган</a:t>
                      </a:r>
                      <a:r>
                        <a:rPr lang="ru-RU" u="none" strike="noStrike" dirty="0"/>
                        <a:t> </a:t>
                      </a:r>
                      <a:r>
                        <a:rPr lang="ru-RU" u="none" strike="noStrike" dirty="0" err="1"/>
                        <a:t>Зальцман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Людвіґ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Піхль</a:t>
                      </a:r>
                      <a:endParaRPr lang="ru-RU" dirty="0"/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Місткість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1460</a:t>
                      </a:r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err="1"/>
                        <a:t>драматичний</a:t>
                      </a:r>
                      <a:r>
                        <a:rPr lang="ru-RU" dirty="0"/>
                        <a:t> театр</a:t>
                      </a:r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Статус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 err="1"/>
                        <a:t>національний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академічний</a:t>
                      </a:r>
                      <a:endParaRPr lang="ru-RU" dirty="0"/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Відкрито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/>
                        <a:t>28 </a:t>
                      </a:r>
                      <a:r>
                        <a:rPr lang="ru-RU" u="none" strike="noStrike" dirty="0" err="1"/>
                        <a:t>березня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 smtClean="0"/>
                        <a:t>1842р.</a:t>
                      </a:r>
                      <a:endParaRPr lang="ru-RU" dirty="0"/>
                    </a:p>
                  </a:txBody>
                  <a:tcPr/>
                </a:tc>
              </a:tr>
              <a:tr h="410223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Колишні назви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Театр </a:t>
                      </a:r>
                      <a:r>
                        <a:rPr lang="ru-RU" dirty="0" err="1"/>
                        <a:t>Скарбека</a:t>
                      </a:r>
                      <a:endParaRPr lang="ru-RU" dirty="0"/>
                    </a:p>
                  </a:txBody>
                  <a:tcPr/>
                </a:tc>
              </a:tr>
              <a:tr h="1011507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Репертуар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"Дама </a:t>
                      </a:r>
                      <a:r>
                        <a:rPr lang="ru-RU" dirty="0" err="1"/>
                        <a:t>з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камеліями</a:t>
                      </a:r>
                      <a:r>
                        <a:rPr lang="ru-RU" dirty="0"/>
                        <a:t>", «Три </a:t>
                      </a:r>
                      <a:r>
                        <a:rPr lang="ru-RU" dirty="0" err="1"/>
                        <a:t>ідеальні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подружжя</a:t>
                      </a:r>
                      <a:r>
                        <a:rPr lang="ru-RU" dirty="0"/>
                        <a:t>», «</a:t>
                      </a:r>
                      <a:r>
                        <a:rPr lang="ru-RU" dirty="0" err="1"/>
                        <a:t>Шаріка</a:t>
                      </a:r>
                      <a:r>
                        <a:rPr lang="ru-RU" dirty="0"/>
                        <a:t>», «</a:t>
                      </a:r>
                      <a:r>
                        <a:rPr lang="ru-RU" dirty="0" err="1"/>
                        <a:t>Одруження</a:t>
                      </a:r>
                      <a:r>
                        <a:rPr lang="ru-RU" dirty="0"/>
                        <a:t>», «Хитра </a:t>
                      </a:r>
                      <a:r>
                        <a:rPr lang="ru-RU" dirty="0" err="1"/>
                        <a:t>вдовичка</a:t>
                      </a:r>
                      <a:r>
                        <a:rPr lang="ru-RU" dirty="0"/>
                        <a:t>», «</a:t>
                      </a:r>
                      <a:r>
                        <a:rPr lang="ru-RU" dirty="0" err="1"/>
                        <a:t>Кайдашева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сім'я</a:t>
                      </a:r>
                      <a:r>
                        <a:rPr lang="ru-RU" dirty="0"/>
                        <a:t>», </a:t>
                      </a:r>
                      <a:r>
                        <a:rPr lang="ru-RU" u="none" strike="noStrike" dirty="0"/>
                        <a:t>«Наталка Полтавка»</a:t>
                      </a:r>
                      <a:endParaRPr lang="ru-RU" dirty="0"/>
                    </a:p>
                  </a:txBody>
                  <a:tcPr/>
                </a:tc>
              </a:tr>
              <a:tr h="1011507">
                <a:tc>
                  <a:txBody>
                    <a:bodyPr/>
                    <a:lstStyle/>
                    <a:p>
                      <a:pPr fontAlgn="t"/>
                      <a:r>
                        <a:rPr lang="ru-RU" b="1" dirty="0" err="1"/>
                        <a:t>Керівництво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директор — </a:t>
                      </a:r>
                      <a:r>
                        <a:rPr lang="ru-RU" dirty="0" err="1"/>
                        <a:t>Андрій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Мацяк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худ. </a:t>
                      </a:r>
                      <a:r>
                        <a:rPr lang="ru-RU" dirty="0" err="1"/>
                        <a:t>керівник</a:t>
                      </a:r>
                      <a:r>
                        <a:rPr lang="ru-RU" dirty="0"/>
                        <a:t> — </a:t>
                      </a:r>
                      <a:r>
                        <a:rPr lang="ru-RU" dirty="0" err="1"/>
                        <a:t>Федір</a:t>
                      </a:r>
                      <a:r>
                        <a:rPr lang="ru-RU" dirty="0"/>
                        <a:t> Стригун, </a:t>
                      </a:r>
                      <a:r>
                        <a:rPr lang="ru-RU" dirty="0" err="1"/>
                        <a:t>режисер-постановник</a:t>
                      </a:r>
                      <a:r>
                        <a:rPr lang="ru-RU" dirty="0"/>
                        <a:t> — Алла Бабенко, </a:t>
                      </a:r>
                      <a:r>
                        <a:rPr lang="ru-RU" u="none" strike="noStrike" dirty="0"/>
                        <a:t>Вадим </a:t>
                      </a:r>
                      <a:r>
                        <a:rPr lang="ru-RU" u="none" strike="noStrike" dirty="0" err="1"/>
                        <a:t>Сікорський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Історія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072494" cy="4910158"/>
          </a:xfrm>
        </p:spPr>
        <p:txBody>
          <a:bodyPr>
            <a:normAutofit/>
          </a:bodyPr>
          <a:lstStyle/>
          <a:p>
            <a:r>
              <a:rPr lang="uk-UA" dirty="0" smtClean="0"/>
              <a:t>У 1833 році граф Австро-Угорщини Станіслав </a:t>
            </a:r>
            <a:r>
              <a:rPr lang="uk-UA" dirty="0" err="1" smtClean="0"/>
              <a:t>Скарбек</a:t>
            </a:r>
            <a:r>
              <a:rPr lang="uk-UA" dirty="0" smtClean="0"/>
              <a:t> розпочав будівництво нового театру для Львова власним коштом. </a:t>
            </a:r>
            <a:r>
              <a:rPr lang="uk-UA" dirty="0" smtClean="0"/>
              <a:t>У театральній будівлі планувалося розташувати </a:t>
            </a:r>
            <a:r>
              <a:rPr lang="uk-UA" dirty="0" smtClean="0"/>
              <a:t>готель</a:t>
            </a:r>
            <a:br>
              <a:rPr lang="uk-UA" dirty="0" smtClean="0"/>
            </a:br>
            <a:r>
              <a:rPr lang="uk-UA" dirty="0" smtClean="0"/>
              <a:t>на </a:t>
            </a:r>
            <a:r>
              <a:rPr lang="uk-UA" dirty="0" smtClean="0"/>
              <a:t>300 номерів, крамниці,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кав'ярні</a:t>
            </a:r>
            <a:r>
              <a:rPr lang="uk-UA" dirty="0" smtClean="0"/>
              <a:t>, помешкання для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акторів</a:t>
            </a:r>
            <a:r>
              <a:rPr lang="uk-UA" dirty="0" smtClean="0"/>
              <a:t>. Під час будівництва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 </a:t>
            </a:r>
            <a:r>
              <a:rPr lang="uk-UA" dirty="0" smtClean="0"/>
              <a:t>вологий ґрунт було вбито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16 </a:t>
            </a:r>
            <a:r>
              <a:rPr lang="uk-UA" dirty="0" smtClean="0"/>
              <a:t>000 </a:t>
            </a:r>
            <a:r>
              <a:rPr lang="uk-UA" dirty="0" smtClean="0"/>
              <a:t>дубових </a:t>
            </a:r>
            <a:r>
              <a:rPr lang="uk-UA" dirty="0" smtClean="0"/>
              <a:t>паль. Тепер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саме </a:t>
            </a:r>
            <a:r>
              <a:rPr lang="uk-UA" dirty="0" smtClean="0"/>
              <a:t>завдяки їм будівля </a:t>
            </a:r>
            <a:r>
              <a:rPr lang="uk-UA" dirty="0" smtClean="0"/>
              <a:t>театру </a:t>
            </a:r>
            <a:br>
              <a:rPr lang="uk-UA" dirty="0" smtClean="0"/>
            </a:br>
            <a:r>
              <a:rPr lang="uk-UA" dirty="0" smtClean="0"/>
              <a:t>є </a:t>
            </a:r>
            <a:r>
              <a:rPr lang="uk-UA" dirty="0" smtClean="0"/>
              <a:t>найдорожчим </a:t>
            </a:r>
            <a:r>
              <a:rPr lang="uk-UA" dirty="0" smtClean="0"/>
              <a:t>будинком </a:t>
            </a:r>
            <a:r>
              <a:rPr lang="uk-UA" dirty="0" smtClean="0"/>
              <a:t>у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Львові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847975"/>
            <a:ext cx="32385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772400" cy="5715040"/>
          </a:xfrm>
        </p:spPr>
        <p:txBody>
          <a:bodyPr>
            <a:normAutofit fontScale="92500"/>
          </a:bodyPr>
          <a:lstStyle/>
          <a:p>
            <a:r>
              <a:rPr lang="uk-UA" sz="2800" dirty="0" smtClean="0"/>
              <a:t>28 березня 1842 року комедією польського драматурга Олександра </a:t>
            </a:r>
            <a:r>
              <a:rPr lang="uk-UA" sz="2800" dirty="0" err="1" smtClean="0"/>
              <a:t>Фредра</a:t>
            </a:r>
            <a:r>
              <a:rPr lang="uk-UA" sz="2800" dirty="0" smtClean="0"/>
              <a:t> — другого чоловіка дружини Станіслава </a:t>
            </a:r>
            <a:r>
              <a:rPr lang="uk-UA" sz="2800" dirty="0" err="1" smtClean="0"/>
              <a:t>Скарбека</a:t>
            </a:r>
            <a:r>
              <a:rPr lang="uk-UA" sz="2800" dirty="0" smtClean="0"/>
              <a:t> </a:t>
            </a:r>
            <a:r>
              <a:rPr lang="uk-UA" sz="2800" dirty="0" err="1" smtClean="0"/>
              <a:t>Зофії</a:t>
            </a:r>
            <a:r>
              <a:rPr lang="uk-UA" sz="2800" dirty="0" smtClean="0"/>
              <a:t> з </a:t>
            </a:r>
            <a:r>
              <a:rPr lang="uk-UA" sz="2800" dirty="0" err="1" smtClean="0"/>
              <a:t>Яблоновських</a:t>
            </a:r>
            <a:r>
              <a:rPr lang="uk-UA" sz="2800" dirty="0" smtClean="0"/>
              <a:t> гербу </a:t>
            </a:r>
            <a:r>
              <a:rPr lang="uk-UA" sz="2800" dirty="0" err="1" smtClean="0"/>
              <a:t>Гжимала</a:t>
            </a:r>
            <a:r>
              <a:rPr lang="uk-UA" sz="2800" dirty="0" smtClean="0"/>
              <a:t> — було урочисто відкрито Новий міський театр. Це — одна із найбільших у Європі театральних будівель, що поступалася (на момент </a:t>
            </a:r>
            <a:br>
              <a:rPr lang="uk-UA" sz="2800" dirty="0" smtClean="0"/>
            </a:br>
            <a:r>
              <a:rPr lang="uk-UA" sz="2800" dirty="0" smtClean="0"/>
              <a:t>відкриття) лише спорудам</a:t>
            </a:r>
            <a:br>
              <a:rPr lang="uk-UA" sz="2800" dirty="0" smtClean="0"/>
            </a:br>
            <a:r>
              <a:rPr lang="uk-UA" sz="2800" dirty="0" smtClean="0"/>
              <a:t>міланського «</a:t>
            </a:r>
            <a:r>
              <a:rPr lang="uk-UA" sz="2800" dirty="0" err="1" smtClean="0"/>
              <a:t>Ла</a:t>
            </a:r>
            <a:r>
              <a:rPr lang="uk-UA" sz="2800" dirty="0" smtClean="0"/>
              <a:t> Скала» та </a:t>
            </a:r>
            <a:br>
              <a:rPr lang="uk-UA" sz="2800" dirty="0" smtClean="0"/>
            </a:br>
            <a:r>
              <a:rPr lang="uk-UA" sz="2800" dirty="0" smtClean="0"/>
              <a:t>придворного театру у </a:t>
            </a:r>
            <a:br>
              <a:rPr lang="uk-UA" sz="2800" dirty="0" smtClean="0"/>
            </a:br>
            <a:r>
              <a:rPr lang="uk-UA" sz="2800" dirty="0" err="1" smtClean="0"/>
              <a:t>Дрездені</a:t>
            </a:r>
            <a:r>
              <a:rPr lang="uk-UA" sz="2800" dirty="0" smtClean="0"/>
              <a:t>. Незабаром граф </a:t>
            </a:r>
            <a:br>
              <a:rPr lang="uk-UA" sz="2800" dirty="0" smtClean="0"/>
            </a:br>
            <a:r>
              <a:rPr lang="uk-UA" sz="2800" dirty="0" smtClean="0"/>
              <a:t>С. </a:t>
            </a:r>
            <a:r>
              <a:rPr lang="uk-UA" sz="2800" dirty="0" err="1" smtClean="0"/>
              <a:t>Скарбек</a:t>
            </a:r>
            <a:r>
              <a:rPr lang="uk-UA" sz="2800" dirty="0" smtClean="0"/>
              <a:t> отримав привілей </a:t>
            </a:r>
            <a:br>
              <a:rPr lang="uk-UA" sz="2800" dirty="0" smtClean="0"/>
            </a:br>
            <a:r>
              <a:rPr lang="uk-UA" sz="2800" dirty="0" smtClean="0"/>
              <a:t>на його утримання строком </a:t>
            </a:r>
            <a:br>
              <a:rPr lang="uk-UA" sz="2800" dirty="0" smtClean="0"/>
            </a:br>
            <a:r>
              <a:rPr lang="uk-UA" sz="2800" dirty="0" smtClean="0"/>
              <a:t>на 50 років.</a:t>
            </a:r>
            <a:endParaRPr lang="uk-UA" sz="2800" dirty="0"/>
          </a:p>
        </p:txBody>
      </p:sp>
      <p:pic>
        <p:nvPicPr>
          <p:cNvPr id="9218" name="Picture 2" descr="http://upload.wikimedia.org/wikipedia/commons/thumb/9/93/Aleksander_Fredro.PNG/200px-Aleksander_Fred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00372"/>
            <a:ext cx="3302021" cy="3714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523400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Театр зайняв площу 95,45×76,25 м. В ньому було 1460 місць, 54 ложі, оркестрова яма вміщувала 40 музикантів. Його </a:t>
            </a:r>
            <a:r>
              <a:rPr lang="uk-UA" sz="2800" dirty="0" err="1" smtClean="0"/>
              <a:t>глядацький</a:t>
            </a:r>
            <a:r>
              <a:rPr lang="uk-UA" sz="2800" dirty="0" smtClean="0"/>
              <a:t> зал мав форму підкови. Інтер'єри нового театру були виконані в кремовому кольорі з білими та срібними орнаментами та біло-голубими драпіровками. Одне місце в партері коштувало 1—2 золотих, в ложах — від 2,5 до 4,5 золотих (для порівняння корову тоді можна було купити за 14 золотих). Готель у театральному будинку так і не було відкрито.</a:t>
            </a:r>
            <a:endParaRPr lang="uk-UA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564" y="-1"/>
            <a:ext cx="804087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b="19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У 1892 році закінчився термін </a:t>
            </a:r>
            <a:r>
              <a:rPr lang="uk-UA" sz="2800" dirty="0" err="1" smtClean="0"/>
              <a:t>скарбківського</a:t>
            </a:r>
            <a:r>
              <a:rPr lang="uk-UA" sz="2800" dirty="0" smtClean="0"/>
              <a:t> привілею, тому міська влада вирішила побудувати новий театр. Театральний будинок перестав використовуватися за призначенням, будучи далі власністю </a:t>
            </a:r>
            <a:r>
              <a:rPr lang="uk-UA" sz="2800" dirty="0" err="1" smtClean="0"/>
              <a:t>Скарбеків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28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1.29861 0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73441E-6 L -0.66076 4.7344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186766" cy="5715040"/>
          </a:xfrm>
        </p:spPr>
        <p:txBody>
          <a:bodyPr>
            <a:normAutofit/>
          </a:bodyPr>
          <a:lstStyle/>
          <a:p>
            <a:r>
              <a:rPr lang="uk-UA" dirty="0" smtClean="0"/>
              <a:t>Станіслав </a:t>
            </a:r>
            <a:r>
              <a:rPr lang="uk-UA" dirty="0" err="1" smtClean="0"/>
              <a:t>Скарбек</a:t>
            </a:r>
            <a:r>
              <a:rPr lang="uk-UA" dirty="0" smtClean="0"/>
              <a:t> заповів, щоб після його смерті будинок театру став власністю міста. З 1900 до 1939 роки в цьому будинку розміщувалась філармонія, а згодом кінотеатр, і лише з 1944 року (і до сьогодні) в цьому приміщенні працює трупа театру імені Марії Заньковецької. Вона була утворена як Український національний театр у 1917 році за наказом Михайла Грушевського, президента Центральної Ради. Свого часу до трупи належали Марія Заньковецька і Панас Саксаганський, а під час війни театр був евакуйований у Тамбов, звідти — у Запоріжжя, а потім у Львів.</a:t>
            </a:r>
            <a:endParaRPr lang="uk-UA" dirty="0"/>
          </a:p>
        </p:txBody>
      </p:sp>
      <p:pic>
        <p:nvPicPr>
          <p:cNvPr id="6" name="Picture 2" descr="Maria Zankovetska (before 19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76955"/>
            <a:ext cx="3295192" cy="5077591"/>
          </a:xfrm>
          <a:prstGeom prst="rect">
            <a:avLst/>
          </a:prstGeom>
          <a:noFill/>
        </p:spPr>
      </p:pic>
      <p:pic>
        <p:nvPicPr>
          <p:cNvPr id="7" name="Picture 4" descr="Саксаганський П.jpg"/>
          <p:cNvPicPr>
            <a:picLocks noChangeAspect="1" noChangeArrowheads="1"/>
          </p:cNvPicPr>
          <p:nvPr/>
        </p:nvPicPr>
        <p:blipFill>
          <a:blip r:embed="rId3"/>
          <a:srcRect t="436" b="401"/>
          <a:stretch>
            <a:fillRect/>
          </a:stretch>
        </p:blipFill>
        <p:spPr bwMode="auto">
          <a:xfrm>
            <a:off x="4959105" y="0"/>
            <a:ext cx="4184896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258204" cy="58579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вересні</a:t>
            </a:r>
            <a:r>
              <a:rPr lang="ru-RU" sz="3200" dirty="0" smtClean="0"/>
              <a:t> 1922 року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ініціативи</a:t>
            </a:r>
            <a:r>
              <a:rPr lang="ru-RU" sz="3200" dirty="0" smtClean="0"/>
              <a:t> театрального </a:t>
            </a:r>
            <a:r>
              <a:rPr lang="ru-RU" sz="3200" dirty="0" err="1" smtClean="0"/>
              <a:t>товариства</a:t>
            </a:r>
            <a:r>
              <a:rPr lang="ru-RU" sz="3200" dirty="0" smtClean="0"/>
              <a:t> на </a:t>
            </a:r>
            <a:r>
              <a:rPr lang="ru-RU" sz="3200" dirty="0" err="1" smtClean="0"/>
              <a:t>чолі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 Б. </a:t>
            </a:r>
            <a:r>
              <a:rPr lang="ru-RU" sz="3200" dirty="0" err="1" smtClean="0"/>
              <a:t>Романицьким</a:t>
            </a:r>
            <a:r>
              <a:rPr lang="ru-RU" sz="3200" dirty="0" smtClean="0"/>
              <a:t> </a:t>
            </a:r>
            <a:r>
              <a:rPr lang="ru-RU" sz="3200" dirty="0" err="1" smtClean="0"/>
              <a:t>і</a:t>
            </a:r>
            <a:r>
              <a:rPr lang="ru-RU" sz="3200" dirty="0" smtClean="0"/>
              <a:t> Р. </a:t>
            </a:r>
            <a:r>
              <a:rPr lang="ru-RU" sz="3200" dirty="0" err="1" smtClean="0"/>
              <a:t>Корольчуком</a:t>
            </a:r>
            <a:r>
              <a:rPr lang="ru-RU" sz="3200" dirty="0" smtClean="0"/>
              <a:t> створено </a:t>
            </a:r>
            <a:r>
              <a:rPr lang="ru-RU" sz="3200" dirty="0" err="1" smtClean="0"/>
              <a:t>новий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драматичний</a:t>
            </a:r>
            <a:r>
              <a:rPr lang="ru-RU" sz="3200" dirty="0" smtClean="0"/>
              <a:t> театр. 12 </a:t>
            </a:r>
            <a:r>
              <a:rPr lang="ru-RU" sz="3200" dirty="0" err="1" smtClean="0"/>
              <a:t>січня</a:t>
            </a:r>
            <a:r>
              <a:rPr lang="ru-RU" sz="3200" dirty="0" smtClean="0"/>
              <a:t> 1923 року театру </a:t>
            </a:r>
            <a:r>
              <a:rPr lang="ru-RU" sz="3200" dirty="0" err="1" smtClean="0"/>
              <a:t>присвоєно</a:t>
            </a:r>
            <a:r>
              <a:rPr lang="ru-RU" sz="3200" dirty="0" smtClean="0"/>
              <a:t> </a:t>
            </a:r>
            <a:r>
              <a:rPr lang="ru-RU" sz="3200" dirty="0" err="1" smtClean="0"/>
              <a:t>ім'я</a:t>
            </a:r>
            <a:r>
              <a:rPr lang="ru-RU" sz="3200" dirty="0" smtClean="0"/>
              <a:t> </a:t>
            </a:r>
            <a:r>
              <a:rPr lang="ru-RU" sz="3200" dirty="0" err="1" smtClean="0"/>
              <a:t>М.Заньковецької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У 1940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 театр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обладнаний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рухомою</a:t>
            </a:r>
            <a:r>
              <a:rPr lang="ru-RU" sz="3200" dirty="0" smtClean="0"/>
              <a:t> сценою. </a:t>
            </a:r>
            <a:r>
              <a:rPr lang="ru-RU" sz="3200" dirty="0" err="1" smtClean="0"/>
              <a:t>Інтер'єри</a:t>
            </a:r>
            <a:r>
              <a:rPr lang="ru-RU" sz="3200" dirty="0" smtClean="0"/>
              <a:t> </a:t>
            </a:r>
            <a:r>
              <a:rPr lang="ru-RU" sz="3200" dirty="0" err="1" smtClean="0"/>
              <a:t>фойє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зал для </a:t>
            </a:r>
            <a:r>
              <a:rPr lang="ru-RU" sz="3200" dirty="0" err="1" smtClean="0"/>
              <a:t>глядачів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в 1940–1942 </a:t>
            </a:r>
            <a:r>
              <a:rPr lang="ru-RU" sz="3200" dirty="0" err="1" smtClean="0"/>
              <a:t>рр</a:t>
            </a:r>
            <a:r>
              <a:rPr lang="ru-RU" sz="3200" dirty="0" smtClean="0"/>
              <a:t>. </a:t>
            </a:r>
            <a:r>
              <a:rPr lang="ru-RU" sz="3200" dirty="0" err="1" smtClean="0"/>
              <a:t>оформлені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декоративними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рельєфами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err="1" smtClean="0"/>
              <a:t>скульпторів</a:t>
            </a:r>
            <a:r>
              <a:rPr lang="ru-RU" sz="3200" dirty="0" smtClean="0"/>
              <a:t> М. Внука </a:t>
            </a:r>
            <a:r>
              <a:rPr lang="ru-RU" sz="3200" dirty="0" err="1" smtClean="0"/>
              <a:t>і</a:t>
            </a:r>
            <a:r>
              <a:rPr lang="ru-RU" sz="3200" dirty="0" smtClean="0"/>
              <a:t> </a:t>
            </a:r>
            <a:r>
              <a:rPr lang="ru-RU" sz="3200" dirty="0" smtClean="0"/>
              <a:t>Я</a:t>
            </a:r>
            <a:r>
              <a:rPr lang="ru-RU" sz="3200" dirty="0" smtClean="0"/>
              <a:t>. </a:t>
            </a:r>
            <a:r>
              <a:rPr lang="ru-RU" sz="3200" dirty="0" err="1" smtClean="0"/>
              <a:t>Райхерт-Тот</a:t>
            </a:r>
            <a:r>
              <a:rPr lang="ru-RU" sz="3200" dirty="0" smtClean="0"/>
              <a:t>.</a:t>
            </a:r>
            <a:endParaRPr lang="uk-UA" sz="3200" dirty="0" smtClean="0"/>
          </a:p>
          <a:p>
            <a:pPr>
              <a:buNone/>
            </a:pPr>
            <a:endParaRPr lang="uk-UA" sz="3200" dirty="0"/>
          </a:p>
        </p:txBody>
      </p:sp>
      <p:pic>
        <p:nvPicPr>
          <p:cNvPr id="5122" name="Picture 2" descr="Романицкий Борис Василье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3429"/>
            <a:ext cx="2428860" cy="3304572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uk/thumb/2/2b/%D0%9E%D0%BB%D0%B5%D0%BA%D1%81%D0%B0%D0%BD%D0%B4%D1%80_%D0%9A%D0%BE%D1%80%D0%BE%D0%BB%D1%8C%D1%87%D1%83%D0%BA._%D0%A0%D0%BE%D0%B7%D0%B1%D1%96%D0%B9%D0%BD%D0%B8%D0%BA%D0%B8.jpg/200px-%D0%9E%D0%BB%D0%B5%D0%BA%D1%81%D0%B0%D0%BD%D0%B4%D1%80_%D0%9A%D0%BE%D1%80%D0%BE%D0%BB%D1%8C%D1%87%D1%83%D0%BA._%D0%A0%D0%BE%D0%B7%D0%B1%D1%96%D0%B9%D0%BD%D0%B8%D0%BA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475098"/>
            <a:ext cx="2357422" cy="338290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-0.5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3.05556E-6 -0.505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159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Національний академічний український драматичний театр імені Марії Заньковецької (Театр Скарбека)</vt:lpstr>
      <vt:lpstr>Театр Скарбека</vt:lpstr>
      <vt:lpstr>Національний академічний український драматичний театр імені Марії Заньковецької</vt:lpstr>
      <vt:lpstr>Історія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академічний український драматичний театр імені Марії Заньковецької (Театр Скарбека)</dc:title>
  <dc:creator>Розмаїтий Дмитро</dc:creator>
  <cp:lastModifiedBy>Татьяна</cp:lastModifiedBy>
  <cp:revision>11</cp:revision>
  <dcterms:created xsi:type="dcterms:W3CDTF">2014-12-11T21:10:16Z</dcterms:created>
  <dcterms:modified xsi:type="dcterms:W3CDTF">2014-12-11T22:50:51Z</dcterms:modified>
</cp:coreProperties>
</file>