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840" r:id="rId10"/>
    <p:sldMasterId id="2147483852" r:id="rId11"/>
    <p:sldMasterId id="2147483864" r:id="rId12"/>
  </p:sldMasterIdLst>
  <p:sldIdLst>
    <p:sldId id="256" r:id="rId13"/>
    <p:sldId id="257" r:id="rId14"/>
    <p:sldId id="258" r:id="rId15"/>
    <p:sldId id="259" r:id="rId16"/>
    <p:sldId id="260" r:id="rId17"/>
    <p:sldId id="263" r:id="rId18"/>
    <p:sldId id="262" r:id="rId19"/>
    <p:sldId id="261" r:id="rId20"/>
    <p:sldId id="265" r:id="rId21"/>
    <p:sldId id="264" r:id="rId22"/>
    <p:sldId id="266" r:id="rId23"/>
    <p:sldId id="268" r:id="rId24"/>
    <p:sldId id="270" r:id="rId25"/>
    <p:sldId id="272" r:id="rId26"/>
    <p:sldId id="274" r:id="rId27"/>
    <p:sldId id="276" r:id="rId28"/>
    <p:sldId id="278" r:id="rId29"/>
    <p:sldId id="279" r:id="rId30"/>
    <p:sldId id="281" r:id="rId31"/>
    <p:sldId id="282" r:id="rId32"/>
    <p:sldId id="283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20723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442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2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91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076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690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18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689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170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0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923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03079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64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02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58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024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7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51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866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9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40384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878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589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015672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249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6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661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108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976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814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408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78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06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4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20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6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62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00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7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7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45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85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35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51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36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71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1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6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84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7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76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37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43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26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68486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0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3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8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60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4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63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60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05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82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6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794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60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38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7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4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7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80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02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6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51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99203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19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59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7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43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90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552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25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43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58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965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4702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90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32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79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45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97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79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6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47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91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88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2361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0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98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24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595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02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66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938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134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5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661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806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36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63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238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153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8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10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11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26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72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31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48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88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89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05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53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58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28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25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94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10.05.2014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75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Постмодернізм.</a:t>
            </a:r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752601"/>
            <a:ext cx="6912768" cy="1829761"/>
          </a:xfrm>
        </p:spPr>
        <p:txBody>
          <a:bodyPr/>
          <a:lstStyle/>
          <a:p>
            <a:pPr marL="182880" indent="0">
              <a:buNone/>
            </a:pPr>
            <a:r>
              <a:rPr lang="ru-RU" dirty="0" err="1" smtClean="0"/>
              <a:t>Література</a:t>
            </a:r>
            <a:r>
              <a:rPr lang="ru-RU" dirty="0" smtClean="0"/>
              <a:t> </a:t>
            </a:r>
            <a:r>
              <a:rPr lang="ru-RU" dirty="0" err="1" smtClean="0"/>
              <a:t>масова</a:t>
            </a:r>
            <a:r>
              <a:rPr lang="ru-RU" dirty="0" smtClean="0"/>
              <a:t> та </a:t>
            </a:r>
            <a:r>
              <a:rPr lang="ru-RU" dirty="0" err="1" smtClean="0"/>
              <a:t>елітна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6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80" y="44624"/>
            <a:ext cx="7928796" cy="936104"/>
          </a:xfrm>
        </p:spPr>
        <p:txBody>
          <a:bodyPr/>
          <a:lstStyle/>
          <a:p>
            <a:pPr algn="l"/>
            <a:r>
              <a:rPr lang="uk-UA" dirty="0" smtClean="0"/>
              <a:t>Про постмодернізм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772816"/>
            <a:ext cx="8784976" cy="5040560"/>
          </a:xfrm>
        </p:spPr>
        <p:txBody>
          <a:bodyPr>
            <a:noAutofit/>
          </a:bodyPr>
          <a:lstStyle/>
          <a:p>
            <a:pPr algn="l"/>
            <a:r>
              <a:rPr lang="uk-UA" dirty="0" smtClean="0">
                <a:latin typeface="Century Gothic" pitchFamily="34" charset="0"/>
              </a:rPr>
              <a:t>Герой літератури постмодернізму — людина, яка почувається «дуже незатишно у холодному всесвіті» є розгублена, усамітнена, яка втратила духовні орієнтири, зневірилась в ідеалах минулого.</a:t>
            </a:r>
          </a:p>
          <a:p>
            <a:pPr algn="l"/>
            <a:r>
              <a:rPr lang="uk-UA" dirty="0" smtClean="0">
                <a:latin typeface="Century Gothic" pitchFamily="34" charset="0"/>
              </a:rPr>
              <a:t> Які досягнення в розвитку новітніх засобів масових комунікацій сприяли виникненню постмодернізму? Постмодернізм багато чим зобов'язаний своїм виникненням розвитку новітніх засобів масових комунікацій — телебаченню, відеотехніці, інформатиці та комп'ютерній техніці.</a:t>
            </a:r>
          </a:p>
          <a:p>
            <a:pPr algn="l"/>
            <a:r>
              <a:rPr lang="uk-UA" dirty="0" smtClean="0">
                <a:latin typeface="Century Gothic" pitchFamily="34" charset="0"/>
              </a:rPr>
              <a:t> Виникнувши насамперед як культура візуальна, постмодернізм в архітектурі, живопису, кінематографі, рекламі зосередився не на відображенні, і на моделюванні дійсності шляхом експериментування зі штучною реальністю — </a:t>
            </a:r>
            <a:r>
              <a:rPr lang="uk-UA" dirty="0" err="1" smtClean="0">
                <a:latin typeface="Century Gothic" pitchFamily="34" charset="0"/>
              </a:rPr>
              <a:t>відеокліпами</a:t>
            </a:r>
            <a:r>
              <a:rPr lang="uk-UA" dirty="0" smtClean="0">
                <a:latin typeface="Century Gothic" pitchFamily="34" charset="0"/>
              </a:rPr>
              <a:t>, комп'ютерними іграми, диснеївськими атракціонами.</a:t>
            </a:r>
            <a:endParaRPr lang="uk-UA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Сучасні часописи та альманахи</a:t>
            </a:r>
            <a:endParaRPr lang="uk-UA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776505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2071678"/>
            <a:ext cx="7358114" cy="3143272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i="1" dirty="0" smtClean="0">
                <a:solidFill>
                  <a:prstClr val="black"/>
                </a:solidFill>
              </a:rPr>
              <a:t>Альманах</a:t>
            </a:r>
            <a:r>
              <a:rPr lang="ru-RU" dirty="0" smtClean="0">
                <a:solidFill>
                  <a:prstClr val="black"/>
                </a:solidFill>
              </a:rPr>
              <a:t> — </a:t>
            </a:r>
            <a:r>
              <a:rPr lang="uk-UA" dirty="0" smtClean="0">
                <a:solidFill>
                  <a:prstClr val="black"/>
                </a:solidFill>
              </a:rPr>
              <a:t>на початку </a:t>
            </a:r>
            <a:r>
              <a:rPr lang="en-US" dirty="0" smtClean="0">
                <a:solidFill>
                  <a:prstClr val="black"/>
                </a:solidFill>
              </a:rPr>
              <a:t>XIV–XV </a:t>
            </a:r>
            <a:r>
              <a:rPr lang="uk-UA" dirty="0" smtClean="0">
                <a:solidFill>
                  <a:prstClr val="black"/>
                </a:solidFill>
              </a:rPr>
              <a:t>ст. це календарні таблиці з астрономічними вирахуваннями, а пізніше в </a:t>
            </a:r>
            <a:r>
              <a:rPr lang="en-US" dirty="0" smtClean="0">
                <a:solidFill>
                  <a:prstClr val="black"/>
                </a:solidFill>
              </a:rPr>
              <a:t>XVI </a:t>
            </a:r>
            <a:r>
              <a:rPr lang="uk-UA" dirty="0" smtClean="0">
                <a:solidFill>
                  <a:prstClr val="black"/>
                </a:solidFill>
              </a:rPr>
              <a:t>ст. календарі на довший протяг часу, врешті, збірки літературних творів (віршів, оповідань, повістей тощо). Різновид </a:t>
            </a:r>
            <a:r>
              <a:rPr lang="uk-UA" dirty="0" err="1" smtClean="0">
                <a:solidFill>
                  <a:prstClr val="black"/>
                </a:solidFill>
              </a:rPr>
              <a:t>серіального</a:t>
            </a:r>
            <a:r>
              <a:rPr lang="uk-UA" dirty="0" smtClean="0">
                <a:solidFill>
                  <a:prstClr val="black"/>
                </a:solidFill>
              </a:rPr>
              <a:t> видання, тривала збірка літературно-художніх і/або науково-популярних творів, об'єднаних за якою-небудь ознакою (тематичною, жанровою, ідейно-художньою тощо).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34646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2500306"/>
            <a:ext cx="6643734" cy="1857388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prstClr val="black"/>
                </a:solidFill>
              </a:rPr>
              <a:t>Часо́пис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— </a:t>
            </a:r>
            <a:r>
              <a:rPr lang="ru-RU" dirty="0" err="1" smtClean="0">
                <a:solidFill>
                  <a:prstClr val="black"/>
                </a:solidFill>
              </a:rPr>
              <a:t>друковане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періодичне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видання</a:t>
            </a:r>
            <a:r>
              <a:rPr lang="ru-RU" dirty="0" smtClean="0">
                <a:solidFill>
                  <a:prstClr val="black"/>
                </a:solidFill>
              </a:rPr>
              <a:t> у </a:t>
            </a:r>
            <a:r>
              <a:rPr lang="ru-RU" dirty="0" err="1" smtClean="0">
                <a:solidFill>
                  <a:prstClr val="black"/>
                </a:solidFill>
              </a:rPr>
              <a:t>вигляді</a:t>
            </a:r>
            <a:r>
              <a:rPr lang="ru-RU" dirty="0" smtClean="0">
                <a:solidFill>
                  <a:prstClr val="black"/>
                </a:solidFill>
              </a:rPr>
              <a:t> книжки. </a:t>
            </a:r>
            <a:r>
              <a:rPr lang="ru-RU" dirty="0" err="1" smtClean="0">
                <a:solidFill>
                  <a:prstClr val="black"/>
                </a:solidFill>
              </a:rPr>
              <a:t>Назва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будь-якого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періодичного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видання</a:t>
            </a:r>
            <a:r>
              <a:rPr lang="ru-RU" dirty="0" smtClean="0">
                <a:solidFill>
                  <a:prstClr val="black"/>
                </a:solidFill>
              </a:rPr>
              <a:t>: </a:t>
            </a:r>
            <a:r>
              <a:rPr lang="ru-RU" dirty="0" err="1" smtClean="0">
                <a:solidFill>
                  <a:prstClr val="black"/>
                </a:solidFill>
              </a:rPr>
              <a:t>газети</a:t>
            </a:r>
            <a:r>
              <a:rPr lang="ru-RU" dirty="0" smtClean="0">
                <a:solidFill>
                  <a:prstClr val="black"/>
                </a:solidFill>
              </a:rPr>
              <a:t>, журналу </a:t>
            </a:r>
            <a:r>
              <a:rPr lang="ru-RU" dirty="0" err="1" smtClean="0">
                <a:solidFill>
                  <a:prstClr val="black"/>
                </a:solidFill>
              </a:rPr>
              <a:t>тощо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Часто </a:t>
            </a:r>
            <a:r>
              <a:rPr lang="ru-RU" dirty="0" err="1" smtClean="0">
                <a:solidFill>
                  <a:prstClr val="black"/>
                </a:solidFill>
              </a:rPr>
              <a:t>вживається</a:t>
            </a:r>
            <a:r>
              <a:rPr lang="ru-RU" dirty="0" smtClean="0">
                <a:solidFill>
                  <a:prstClr val="black"/>
                </a:solidFill>
              </a:rPr>
              <a:t> як </a:t>
            </a:r>
            <a:r>
              <a:rPr lang="ru-RU" dirty="0" err="1" smtClean="0">
                <a:solidFill>
                  <a:prstClr val="black"/>
                </a:solidFill>
              </a:rPr>
              <a:t>синонім</a:t>
            </a:r>
            <a:r>
              <a:rPr lang="ru-RU" dirty="0" smtClean="0">
                <a:solidFill>
                  <a:prstClr val="black"/>
                </a:solidFill>
              </a:rPr>
              <a:t> до слова «журнал».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4629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690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Статус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Спрямування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38390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«Вітчизна»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Літературно-художній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громадсько-політичний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місячник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Спілки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письменників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України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Найстаріший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провідний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часопис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українських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письменників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Створений</a:t>
                      </a:r>
                      <a:r>
                        <a:rPr lang="ru-RU" sz="1400" dirty="0" smtClean="0"/>
                        <a:t> у </a:t>
                      </a:r>
                      <a:r>
                        <a:rPr lang="ru-RU" sz="1400" dirty="0" err="1" smtClean="0"/>
                        <a:t>січні</a:t>
                      </a:r>
                      <a:r>
                        <a:rPr lang="ru-RU" sz="1400" dirty="0" smtClean="0"/>
                        <a:t> 1933 р. в </a:t>
                      </a:r>
                      <a:r>
                        <a:rPr lang="ru-RU" sz="1400" dirty="0" err="1" smtClean="0"/>
                        <a:t>Харкові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під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назвою</a:t>
                      </a:r>
                      <a:r>
                        <a:rPr lang="ru-RU" sz="1400" dirty="0" smtClean="0"/>
                        <a:t> «</a:t>
                      </a:r>
                      <a:r>
                        <a:rPr lang="ru-RU" sz="1400" dirty="0" err="1" smtClean="0"/>
                        <a:t>Радянська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література</a:t>
                      </a:r>
                      <a:r>
                        <a:rPr lang="ru-RU" sz="1400" dirty="0" smtClean="0"/>
                        <a:t>». </a:t>
                      </a:r>
                      <a:r>
                        <a:rPr lang="ru-RU" sz="1400" dirty="0" err="1" smtClean="0"/>
                        <a:t>Друкує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літературну</a:t>
                      </a:r>
                      <a:r>
                        <a:rPr lang="ru-RU" sz="1400" dirty="0" smtClean="0"/>
                        <a:t> критику, </a:t>
                      </a:r>
                      <a:r>
                        <a:rPr lang="ru-RU" sz="1400" dirty="0" err="1" smtClean="0"/>
                        <a:t>публіцистику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  <a:tr h="953354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</a:t>
                      </a:r>
                      <a:r>
                        <a:rPr lang="uk-UA" dirty="0" err="1" smtClean="0"/>
                        <a:t>Хроніка</a:t>
                      </a:r>
                      <a:r>
                        <a:rPr lang="uk-UA" dirty="0" smtClean="0"/>
                        <a:t>-2000»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Український культурологічний альманах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Завдання</a:t>
                      </a:r>
                      <a:r>
                        <a:rPr lang="ru-RU" sz="1400" dirty="0" smtClean="0"/>
                        <a:t> — </a:t>
                      </a:r>
                      <a:r>
                        <a:rPr lang="ru-RU" sz="1400" dirty="0" err="1" smtClean="0"/>
                        <a:t>відновити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історичну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Справедливість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Головний</a:t>
                      </a:r>
                      <a:r>
                        <a:rPr lang="ru-RU" sz="1400" dirty="0" smtClean="0"/>
                        <a:t> редактор — </a:t>
                      </a:r>
                      <a:r>
                        <a:rPr lang="ru-RU" sz="1400" dirty="0" err="1" smtClean="0"/>
                        <a:t>Юрій</a:t>
                      </a:r>
                      <a:r>
                        <a:rPr lang="ru-RU" sz="1400" dirty="0" smtClean="0"/>
                        <a:t> Буряк. </a:t>
                      </a:r>
                      <a:r>
                        <a:rPr lang="ru-RU" sz="1400" dirty="0" err="1" smtClean="0"/>
                        <a:t>Виходить</a:t>
                      </a:r>
                      <a:r>
                        <a:rPr lang="ru-RU" sz="1400" dirty="0" smtClean="0"/>
                        <a:t> 4 рази на </a:t>
                      </a:r>
                      <a:r>
                        <a:rPr lang="ru-RU" sz="1400" dirty="0" err="1" smtClean="0"/>
                        <a:t>рік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</a:tr>
              <a:tr h="116862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«Київ»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Літературно-художній та громадсько-політичний збірник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Новий, часом несподіваний погляд на нашу історію та видатні постаті націє - й державотворення. Зберіг щомісячний вихід, кольорові художні сторінки, усі жанри.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  <a:tr h="138390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«Сучасність»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Література</a:t>
                      </a:r>
                      <a:r>
                        <a:rPr lang="ru-RU" sz="1400" dirty="0" smtClean="0"/>
                        <a:t>, наука, </a:t>
                      </a:r>
                      <a:r>
                        <a:rPr lang="ru-RU" sz="1400" dirty="0" err="1" smtClean="0"/>
                        <a:t>мистецтво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суспільне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життя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Часопис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незалежної</a:t>
                      </a:r>
                      <a:r>
                        <a:rPr lang="ru-RU" sz="1400" dirty="0" smtClean="0"/>
                        <a:t> думки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Є містком між українськими представниками літературної творчості в Україні та поза її межами, пробуджує наукову й творчу думку в Україні та висвітлює діяльність культурних сил діаспори.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</a:tr>
              <a:tr h="159917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«Слово і час»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Журнал </a:t>
                      </a:r>
                      <a:r>
                        <a:rPr lang="ru-RU" sz="1400" dirty="0" err="1" smtClean="0"/>
                        <a:t>теорії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історії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й</a:t>
                      </a:r>
                      <a:r>
                        <a:rPr lang="ru-RU" sz="1400" dirty="0" smtClean="0"/>
                        <a:t> критики </a:t>
                      </a:r>
                      <a:r>
                        <a:rPr lang="ru-RU" sz="1400" dirty="0" err="1" smtClean="0"/>
                        <a:t>літератури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Друкує статті й розвідки з питань теорії й історії української літератури, компаративістики, зарубіжних і слов’янських літератур, текстології, літературного джерелознавства, літературної критики.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415050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75808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Статус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Спрямування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5298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«Дніпро»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Щомісячний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літературно-художній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громадсько-політичний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ілюстрований</a:t>
                      </a:r>
                      <a:r>
                        <a:rPr lang="ru-RU" sz="1400" dirty="0" smtClean="0"/>
                        <a:t> журнал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Надзавдання</a:t>
                      </a:r>
                      <a:r>
                        <a:rPr lang="uk-UA" sz="1400" dirty="0" smtClean="0"/>
                        <a:t> діяльності видання — пошук і пропагування творчості українських здібних письменників — творців сучасної української літератури. Почав виходити 1927 р. в Харкові під назвою «Молодняк». Головними редакторами були: П. </a:t>
                      </a:r>
                      <a:r>
                        <a:rPr lang="uk-UA" sz="1400" dirty="0" err="1" smtClean="0"/>
                        <a:t>Усенко</a:t>
                      </a:r>
                      <a:r>
                        <a:rPr lang="uk-UA" sz="1400" dirty="0" smtClean="0"/>
                        <a:t>, А. Малишко, М. Руденко, О. Підсуха, Д. Ткач, І. </a:t>
                      </a:r>
                      <a:r>
                        <a:rPr lang="uk-UA" sz="1400" dirty="0" err="1" smtClean="0"/>
                        <a:t>Стативка</a:t>
                      </a:r>
                      <a:r>
                        <a:rPr lang="uk-UA" sz="1400" dirty="0" smtClean="0"/>
                        <a:t>, Ю. Мушкетик, В. Бровченко, В. Коломієць, з 1984 р. — М. Луків.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  <a:tr h="257005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«Нова проза»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Альманах сучасної української літератури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Це</a:t>
                      </a:r>
                      <a:r>
                        <a:rPr lang="ru-RU" sz="1400" dirty="0" smtClean="0"/>
                        <a:t> нова </a:t>
                      </a:r>
                      <a:r>
                        <a:rPr lang="ru-RU" sz="1400" dirty="0" err="1" smtClean="0"/>
                        <a:t>сучасна</a:t>
                      </a:r>
                      <a:r>
                        <a:rPr lang="ru-RU" sz="1400" dirty="0" smtClean="0"/>
                        <a:t> проза, проза, </a:t>
                      </a:r>
                      <a:r>
                        <a:rPr lang="ru-RU" sz="1400" dirty="0" err="1" smtClean="0"/>
                        <a:t>що</a:t>
                      </a:r>
                      <a:r>
                        <a:rPr lang="ru-RU" sz="1400" dirty="0" smtClean="0"/>
                        <a:t> твориться </a:t>
                      </a:r>
                      <a:r>
                        <a:rPr lang="ru-RU" sz="1400" dirty="0" err="1" smtClean="0"/>
                        <a:t>новим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поколінням</a:t>
                      </a:r>
                      <a:r>
                        <a:rPr lang="ru-RU" sz="1400" dirty="0" smtClean="0"/>
                        <a:t>, «</a:t>
                      </a:r>
                      <a:r>
                        <a:rPr lang="ru-RU" sz="1400" dirty="0" err="1" smtClean="0"/>
                        <a:t>Гаряча</a:t>
                      </a:r>
                      <a:r>
                        <a:rPr lang="ru-RU" sz="1400" dirty="0" smtClean="0"/>
                        <a:t> десятка» </a:t>
                      </a:r>
                      <a:r>
                        <a:rPr lang="ru-RU" sz="1400" dirty="0" err="1" smtClean="0"/>
                        <a:t>найінтригуючих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текстів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сучасної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України</a:t>
                      </a:r>
                      <a:r>
                        <a:rPr lang="ru-RU" sz="1400" dirty="0" smtClean="0"/>
                        <a:t>: </a:t>
                      </a:r>
                      <a:r>
                        <a:rPr lang="ru-RU" sz="1400" dirty="0" err="1" smtClean="0"/>
                        <a:t>Андрухович</a:t>
                      </a:r>
                      <a:r>
                        <a:rPr lang="ru-RU" sz="1400" dirty="0" smtClean="0"/>
                        <a:t> «12 </a:t>
                      </a:r>
                      <a:r>
                        <a:rPr lang="ru-RU" sz="1400" dirty="0" err="1" smtClean="0"/>
                        <a:t>обручів</a:t>
                      </a:r>
                      <a:r>
                        <a:rPr lang="ru-RU" sz="1400" dirty="0" smtClean="0"/>
                        <a:t>», </a:t>
                      </a:r>
                      <a:r>
                        <a:rPr lang="ru-RU" sz="1400" dirty="0" err="1" smtClean="0"/>
                        <a:t>Іздрик</a:t>
                      </a:r>
                      <a:r>
                        <a:rPr lang="ru-RU" sz="1400" dirty="0" smtClean="0"/>
                        <a:t> «</a:t>
                      </a:r>
                      <a:r>
                        <a:rPr lang="ru-RU" sz="1400" dirty="0" err="1" smtClean="0"/>
                        <a:t>Воццек</a:t>
                      </a:r>
                      <a:r>
                        <a:rPr lang="ru-RU" sz="1400" dirty="0" smtClean="0"/>
                        <a:t>», </a:t>
                      </a:r>
                      <a:r>
                        <a:rPr lang="ru-RU" sz="1400" dirty="0" err="1" smtClean="0"/>
                        <a:t>Прохасько</a:t>
                      </a:r>
                      <a:r>
                        <a:rPr lang="ru-RU" sz="1400" dirty="0" smtClean="0"/>
                        <a:t> «</a:t>
                      </a:r>
                      <a:r>
                        <a:rPr lang="ru-RU" sz="1400" dirty="0" err="1" smtClean="0"/>
                        <a:t>Непрості</a:t>
                      </a:r>
                      <a:r>
                        <a:rPr lang="ru-RU" sz="1400" dirty="0" smtClean="0"/>
                        <a:t>», </a:t>
                      </a:r>
                      <a:r>
                        <a:rPr lang="ru-RU" sz="1400" dirty="0" err="1" smtClean="0"/>
                        <a:t>Жадан</a:t>
                      </a:r>
                      <a:r>
                        <a:rPr lang="ru-RU" sz="1400" dirty="0" smtClean="0"/>
                        <a:t> «Порно», Бондар «</a:t>
                      </a:r>
                      <a:r>
                        <a:rPr lang="ru-RU" sz="1400" dirty="0" err="1" smtClean="0"/>
                        <a:t>Мас-скульт</a:t>
                      </a:r>
                      <a:r>
                        <a:rPr lang="ru-RU" sz="1400" dirty="0" smtClean="0"/>
                        <a:t>», Кононенко «</a:t>
                      </a:r>
                      <a:r>
                        <a:rPr lang="ru-RU" sz="1400" dirty="0" err="1" smtClean="0"/>
                        <a:t>Імітація</a:t>
                      </a:r>
                      <a:r>
                        <a:rPr lang="ru-RU" sz="1400" dirty="0" smtClean="0"/>
                        <a:t>» та </a:t>
                      </a:r>
                      <a:r>
                        <a:rPr lang="ru-RU" sz="1400" dirty="0" err="1" smtClean="0"/>
                        <a:t>ін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01904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62557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Статус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Спрямування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6615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«Березіль»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Недержавний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літературно-художній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суспільно-політичний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часопис</a:t>
                      </a:r>
                      <a:endParaRPr lang="uk-UA" sz="1400" dirty="0" smtClean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Єдиний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україномовний</a:t>
                      </a:r>
                      <a:r>
                        <a:rPr lang="ru-RU" sz="1400" dirty="0" smtClean="0"/>
                        <a:t> журнал такого </a:t>
                      </a:r>
                      <a:r>
                        <a:rPr lang="ru-RU" sz="1400" dirty="0" err="1" smtClean="0"/>
                        <a:t>спрямування</a:t>
                      </a:r>
                      <a:r>
                        <a:rPr lang="ru-RU" sz="1400" dirty="0" smtClean="0"/>
                        <a:t> на </a:t>
                      </a:r>
                      <a:r>
                        <a:rPr lang="ru-RU" sz="1400" dirty="0" err="1" smtClean="0"/>
                        <a:t>Слобожанщині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Видається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</a:t>
                      </a:r>
                      <a:r>
                        <a:rPr lang="ru-RU" sz="1400" dirty="0" smtClean="0"/>
                        <a:t> 1956 р. (до 1991 р. </a:t>
                      </a:r>
                      <a:r>
                        <a:rPr lang="ru-RU" sz="1400" dirty="0" err="1" smtClean="0"/>
                        <a:t>виходив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під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назвою</a:t>
                      </a:r>
                      <a:r>
                        <a:rPr lang="ru-RU" sz="1400" dirty="0" smtClean="0"/>
                        <a:t> «Прапор»). </a:t>
                      </a:r>
                      <a:r>
                        <a:rPr lang="ru-RU" sz="1400" dirty="0" err="1" smtClean="0"/>
                        <a:t>Співзасновники</a:t>
                      </a:r>
                      <a:r>
                        <a:rPr lang="ru-RU" sz="1400" dirty="0" smtClean="0"/>
                        <a:t>: </a:t>
                      </a:r>
                      <a:r>
                        <a:rPr lang="ru-RU" sz="1400" dirty="0" err="1" smtClean="0"/>
                        <a:t>Спілка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письменників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України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трудовий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колектив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редакції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Основні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розділи</a:t>
                      </a:r>
                      <a:r>
                        <a:rPr lang="ru-RU" sz="1400" dirty="0" smtClean="0"/>
                        <a:t>: </a:t>
                      </a:r>
                      <a:r>
                        <a:rPr lang="ru-RU" sz="1400" dirty="0" err="1" smtClean="0"/>
                        <a:t>публіцистика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художня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література</a:t>
                      </a:r>
                      <a:r>
                        <a:rPr lang="ru-RU" sz="1400" dirty="0" smtClean="0"/>
                        <a:t>, критика, сатира, </a:t>
                      </a:r>
                      <a:r>
                        <a:rPr lang="ru-RU" sz="1400" dirty="0" err="1" smtClean="0"/>
                        <a:t>гумор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Початкова</a:t>
                      </a:r>
                      <a:r>
                        <a:rPr lang="ru-RU" sz="1400" dirty="0" smtClean="0"/>
                        <a:t> мета: </a:t>
                      </a:r>
                      <a:r>
                        <a:rPr lang="ru-RU" sz="1400" dirty="0" err="1" smtClean="0"/>
                        <a:t>популяризація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кращих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зразків</a:t>
                      </a:r>
                      <a:r>
                        <a:rPr lang="ru-RU" sz="1400" dirty="0" smtClean="0"/>
                        <a:t> красного слова </a:t>
                      </a:r>
                      <a:r>
                        <a:rPr lang="ru-RU" sz="1400" dirty="0" err="1" smtClean="0"/>
                        <a:t>літераторів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журналістів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Слобожанщини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України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  <a:tr h="257087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«Берегиня»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Всеукраїнський Народознавчий Часопис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Народознавчий </a:t>
                      </a:r>
                      <a:r>
                        <a:rPr lang="uk-UA" sz="1400" dirty="0" err="1" smtClean="0"/>
                        <a:t>квартальник</a:t>
                      </a:r>
                      <a:r>
                        <a:rPr lang="uk-UA" sz="1400" dirty="0" smtClean="0"/>
                        <a:t>, що висвітлює історію, звичаї, традиції українського народу. Журнал взяв на себе сміливість репрезентувати найголовніші напрямки народознавчих студій: звичаї й обряди, вірування і світогляд, повсякденні форми моралі та філософії, звичаєве право тощо.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04036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64706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Статус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Спрямування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82674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Сучасна Українська Драматургія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Альманах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Друкують твори як відомих, так і авторів-початківців, яких об’єднує Всеукраїнський благодійний фонд «Гільдія драматургів України». Завдання — відродити українську сучасну драматургію.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  <a:tr h="438419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«Всесвіт»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Літературно-художній та громадсько-політичний журнал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Це найстаріший український літературний журнал, який видається від січня 1925 р., заснований видатними українськими письменниками Василем Елланом-Блакитним та Миколою Хвильовим і художньо редагований Олександром Довженком. За 80 років свого існування часопис надрукував більше півтисячі романів, тисячі поетичних добірок, повістей і драматургічних творів, тисячі статей, розвідок, есе, репортажів, інтерв’ю авторів із 105 країн світу в перекладах із 84-х мов світу.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61325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524132"/>
                <a:gridCol w="3571868"/>
              </a:tblGrid>
              <a:tr h="54132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Статус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Спрямування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18259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err="1" smtClean="0"/>
                        <a:t>ЛітАкцент</a:t>
                      </a:r>
                      <a:endParaRPr lang="uk-UA" dirty="0" smtClean="0"/>
                    </a:p>
                    <a:p>
                      <a:pPr algn="ctr"/>
                      <a:endParaRPr lang="uk-UA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Альманах</a:t>
                      </a:r>
                    </a:p>
                    <a:p>
                      <a:pPr algn="l"/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Видання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покликане</a:t>
                      </a:r>
                      <a:r>
                        <a:rPr lang="ru-RU" sz="1400" dirty="0" smtClean="0"/>
                        <a:t> бути </a:t>
                      </a:r>
                      <a:r>
                        <a:rPr lang="ru-RU" sz="1400" dirty="0" err="1" smtClean="0"/>
                        <a:t>провідником</a:t>
                      </a:r>
                      <a:r>
                        <a:rPr lang="ru-RU" sz="1400" dirty="0" smtClean="0"/>
                        <a:t> у </a:t>
                      </a:r>
                      <a:r>
                        <a:rPr lang="ru-RU" sz="1400" dirty="0" err="1" smtClean="0"/>
                        <a:t>світі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сучасного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письменства</a:t>
                      </a:r>
                      <a:r>
                        <a:rPr lang="ru-RU" sz="1400" dirty="0" smtClean="0"/>
                        <a:t>. </a:t>
                      </a:r>
                      <a:r>
                        <a:rPr lang="ru-RU" sz="1400" dirty="0" err="1" smtClean="0"/>
                        <a:t>Фаховий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погляд</a:t>
                      </a:r>
                      <a:r>
                        <a:rPr lang="ru-RU" sz="1400" dirty="0" smtClean="0"/>
                        <a:t> на </a:t>
                      </a:r>
                      <a:r>
                        <a:rPr lang="ru-RU" sz="1400" dirty="0" err="1" smtClean="0"/>
                        <a:t>проблеми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розвитку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сучасної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літератури</a:t>
                      </a:r>
                      <a:r>
                        <a:rPr lang="ru-RU" sz="1400" dirty="0" smtClean="0"/>
                        <a:t> (</a:t>
                      </a:r>
                      <a:r>
                        <a:rPr lang="ru-RU" sz="1400" dirty="0" err="1" smtClean="0"/>
                        <a:t>української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світової</a:t>
                      </a:r>
                      <a:r>
                        <a:rPr lang="ru-RU" sz="1400" dirty="0" smtClean="0"/>
                        <a:t>), </a:t>
                      </a:r>
                      <a:r>
                        <a:rPr lang="ru-RU" sz="1400" dirty="0" err="1" smtClean="0"/>
                        <a:t>критичні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відгуки</a:t>
                      </a:r>
                      <a:r>
                        <a:rPr lang="ru-RU" sz="1400" dirty="0" smtClean="0"/>
                        <a:t> на </a:t>
                      </a:r>
                      <a:r>
                        <a:rPr lang="ru-RU" sz="1400" dirty="0" err="1" smtClean="0"/>
                        <a:t>книжкові</a:t>
                      </a:r>
                      <a:r>
                        <a:rPr lang="ru-RU" sz="1400" dirty="0" smtClean="0"/>
                        <a:t> новинки, а </a:t>
                      </a:r>
                      <a:r>
                        <a:rPr lang="ru-RU" sz="1400" dirty="0" err="1" smtClean="0"/>
                        <a:t>також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серія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інтерв’ю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з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популярними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письменниками</a:t>
                      </a:r>
                      <a:r>
                        <a:rPr lang="ru-RU" sz="1400" dirty="0" smtClean="0"/>
                        <a:t>.</a:t>
                      </a:r>
                      <a:endParaRPr lang="uk-UA" sz="1400" dirty="0" smtClean="0"/>
                    </a:p>
                    <a:p>
                      <a:pPr algn="l"/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</a:tr>
              <a:tr h="449075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«Літературна Україна»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Газета письменників України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400" dirty="0" smtClean="0"/>
                        <a:t>Єдина й найдавніша газета, відома своєю високою громадянською позицією й відстоюванням національних ідеалів. Довкола видання гуртується національна творча еліта. Заснована 1927 р. в Києві. Протягом 1941–1942 рр. виходила в Харкові, Луганську, Уфі, Москві й називалася «Література і мистецтво». Із 1945 р. — знову «Літературна газета», а з 1962 р. — «Літературна Україна». Обов’язки головного редактора газети виконували Б. Коваленко, І. </a:t>
                      </a:r>
                      <a:r>
                        <a:rPr lang="uk-UA" sz="1400" dirty="0" err="1" smtClean="0"/>
                        <a:t>Ле</a:t>
                      </a:r>
                      <a:r>
                        <a:rPr lang="uk-UA" sz="1400" dirty="0" smtClean="0"/>
                        <a:t>, П. </a:t>
                      </a:r>
                      <a:r>
                        <a:rPr lang="uk-UA" sz="1400" dirty="0" err="1" smtClean="0"/>
                        <a:t>Усенко</a:t>
                      </a:r>
                      <a:r>
                        <a:rPr lang="uk-UA" sz="1400" dirty="0" smtClean="0"/>
                        <a:t>, І. Кочерга, Л. Новиченко, А. </a:t>
                      </a:r>
                      <a:r>
                        <a:rPr lang="uk-UA" sz="1400" dirty="0" err="1" smtClean="0"/>
                        <a:t>Хижняк</a:t>
                      </a:r>
                      <a:r>
                        <a:rPr lang="uk-UA" sz="1400" dirty="0" smtClean="0"/>
                        <a:t>, Д. </a:t>
                      </a:r>
                      <a:r>
                        <a:rPr lang="uk-UA" sz="1400" dirty="0" err="1" smtClean="0"/>
                        <a:t>цмо-каленко</a:t>
                      </a:r>
                      <a:r>
                        <a:rPr lang="uk-UA" sz="1400" dirty="0" smtClean="0"/>
                        <a:t>, П. Загребельний, І. Зуб, В. </a:t>
                      </a:r>
                      <a:r>
                        <a:rPr lang="uk-UA" sz="1400" dirty="0" err="1" smtClean="0"/>
                        <a:t>Виноградський</a:t>
                      </a:r>
                      <a:r>
                        <a:rPr lang="uk-UA" sz="1400" dirty="0" smtClean="0"/>
                        <a:t>, А. Хорунжий, П. </a:t>
                      </a:r>
                      <a:r>
                        <a:rPr lang="uk-UA" sz="1400" dirty="0" err="1" smtClean="0"/>
                        <a:t>Перебийніс</a:t>
                      </a:r>
                      <a:r>
                        <a:rPr lang="uk-UA" sz="1400" dirty="0" smtClean="0"/>
                        <a:t>, Б. Рогоза, В. Плющ. На її сторінках друкують інформацію про творчу діяльність письменства України, нові літературні твори, критичні статті та рецензії.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6293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2357430"/>
            <a:ext cx="6286544" cy="214314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prstClr val="black"/>
                </a:solidFill>
              </a:rPr>
              <a:t>Сучасні літературні організації, угруповання, товариства, школи (відгалуження української літератури)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790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5832648" cy="576064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Масова та елітна література</a:t>
            </a:r>
            <a:endParaRPr lang="uk-UA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947" y="764704"/>
            <a:ext cx="9001000" cy="5904656"/>
          </a:xfrm>
        </p:spPr>
        <p:txBody>
          <a:bodyPr>
            <a:normAutofit/>
          </a:bodyPr>
          <a:lstStyle/>
          <a:p>
            <a:pPr algn="l"/>
            <a:r>
              <a:rPr lang="uk-UA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Масова література(або тривіальна) — один з двох потоків сучасного літературного процесу (іншим є елітарна література</a:t>
            </a:r>
            <a:r>
              <a:rPr lang="uk-UA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).</a:t>
            </a:r>
          </a:p>
          <a:p>
            <a:pPr algn="l"/>
            <a:endParaRPr lang="uk-UA" dirty="0">
              <a:solidFill>
                <a:schemeClr val="tx1"/>
              </a:solidFill>
              <a:latin typeface="Cambria" pitchFamily="18" charset="0"/>
              <a:cs typeface="AngsanaUPC" pitchFamily="18" charset="-34"/>
            </a:endParaRPr>
          </a:p>
          <a:p>
            <a:pPr algn="l"/>
            <a:r>
              <a:rPr lang="uk-UA" b="1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Масова література </a:t>
            </a:r>
            <a:r>
              <a:rPr lang="uk-UA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— розважальна й дидактична </a:t>
            </a:r>
            <a:r>
              <a:rPr lang="uk-UA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белетристика</a:t>
            </a:r>
            <a:r>
              <a:rPr lang="en-US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(</a:t>
            </a:r>
            <a:r>
              <a:rPr lang="ru-RU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розповідна</a:t>
            </a:r>
            <a:r>
              <a:rPr lang="ru-RU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художня</a:t>
            </a:r>
            <a:r>
              <a:rPr lang="ru-RU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 проза — </a:t>
            </a:r>
            <a:r>
              <a:rPr lang="ru-RU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романи</a:t>
            </a:r>
            <a:r>
              <a:rPr lang="ru-RU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повісті</a:t>
            </a:r>
            <a:r>
              <a:rPr lang="ru-RU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оповідання</a:t>
            </a:r>
            <a:r>
              <a:rPr lang="ru-RU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новели</a:t>
            </a:r>
            <a:r>
              <a:rPr lang="en-US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)</a:t>
            </a:r>
            <a:r>
              <a:rPr lang="uk-UA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, </a:t>
            </a:r>
            <a:r>
              <a:rPr lang="uk-UA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яка друкується великими накладами і є складовою «індустрії культури». </a:t>
            </a:r>
            <a:endParaRPr lang="uk-UA" dirty="0" smtClean="0">
              <a:solidFill>
                <a:schemeClr val="tx1"/>
              </a:solidFill>
              <a:latin typeface="Cambria" pitchFamily="18" charset="0"/>
              <a:cs typeface="AngsanaUPC" pitchFamily="18" charset="-34"/>
            </a:endParaRPr>
          </a:p>
          <a:p>
            <a:pPr algn="l"/>
            <a:endParaRPr lang="en-US" dirty="0" smtClean="0">
              <a:solidFill>
                <a:schemeClr val="tx1"/>
              </a:solidFill>
              <a:latin typeface="Cambria" pitchFamily="18" charset="0"/>
              <a:cs typeface="AngsanaUPC" pitchFamily="18" charset="-34"/>
            </a:endParaRPr>
          </a:p>
          <a:p>
            <a:pPr algn="l"/>
            <a:r>
              <a:rPr lang="uk-UA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Використовуючи </a:t>
            </a:r>
            <a:r>
              <a:rPr lang="uk-UA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стереотипи масової свідомості й популістську стратегію завоювання публіки, а також </a:t>
            </a:r>
            <a:r>
              <a:rPr lang="uk-UA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примітизувати</a:t>
            </a:r>
            <a:r>
              <a:rPr lang="uk-UA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 художні відкриття «високої» літератури, такі твори передбачають спрощене, комфортне читання. Їхні типові ознаки — пригодницький або звульгаризований романтичний сюжет, який має зовнішню напружену динаміку і часто щасливий фінал — «</a:t>
            </a:r>
            <a:r>
              <a:rPr lang="uk-UA" dirty="0" err="1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хеппіенд</a:t>
            </a:r>
            <a:r>
              <a:rPr lang="uk-UA" dirty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». До масової літератури належать бульварні, лубочні, любовні, детективні, кримінальні романи (бойовики), жанри коміксу, трилеру, фантастичні романи, </a:t>
            </a:r>
            <a:r>
              <a:rPr lang="uk-UA" dirty="0" err="1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фентезі</a:t>
            </a:r>
            <a:r>
              <a:rPr lang="uk-UA" dirty="0" smtClean="0">
                <a:solidFill>
                  <a:schemeClr val="tx1"/>
                </a:solidFill>
                <a:latin typeface="Cambria" pitchFamily="18" charset="0"/>
                <a:cs typeface="AngsanaUPC" pitchFamily="18" charset="-34"/>
              </a:rPr>
              <a:t>.</a:t>
            </a:r>
            <a:endParaRPr lang="en-US" dirty="0" smtClean="0">
              <a:solidFill>
                <a:schemeClr val="tx1"/>
              </a:solidFill>
              <a:latin typeface="Cambria" pitchFamily="18" charset="0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65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785926"/>
          <a:ext cx="91440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24593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Учасники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</a:tr>
              <a:tr h="3484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« </a:t>
                      </a: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Вісімдесятники</a:t>
                      </a: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 »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Василь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Герасим'юк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Ігор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Римарук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Іван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Малкович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Оксана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Забужко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Оксана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Пахльовська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Іван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Козаченко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</a:tr>
              <a:tr h="614829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Національна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спілка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письменників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України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(НСПУ,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оновлена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в 1991 р. (І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з'їзд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), 1996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. (II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з'їзд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), 2001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. (III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з'їзд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Понад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1,5 тис.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членів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2001 р. -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очолював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Ю. Мушкетик,</a:t>
                      </a:r>
                    </a:p>
                    <a:p>
                      <a:pPr algn="l"/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2001 р. - В.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Яворівський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</a:tr>
              <a:tr h="430381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Асоціація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українських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письменників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(АУП),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1997 р.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Понад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100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письменників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президент -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Юрій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Покальчук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згодом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- Тарас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Федюк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</a:tr>
              <a:tr h="4303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«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Бу-Ба-Бу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» (Бурлеск, Балаган,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Буфонада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),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1985 р., м.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Львів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Юрій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Андрухович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Віктор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Неборак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Олександр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Ірванець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</a:tr>
              <a:tr h="4303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«Нова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дегенерація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»,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з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 1992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., м. </a:t>
                      </a:r>
                      <a:r>
                        <a:rPr lang="ru-RU" dirty="0" err="1" smtClean="0">
                          <a:solidFill>
                            <a:schemeClr val="bg1"/>
                          </a:solidFill>
                        </a:rPr>
                        <a:t>Івано-Франківськ</a:t>
                      </a:r>
                      <a:endParaRPr lang="uk-U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Іван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Андрусяк,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Іван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Ципердюк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Степан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Процюк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97294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2357430"/>
          <a:ext cx="9144000" cy="2225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854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Назва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Учасники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</a:tr>
              <a:tr h="1854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«Пропала грамота», </a:t>
                      </a:r>
                      <a:r>
                        <a:rPr lang="ru-RU" dirty="0" err="1" smtClean="0"/>
                        <a:t>з</a:t>
                      </a:r>
                      <a:r>
                        <a:rPr lang="ru-RU" dirty="0" smtClean="0"/>
                        <a:t> 1991 р., м. </a:t>
                      </a:r>
                      <a:r>
                        <a:rPr lang="ru-RU" dirty="0" err="1" smtClean="0"/>
                        <a:t>Київ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Віктор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Недоступ</a:t>
                      </a:r>
                      <a:r>
                        <a:rPr lang="ru-RU" sz="1400" dirty="0" smtClean="0"/>
                        <a:t>, Семен </a:t>
                      </a:r>
                      <a:r>
                        <a:rPr lang="ru-RU" sz="1400" dirty="0" err="1" smtClean="0"/>
                        <a:t>Либонь</a:t>
                      </a:r>
                      <a:r>
                        <a:rPr lang="ru-RU" sz="1400" dirty="0" smtClean="0"/>
                        <a:t>, Юрко </a:t>
                      </a:r>
                      <a:r>
                        <a:rPr lang="ru-RU" sz="1400" dirty="0" err="1" smtClean="0"/>
                        <a:t>Позаяк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</a:tr>
              <a:tr h="2627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Західний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вітер</a:t>
                      </a:r>
                      <a:r>
                        <a:rPr lang="ru-RU" dirty="0" smtClean="0"/>
                        <a:t>», </a:t>
                      </a:r>
                      <a:r>
                        <a:rPr lang="ru-RU" dirty="0" err="1" smtClean="0"/>
                        <a:t>з</a:t>
                      </a:r>
                      <a:r>
                        <a:rPr lang="ru-RU" dirty="0" smtClean="0"/>
                        <a:t> 1992 р. м. </a:t>
                      </a:r>
                      <a:r>
                        <a:rPr lang="ru-RU" dirty="0" err="1" smtClean="0"/>
                        <a:t>Тернопіль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Віталій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Гайда</a:t>
                      </a:r>
                      <a:r>
                        <a:rPr lang="ru-RU" sz="1400" dirty="0" smtClean="0"/>
                        <a:t>, Борис </a:t>
                      </a:r>
                      <a:r>
                        <a:rPr lang="ru-RU" sz="1400" dirty="0" err="1" smtClean="0"/>
                        <a:t>Щавурський</a:t>
                      </a:r>
                      <a:r>
                        <a:rPr lang="ru-RU" sz="1400" dirty="0" smtClean="0"/>
                        <a:t>, Василь Махно, </a:t>
                      </a:r>
                      <a:r>
                        <a:rPr lang="ru-RU" sz="1400" dirty="0" err="1" smtClean="0"/>
                        <a:t>Гордій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Безкоровайний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</a:tr>
              <a:tr h="1854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ЛуГоСад</a:t>
                      </a:r>
                      <a:r>
                        <a:rPr lang="ru-RU" dirty="0" smtClean="0"/>
                        <a:t>», </a:t>
                      </a:r>
                      <a:r>
                        <a:rPr lang="ru-RU" dirty="0" err="1" smtClean="0"/>
                        <a:t>з</a:t>
                      </a:r>
                      <a:r>
                        <a:rPr lang="ru-RU" dirty="0" smtClean="0"/>
                        <a:t> 1986 р., м. </a:t>
                      </a:r>
                      <a:r>
                        <a:rPr lang="ru-RU" dirty="0" err="1" smtClean="0"/>
                        <a:t>Львів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Іван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Лучук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ТІазар</a:t>
                      </a:r>
                      <a:r>
                        <a:rPr lang="ru-RU" sz="1400" dirty="0" smtClean="0"/>
                        <a:t> Гончар, Роман </a:t>
                      </a:r>
                      <a:r>
                        <a:rPr lang="ru-RU" sz="1400" dirty="0" err="1" smtClean="0"/>
                        <a:t>Садловський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</a:tr>
              <a:tr h="6096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</a:t>
                      </a:r>
                      <a:r>
                        <a:rPr lang="ru-RU" dirty="0" err="1" smtClean="0"/>
                        <a:t>Червона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фіра</a:t>
                      </a:r>
                      <a:r>
                        <a:rPr lang="ru-RU" dirty="0" smtClean="0"/>
                        <a:t>», </a:t>
                      </a:r>
                      <a:r>
                        <a:rPr lang="ru-RU" dirty="0" err="1" smtClean="0"/>
                        <a:t>з</a:t>
                      </a:r>
                      <a:r>
                        <a:rPr lang="ru-RU" dirty="0" smtClean="0"/>
                        <a:t> 1991 р., м. </a:t>
                      </a:r>
                      <a:r>
                        <a:rPr lang="ru-RU" dirty="0" err="1" smtClean="0"/>
                        <a:t>Харків</a:t>
                      </a:r>
                      <a:endParaRPr lang="uk-UA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/>
                        <a:t>Сергій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Жадан</a:t>
                      </a:r>
                      <a:r>
                        <a:rPr lang="ru-RU" sz="1400" dirty="0" smtClean="0"/>
                        <a:t>, Ростислав </a:t>
                      </a:r>
                      <a:r>
                        <a:rPr lang="ru-RU" sz="1400" dirty="0" err="1" smtClean="0"/>
                        <a:t>Мельників</a:t>
                      </a:r>
                      <a:r>
                        <a:rPr lang="ru-RU" sz="1400" dirty="0" smtClean="0"/>
                        <a:t>, </a:t>
                      </a:r>
                      <a:r>
                        <a:rPr lang="ru-RU" sz="1400" dirty="0" err="1" smtClean="0"/>
                        <a:t>Іван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Пилипчук</a:t>
                      </a:r>
                      <a:r>
                        <a:rPr lang="ru-RU" sz="1400" dirty="0" smtClean="0"/>
                        <a:t> та </a:t>
                      </a:r>
                      <a:r>
                        <a:rPr lang="ru-RU" sz="1400" dirty="0" err="1" smtClean="0"/>
                        <a:t>ін</a:t>
                      </a:r>
                      <a:r>
                        <a:rPr lang="ru-RU" sz="1400" dirty="0" smtClean="0"/>
                        <a:t>.</a:t>
                      </a:r>
                      <a:endParaRPr lang="uk-UA" sz="1400" dirty="0"/>
                    </a:p>
                  </a:txBody>
                  <a:tcPr>
                    <a:solidFill>
                      <a:schemeClr val="accent1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7776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275998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6336704" cy="576064"/>
          </a:xfrm>
        </p:spPr>
        <p:txBody>
          <a:bodyPr/>
          <a:lstStyle/>
          <a:p>
            <a:pPr algn="l"/>
            <a:r>
              <a:rPr lang="ru-RU" dirty="0" err="1" smtClean="0"/>
              <a:t>Масова</a:t>
            </a:r>
            <a:r>
              <a:rPr lang="ru-RU" dirty="0" smtClean="0"/>
              <a:t> </a:t>
            </a:r>
            <a:r>
              <a:rPr lang="ru-RU" dirty="0" err="1" smtClean="0"/>
              <a:t>література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577711">
            <a:off x="3015640" y="474076"/>
            <a:ext cx="5970494" cy="835460"/>
          </a:xfrm>
        </p:spPr>
        <p:txBody>
          <a:bodyPr/>
          <a:lstStyle/>
          <a:p>
            <a:r>
              <a:rPr lang="uk-UA" dirty="0"/>
              <a:t>Представники в Україні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2661">
            <a:off x="508796" y="2193285"/>
            <a:ext cx="191430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20" y="1052736"/>
            <a:ext cx="8431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Сергій</a:t>
            </a:r>
            <a:r>
              <a:rPr lang="ru-RU" dirty="0"/>
              <a:t> </a:t>
            </a:r>
            <a:r>
              <a:rPr lang="ru-RU" dirty="0" err="1"/>
              <a:t>Ухачевський</a:t>
            </a:r>
            <a:r>
              <a:rPr lang="ru-RU" dirty="0"/>
              <a:t> ("</a:t>
            </a:r>
            <a:r>
              <a:rPr lang="ru-RU" dirty="0" err="1"/>
              <a:t>Лицедії</a:t>
            </a:r>
            <a:r>
              <a:rPr lang="ru-RU" dirty="0"/>
              <a:t>"), </a:t>
            </a:r>
            <a:r>
              <a:rPr lang="ru-RU" dirty="0" err="1"/>
              <a:t>Андрій</a:t>
            </a:r>
            <a:r>
              <a:rPr lang="ru-RU" dirty="0"/>
              <a:t> </a:t>
            </a:r>
            <a:r>
              <a:rPr lang="ru-RU" dirty="0" err="1"/>
              <a:t>Коктюха</a:t>
            </a:r>
            <a:r>
              <a:rPr lang="ru-RU" dirty="0"/>
              <a:t> (</a:t>
            </a:r>
            <a:r>
              <a:rPr lang="ru-RU" dirty="0" err="1"/>
              <a:t>Шлюбні</a:t>
            </a:r>
            <a:r>
              <a:rPr lang="ru-RU" dirty="0"/>
              <a:t> </a:t>
            </a:r>
            <a:r>
              <a:rPr lang="ru-RU" dirty="0" err="1"/>
              <a:t>ігрища</a:t>
            </a:r>
            <a:r>
              <a:rPr lang="ru-RU" dirty="0"/>
              <a:t> жаб", </a:t>
            </a:r>
            <a:r>
              <a:rPr lang="ru-RU" dirty="0" smtClean="0"/>
              <a:t>"</a:t>
            </a:r>
            <a:r>
              <a:rPr lang="ru-RU" dirty="0" err="1" smtClean="0"/>
              <a:t>Повернення</a:t>
            </a:r>
            <a:r>
              <a:rPr lang="ru-RU" dirty="0" smtClean="0"/>
              <a:t> </a:t>
            </a:r>
            <a:r>
              <a:rPr lang="ru-RU" dirty="0"/>
              <a:t>сентиментального гангстера", "Мама, </a:t>
            </a:r>
            <a:r>
              <a:rPr lang="ru-RU" dirty="0" err="1"/>
              <a:t>донька</a:t>
            </a:r>
            <a:r>
              <a:rPr lang="ru-RU" dirty="0"/>
              <a:t>, </a:t>
            </a:r>
            <a:r>
              <a:rPr lang="ru-RU" dirty="0" err="1"/>
              <a:t>бандюган</a:t>
            </a:r>
            <a:r>
              <a:rPr lang="ru-RU" dirty="0"/>
              <a:t>") та </a:t>
            </a:r>
            <a:r>
              <a:rPr lang="ru-RU" dirty="0" err="1"/>
              <a:t>ін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48532"/>
            <a:ext cx="2102720" cy="275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107">
            <a:off x="6085092" y="2285067"/>
            <a:ext cx="2089004" cy="246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0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6660231" cy="908720"/>
          </a:xfrm>
        </p:spPr>
        <p:txBody>
          <a:bodyPr/>
          <a:lstStyle/>
          <a:p>
            <a:pPr algn="l"/>
            <a:r>
              <a:rPr lang="uk-UA" dirty="0" smtClean="0"/>
              <a:t>Елітна література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124744"/>
            <a:ext cx="8856984" cy="5616624"/>
          </a:xfrm>
        </p:spPr>
        <p:txBody>
          <a:bodyPr>
            <a:normAutofit/>
          </a:bodyPr>
          <a:lstStyle/>
          <a:p>
            <a:pPr algn="l"/>
            <a:r>
              <a:rPr lang="vi-VN" dirty="0" smtClean="0"/>
              <a:t>Елітарна література </a:t>
            </a:r>
            <a:r>
              <a:rPr lang="vi-VN" dirty="0"/>
              <a:t>— один з двох потоків сучасного літературного процесу (іншим є </a:t>
            </a:r>
            <a:r>
              <a:rPr lang="vi-VN" i="1" dirty="0"/>
              <a:t>масова </a:t>
            </a:r>
            <a:r>
              <a:rPr lang="vi-VN" dirty="0"/>
              <a:t>література</a:t>
            </a:r>
            <a:r>
              <a:rPr lang="vi-VN" dirty="0" smtClean="0"/>
              <a:t>).</a:t>
            </a:r>
            <a:endParaRPr lang="uk-UA" dirty="0" smtClean="0"/>
          </a:p>
          <a:p>
            <a:pPr algn="l"/>
            <a:endParaRPr lang="uk-UA" dirty="0" smtClean="0"/>
          </a:p>
          <a:p>
            <a:pPr algn="l"/>
            <a:r>
              <a:rPr lang="uk-UA" dirty="0"/>
              <a:t>Елітарна література (з </a:t>
            </a:r>
            <a:r>
              <a:rPr lang="uk-UA" dirty="0" err="1"/>
              <a:t>франц</a:t>
            </a:r>
            <a:r>
              <a:rPr lang="uk-UA" dirty="0"/>
              <a:t>. </a:t>
            </a:r>
            <a:r>
              <a:rPr lang="uk-UA" i="1" dirty="0"/>
              <a:t>найкраще, добірне</a:t>
            </a:r>
            <a:r>
              <a:rPr lang="uk-UA" dirty="0"/>
              <a:t>) - розрахована на читача, який має певний рівень внутрішньої культури та освіти, орієнтується в літературному процесі, володіє літературознавчою термінологією. У цих творах порушуються філософські та загальнолюдські </a:t>
            </a:r>
            <a:r>
              <a:rPr lang="uk-UA" dirty="0" smtClean="0"/>
              <a:t>проблеми.</a:t>
            </a:r>
            <a:endParaRPr lang="vi-VN" dirty="0"/>
          </a:p>
          <a:p>
            <a:pPr algn="l"/>
            <a:endParaRPr lang="vi-VN" dirty="0"/>
          </a:p>
          <a:p>
            <a:pPr algn="l"/>
            <a:r>
              <a:rPr lang="vi-VN" dirty="0"/>
              <a:t>Елітарні твори вирізняються інтелектуальною та естетичною ускладненістю, наявністю багатого підтексту та зашифрованої образності. Часто суттєву роль у них відіграють літературний і культурний контексти. Такі твори потребують активного, освіченого і розвиненого читача, який би у процесі знайомства з текстом залучався до «співавторства».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201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5976664" cy="792088"/>
          </a:xfrm>
        </p:spPr>
        <p:txBody>
          <a:bodyPr/>
          <a:lstStyle/>
          <a:p>
            <a:pPr algn="l"/>
            <a:r>
              <a:rPr lang="uk-UA" dirty="0" smtClean="0"/>
              <a:t>Постмодернізм</a:t>
            </a: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052736"/>
            <a:ext cx="8496944" cy="5616624"/>
          </a:xfrm>
        </p:spPr>
        <p:txBody>
          <a:bodyPr/>
          <a:lstStyle/>
          <a:p>
            <a:pPr algn="l"/>
            <a:r>
              <a:rPr lang="uk-UA" dirty="0"/>
              <a:t>Постмодернізм (лат. </a:t>
            </a:r>
            <a:r>
              <a:rPr lang="en-US" dirty="0"/>
              <a:t>post — </a:t>
            </a:r>
            <a:r>
              <a:rPr lang="uk-UA" dirty="0"/>
              <a:t>після, за і </a:t>
            </a:r>
            <a:r>
              <a:rPr lang="uk-UA" dirty="0" err="1"/>
              <a:t>франц</a:t>
            </a:r>
            <a:r>
              <a:rPr lang="uk-UA" dirty="0"/>
              <a:t>. </a:t>
            </a:r>
            <a:r>
              <a:rPr lang="en-US" dirty="0" err="1"/>
              <a:t>modernisme</a:t>
            </a:r>
            <a:r>
              <a:rPr lang="en-US" dirty="0"/>
              <a:t> — </a:t>
            </a:r>
            <a:r>
              <a:rPr lang="uk-UA" dirty="0"/>
              <a:t>сучасний) — напрям, який прийшов на зміну модернізму. Постмодернізм з'явився на Заході у другій половині </a:t>
            </a:r>
            <a:r>
              <a:rPr lang="en-US" dirty="0"/>
              <a:t>XX </a:t>
            </a:r>
            <a:r>
              <a:rPr lang="uk-UA" dirty="0"/>
              <a:t>століття і став визначальним напрямом в естетиці. </a:t>
            </a:r>
            <a:r>
              <a:rPr lang="vi-VN" dirty="0"/>
              <a:t>Постмодерні́зм — світоглядно-мистецький напрям, що в останні десятиліття 20 століття приходить на зміну модернізму. Цей напрям — продукт постіндустріальної епохи, епохи розпаду цілісного погляду на світ, руйнування систем — світоглядно-філософських, економічних, політичних.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3721112"/>
            <a:ext cx="2808312" cy="26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94802"/>
            <a:ext cx="2945904" cy="253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12" y="3769649"/>
            <a:ext cx="2857500" cy="256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/>
          <a:lstStyle/>
          <a:p>
            <a:pPr algn="l"/>
            <a:r>
              <a:rPr lang="uk-UA" sz="2800" dirty="0"/>
              <a:t>Визначальні риси постмодернізму: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8784976" cy="619268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uk-UA" dirty="0" smtClean="0"/>
              <a:t>- культ </a:t>
            </a:r>
            <a:r>
              <a:rPr lang="uk-UA" dirty="0"/>
              <a:t>незалежної особистості;</a:t>
            </a:r>
          </a:p>
          <a:p>
            <a:pPr algn="l"/>
            <a:r>
              <a:rPr lang="uk-UA" dirty="0" smtClean="0"/>
              <a:t>- потяг </a:t>
            </a:r>
            <a:r>
              <a:rPr lang="uk-UA" dirty="0"/>
              <a:t>до архаїки, міфу, колективного позасвідомого;</a:t>
            </a:r>
          </a:p>
          <a:p>
            <a:pPr algn="l"/>
            <a:r>
              <a:rPr lang="uk-UA" dirty="0" smtClean="0"/>
              <a:t>- прагнення </a:t>
            </a:r>
            <a:r>
              <a:rPr lang="uk-UA" dirty="0"/>
              <a:t>поєднати, </a:t>
            </a:r>
            <a:r>
              <a:rPr lang="uk-UA" dirty="0" err="1"/>
              <a:t>взаємодоповнити</a:t>
            </a:r>
            <a:r>
              <a:rPr lang="uk-UA" dirty="0"/>
              <a:t> істини (часом полярно протилежні) багатьох людей, націй, культур, релігій, філософій;</a:t>
            </a:r>
          </a:p>
          <a:p>
            <a:pPr algn="l"/>
            <a:r>
              <a:rPr lang="uk-UA" dirty="0" smtClean="0"/>
              <a:t>- бачення </a:t>
            </a:r>
            <a:r>
              <a:rPr lang="uk-UA" dirty="0"/>
              <a:t>повсякденного реального життя як театру абсурду, апокаліптичного карнавалу;</a:t>
            </a:r>
          </a:p>
          <a:p>
            <a:pPr algn="l"/>
            <a:r>
              <a:rPr lang="uk-UA" dirty="0" smtClean="0"/>
              <a:t>- використання </a:t>
            </a:r>
            <a:r>
              <a:rPr lang="uk-UA" dirty="0"/>
              <a:t>підкреслено ігрового стилю, щоб акцентувати на ненормальності, </a:t>
            </a:r>
            <a:r>
              <a:rPr lang="uk-UA" dirty="0" err="1"/>
              <a:t>несправжності</a:t>
            </a:r>
            <a:r>
              <a:rPr lang="uk-UA" dirty="0"/>
              <a:t>, протиприродності панівного в реальності способу життя;</a:t>
            </a:r>
          </a:p>
          <a:p>
            <a:pPr algn="l"/>
            <a:r>
              <a:rPr lang="uk-UA" dirty="0" smtClean="0"/>
              <a:t>- зумисне </a:t>
            </a:r>
            <a:r>
              <a:rPr lang="uk-UA" dirty="0"/>
              <a:t>химерне переплетення різних стилів оповіді (високий класицистичний і сентиментальний чи грубо натуралістичний і казковий та ін.; у стиль художній нерідко вплітаються стилі науковий, публіцистичний, діловий тощо);</a:t>
            </a:r>
          </a:p>
          <a:p>
            <a:pPr algn="l"/>
            <a:r>
              <a:rPr lang="uk-UA" dirty="0" smtClean="0"/>
              <a:t>- суміш </a:t>
            </a:r>
            <a:r>
              <a:rPr lang="uk-UA" dirty="0"/>
              <a:t>багатьох традиційних жанрових різновидів;</a:t>
            </a:r>
          </a:p>
          <a:p>
            <a:pPr algn="l"/>
            <a:r>
              <a:rPr lang="uk-UA" dirty="0" smtClean="0"/>
              <a:t>- сюжети </a:t>
            </a:r>
            <a:r>
              <a:rPr lang="uk-UA" dirty="0"/>
              <a:t>творів — це легко замасковані алюзії (натяки) на відомі сюжети літератури попередніх епох;</a:t>
            </a:r>
          </a:p>
          <a:p>
            <a:pPr algn="l"/>
            <a:r>
              <a:rPr lang="uk-UA" dirty="0" smtClean="0"/>
              <a:t>- запозичення</a:t>
            </a:r>
            <a:r>
              <a:rPr lang="uk-UA" dirty="0"/>
              <a:t>, перегуки спостерігаються не лише на сюжетно-композиційному, а й на образному, мовному рівнях;</a:t>
            </a:r>
          </a:p>
          <a:p>
            <a:pPr algn="l"/>
            <a:r>
              <a:rPr lang="uk-UA" dirty="0" smtClean="0"/>
              <a:t>- як </a:t>
            </a:r>
            <a:r>
              <a:rPr lang="uk-UA" dirty="0"/>
              <a:t>правило, у постмодерністському творі присутній образ оповідача;</a:t>
            </a:r>
          </a:p>
          <a:p>
            <a:pPr algn="l"/>
            <a:r>
              <a:rPr lang="uk-UA" dirty="0" smtClean="0"/>
              <a:t>- іронічність </a:t>
            </a:r>
            <a:r>
              <a:rPr lang="uk-UA" dirty="0"/>
              <a:t>та пародійність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69201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40960" cy="792088"/>
          </a:xfrm>
        </p:spPr>
        <p:txBody>
          <a:bodyPr/>
          <a:lstStyle/>
          <a:p>
            <a:pPr algn="l"/>
            <a:r>
              <a:rPr lang="uk-UA" sz="4400" dirty="0" smtClean="0"/>
              <a:t>Постмодернізм в архітектурі</a:t>
            </a:r>
            <a:endParaRPr lang="uk-UA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420423" cy="250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91931"/>
            <a:ext cx="2808312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808312" cy="250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4" y="3791931"/>
            <a:ext cx="281744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0505"/>
            <a:ext cx="2808312" cy="250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68" y="3781181"/>
            <a:ext cx="2777176" cy="284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9694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8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432048"/>
          </a:xfrm>
        </p:spPr>
        <p:txBody>
          <a:bodyPr/>
          <a:lstStyle/>
          <a:p>
            <a:pPr algn="l"/>
            <a:r>
              <a:rPr lang="uk-UA" sz="3200" dirty="0" smtClean="0"/>
              <a:t>Постмодернізм у українській літературі</a:t>
            </a:r>
            <a:endParaRPr lang="uk-UA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60" y="620688"/>
            <a:ext cx="8892480" cy="9074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uk-UA" dirty="0"/>
              <a:t>Постмодернізм у сучасній українській літературі виявляється в творчості Ю. Андруховича, Ю. </a:t>
            </a:r>
            <a:r>
              <a:rPr lang="uk-UA" dirty="0" err="1"/>
              <a:t>Іздрика</a:t>
            </a:r>
            <a:r>
              <a:rPr lang="uk-UA" dirty="0"/>
              <a:t>, Л. </a:t>
            </a:r>
            <a:r>
              <a:rPr lang="uk-UA" dirty="0" err="1"/>
              <a:t>Дереша</a:t>
            </a:r>
            <a:r>
              <a:rPr lang="uk-UA" dirty="0"/>
              <a:t>, О. </a:t>
            </a:r>
            <a:r>
              <a:rPr lang="uk-UA" dirty="0" err="1"/>
              <a:t>Ульяненка</a:t>
            </a:r>
            <a:r>
              <a:rPr lang="uk-UA" dirty="0"/>
              <a:t>, С. </a:t>
            </a:r>
            <a:r>
              <a:rPr lang="uk-UA" dirty="0" err="1"/>
              <a:t>Процюка</a:t>
            </a:r>
            <a:r>
              <a:rPr lang="uk-UA" dirty="0"/>
              <a:t>, В. </a:t>
            </a:r>
            <a:r>
              <a:rPr lang="uk-UA" dirty="0" err="1"/>
              <a:t>Медведя</a:t>
            </a:r>
            <a:r>
              <a:rPr lang="uk-UA" dirty="0"/>
              <a:t>, О. </a:t>
            </a:r>
            <a:r>
              <a:rPr lang="uk-UA" dirty="0" smtClean="0"/>
              <a:t>Забужко</a:t>
            </a:r>
            <a:r>
              <a:rPr lang="uk-UA" dirty="0"/>
              <a:t> , В. </a:t>
            </a:r>
            <a:r>
              <a:rPr lang="uk-UA" dirty="0" err="1"/>
              <a:t>Винничука</a:t>
            </a:r>
            <a:r>
              <a:rPr lang="uk-UA" dirty="0" smtClean="0"/>
              <a:t> </a:t>
            </a:r>
            <a:r>
              <a:rPr lang="uk-UA" dirty="0"/>
              <a:t>та інших.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" y="1727671"/>
            <a:ext cx="2376264" cy="236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72" y="171978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60" y="1645765"/>
            <a:ext cx="1905000" cy="24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37496"/>
            <a:ext cx="1800225" cy="236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" y="4253430"/>
            <a:ext cx="2381250" cy="256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32" y="4253430"/>
            <a:ext cx="2253208" cy="25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34" y="4292314"/>
            <a:ext cx="1800225" cy="250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89631"/>
            <a:ext cx="1885578" cy="250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Альманахи, часописи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148</TotalTime>
  <Words>1777</Words>
  <Application>Microsoft Office PowerPoint</Application>
  <PresentationFormat>Экран (4:3)</PresentationFormat>
  <Paragraphs>121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Воздушный поток</vt:lpstr>
      <vt:lpstr>Альманахи, часописи</vt:lpstr>
      <vt:lpstr>1_Альманахи, часописи</vt:lpstr>
      <vt:lpstr>2_Альманахи, часописи</vt:lpstr>
      <vt:lpstr>3_Альманахи, часописи</vt:lpstr>
      <vt:lpstr>4_Альманахи, часописи</vt:lpstr>
      <vt:lpstr>5_Альманахи, часописи</vt:lpstr>
      <vt:lpstr>6_Альманахи, часописи</vt:lpstr>
      <vt:lpstr>7_Альманахи, часописи</vt:lpstr>
      <vt:lpstr>8_Альманахи, часописи</vt:lpstr>
      <vt:lpstr>9_Альманахи, часописи</vt:lpstr>
      <vt:lpstr>10_Альманахи, часописи</vt:lpstr>
      <vt:lpstr>Література масова та елітна</vt:lpstr>
      <vt:lpstr>Масова та елітна література</vt:lpstr>
      <vt:lpstr>Масова література</vt:lpstr>
      <vt:lpstr>Елітна література</vt:lpstr>
      <vt:lpstr>Постмодернізм</vt:lpstr>
      <vt:lpstr>Визначальні риси постмодернізму:</vt:lpstr>
      <vt:lpstr>Постмодернізм в архітектурі</vt:lpstr>
      <vt:lpstr>Презентация PowerPoint</vt:lpstr>
      <vt:lpstr>Постмодернізм у українській літературі</vt:lpstr>
      <vt:lpstr>Про постмодернізм</vt:lpstr>
      <vt:lpstr>  Сучасні часописи та альманахи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Література масова та елітна</dc:title>
  <dc:creator>user</dc:creator>
  <cp:lastModifiedBy>user</cp:lastModifiedBy>
  <cp:revision>10</cp:revision>
  <dcterms:created xsi:type="dcterms:W3CDTF">2014-04-13T12:52:01Z</dcterms:created>
  <dcterms:modified xsi:type="dcterms:W3CDTF">2014-05-10T13:21:34Z</dcterms:modified>
</cp:coreProperties>
</file>