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3765" y="4953000"/>
            <a:ext cx="9147765"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fld id="{893959E6-847B-4937-8C3D-49CDB5BA4EF3}" type="datetimeFigureOut">
              <a:rPr lang="uk-UA" smtClean="0"/>
              <a:pPr/>
              <a:t>19.05.2014</a:t>
            </a:fld>
            <a:endParaRPr lang="uk-UA"/>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fld id="{C9BD255C-740D-4BFE-A60D-37750E3706A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1481329"/>
            <a:ext cx="82296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44013" y="274640"/>
            <a:ext cx="177747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1"/>
            <a:ext cx="63246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C9BD255C-740D-4BFE-A60D-37750E3706AB}" type="slidenum">
              <a:rPr lang="uk-UA" smtClean="0"/>
              <a:pPr/>
              <a:t>‹№›</a:t>
            </a:fld>
            <a:endParaRPr lang="uk-UA"/>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fld id="{893959E6-847B-4937-8C3D-49CDB5BA4EF3}" type="datetimeFigureOut">
              <a:rPr lang="uk-UA" smtClean="0"/>
              <a:pPr/>
              <a:t>19.05.2014</a:t>
            </a:fld>
            <a:endParaRPr lang="uk-UA"/>
          </a:p>
        </p:txBody>
      </p:sp>
      <p:sp>
        <p:nvSpPr>
          <p:cNvPr id="3" name="Місце для нижнього колонтитула 2"/>
          <p:cNvSpPr>
            <a:spLocks noGrp="1"/>
          </p:cNvSpPr>
          <p:nvPr>
            <p:ph type="ftr" sz="quarter" idx="11"/>
          </p:nvPr>
        </p:nvSpPr>
        <p:spPr/>
        <p:txBody>
          <a:bodyPr/>
          <a:lstStyle>
            <a:extLst/>
          </a:lstStyle>
          <a:p>
            <a:endParaRPr lang="uk-UA"/>
          </a:p>
        </p:txBody>
      </p:sp>
      <p:sp>
        <p:nvSpPr>
          <p:cNvPr id="4" name="Місце для номера слайда 3"/>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6727032" y="6407944"/>
            <a:ext cx="1920240" cy="365760"/>
          </a:xfrm>
        </p:spPr>
        <p:txBody>
          <a:bodyPr/>
          <a:lstStyle>
            <a:extLst/>
          </a:lstStyle>
          <a:p>
            <a:fld id="{893959E6-847B-4937-8C3D-49CDB5BA4EF3}" type="datetimeFigureOut">
              <a:rPr lang="uk-UA" smtClean="0"/>
              <a:pPr/>
              <a:t>19.05.2014</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C9BD255C-740D-4BFE-A60D-37750E3706AB}"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fld id="{893959E6-847B-4937-8C3D-49CDB5BA4EF3}" type="datetimeFigureOut">
              <a:rPr lang="uk-UA" smtClean="0"/>
              <a:pPr/>
              <a:t>19.05.2014</a:t>
            </a:fld>
            <a:endParaRPr lang="uk-UA"/>
          </a:p>
        </p:txBody>
      </p:sp>
      <p:sp>
        <p:nvSpPr>
          <p:cNvPr id="6" name="Місце для нижнього колонтитула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fld id="{C9BD255C-740D-4BFE-A60D-37750E3706AB}" type="slidenum">
              <a:rPr lang="uk-UA" smtClean="0"/>
              <a:pPr/>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іліні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кутний трикут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 сполучна ліні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іліні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кутний трикут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 сполучна ліні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3959E6-847B-4937-8C3D-49CDB5BA4EF3}" type="datetimeFigureOut">
              <a:rPr lang="uk-UA" smtClean="0"/>
              <a:pPr/>
              <a:t>19.05.2014</a:t>
            </a:fld>
            <a:endParaRPr lang="uk-UA"/>
          </a:p>
        </p:txBody>
      </p:sp>
      <p:sp>
        <p:nvSpPr>
          <p:cNvPr id="22" name="Місце для нижнього колонтитула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Місце для номера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9BD255C-740D-4BFE-A60D-37750E3706AB}"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3375248"/>
          </a:xfrm>
        </p:spPr>
        <p:txBody>
          <a:bodyPr>
            <a:normAutofit fontScale="90000"/>
          </a:bodyPr>
          <a:lstStyle/>
          <a:p>
            <a:r>
              <a:rPr lang="uk-UA" sz="7300" dirty="0" smtClean="0"/>
              <a:t>В'язання вузлів для спортивного </a:t>
            </a:r>
            <a:r>
              <a:rPr lang="uk-UA" sz="7300" dirty="0" smtClean="0"/>
              <a:t>туризму</a:t>
            </a:r>
            <a:r>
              <a:rPr lang="uk-UA" dirty="0" smtClean="0"/>
              <a:t/>
            </a:r>
            <a:br>
              <a:rPr lang="uk-UA" dirty="0" smtClean="0"/>
            </a:b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4а.jpg"/>
          <p:cNvPicPr>
            <a:picLocks noGrp="1" noChangeAspect="1"/>
          </p:cNvPicPr>
          <p:nvPr>
            <p:ph idx="1"/>
          </p:nvPr>
        </p:nvPicPr>
        <p:blipFill>
          <a:blip r:embed="rId2" cstate="print"/>
          <a:stretch>
            <a:fillRect/>
          </a:stretch>
        </p:blipFill>
        <p:spPr>
          <a:xfrm>
            <a:off x="4645784" y="3573016"/>
            <a:ext cx="4498216" cy="3069649"/>
          </a:xfrm>
        </p:spPr>
      </p:pic>
      <p:sp>
        <p:nvSpPr>
          <p:cNvPr id="3" name="Заголовок 2"/>
          <p:cNvSpPr>
            <a:spLocks noGrp="1"/>
          </p:cNvSpPr>
          <p:nvPr>
            <p:ph type="title"/>
          </p:nvPr>
        </p:nvSpPr>
        <p:spPr>
          <a:xfrm>
            <a:off x="457200" y="274638"/>
            <a:ext cx="8229600" cy="3298378"/>
          </a:xfrm>
        </p:spPr>
        <p:txBody>
          <a:bodyPr>
            <a:normAutofit/>
          </a:bodyPr>
          <a:lstStyle/>
          <a:p>
            <a:r>
              <a:rPr lang="uk-UA" sz="1800" b="0" dirty="0" smtClean="0"/>
              <a:t>Вузол</a:t>
            </a:r>
            <a:r>
              <a:rPr lang="uk-UA" sz="1800" b="0" dirty="0" smtClean="0"/>
              <a:t> </a:t>
            </a:r>
            <a:r>
              <a:rPr lang="uk-UA" sz="1800" dirty="0" smtClean="0"/>
              <a:t>"подвійний провідник"</a:t>
            </a:r>
            <a:r>
              <a:rPr lang="uk-UA" sz="1800" b="0" dirty="0" smtClean="0"/>
              <a:t>, або "заячі вушка". Техніка в'язання його полягає у наступному. Мотузка складається петлею та на відстані від краю петлі не менше 20 см починаємо в'язати контрольний вузол, але не просмикуємо саму петлю через </a:t>
            </a:r>
            <a:r>
              <a:rPr lang="uk-UA" sz="1800" b="0" dirty="0" smtClean="0"/>
              <a:t>вузол. </a:t>
            </a:r>
            <a:r>
              <a:rPr lang="uk-UA" sz="1800" b="0" dirty="0" smtClean="0"/>
              <a:t>Отримуємо вузол "обманка" (якщо потягнути за петлю - він розв'яжеться), яка складається з подвійної петлі з одного боку від вузла та одинарної петлі й двох кінців мотузки з іншого </a:t>
            </a:r>
            <a:r>
              <a:rPr lang="uk-UA" sz="1800" b="0" dirty="0" smtClean="0"/>
              <a:t>. Розправляємо </a:t>
            </a:r>
            <a:r>
              <a:rPr lang="uk-UA" sz="1800" b="0" dirty="0" smtClean="0"/>
              <a:t>витки мотузки у вузлі і трохи затягуємо його. Одинарну петлю накидаємо на подвійну </a:t>
            </a:r>
            <a:r>
              <a:rPr lang="uk-UA" sz="1800" b="0" dirty="0" smtClean="0"/>
              <a:t>так</a:t>
            </a:r>
            <a:r>
              <a:rPr lang="uk-UA" sz="1800" b="0" dirty="0" smtClean="0"/>
              <a:t>, щоб вона опинилася нижче контрольного вузла, і за допомогою подвійної петлі затягуємо вузол. В результаті отримуємо вузол "подвійний провідник" .</a:t>
            </a:r>
            <a:endParaRPr lang="uk-UA"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5а.jpg"/>
          <p:cNvPicPr>
            <a:picLocks noGrp="1" noChangeAspect="1"/>
          </p:cNvPicPr>
          <p:nvPr>
            <p:ph idx="1"/>
          </p:nvPr>
        </p:nvPicPr>
        <p:blipFill>
          <a:blip r:embed="rId2" cstate="print"/>
          <a:stretch>
            <a:fillRect/>
          </a:stretch>
        </p:blipFill>
        <p:spPr>
          <a:xfrm>
            <a:off x="5292080" y="3212976"/>
            <a:ext cx="3425536" cy="3010320"/>
          </a:xfrm>
        </p:spPr>
      </p:pic>
      <p:sp>
        <p:nvSpPr>
          <p:cNvPr id="3" name="Заголовок 2"/>
          <p:cNvSpPr>
            <a:spLocks noGrp="1"/>
          </p:cNvSpPr>
          <p:nvPr>
            <p:ph type="title"/>
          </p:nvPr>
        </p:nvSpPr>
        <p:spPr>
          <a:xfrm>
            <a:off x="457200" y="274638"/>
            <a:ext cx="8229600" cy="2722314"/>
          </a:xfrm>
        </p:spPr>
        <p:txBody>
          <a:bodyPr>
            <a:normAutofit/>
          </a:bodyPr>
          <a:lstStyle/>
          <a:p>
            <a:r>
              <a:rPr lang="uk-UA" sz="1600" b="0" dirty="0" smtClean="0"/>
              <a:t>Вузол</a:t>
            </a:r>
            <a:r>
              <a:rPr lang="uk-UA" sz="1600" dirty="0" smtClean="0"/>
              <a:t> "серединний провідник" (австрійський провідник)</a:t>
            </a:r>
            <a:r>
              <a:rPr lang="uk-UA" sz="1600" b="0" dirty="0" smtClean="0"/>
              <a:t> застосовується в тому випадку, коли необхідно жорстко приєднати середню частину мотузки, яка навантажується з двох боків. Для зав'язування цього вузла необхідно петлю мотузки двічі обкрутити навколо себе. Розкладаємо на площині мотузку так, щоб отримати рисунок, що нагадує цифру "8" в стороні від кінців мотузки, що навантажуються в різні боки </a:t>
            </a:r>
            <a:r>
              <a:rPr lang="uk-UA" sz="1600" b="0" dirty="0" smtClean="0"/>
              <a:t>. Потім </a:t>
            </a:r>
            <a:r>
              <a:rPr lang="uk-UA" sz="1600" b="0" dirty="0" smtClean="0"/>
              <a:t>кінець петлі обгортаємо навколо дальнього перехрестя і затягуємо вузол </a:t>
            </a:r>
            <a:endParaRPr lang="uk-UA"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6а.jpg"/>
          <p:cNvPicPr>
            <a:picLocks noGrp="1" noChangeAspect="1"/>
          </p:cNvPicPr>
          <p:nvPr>
            <p:ph idx="1"/>
          </p:nvPr>
        </p:nvPicPr>
        <p:blipFill>
          <a:blip r:embed="rId2" cstate="print"/>
          <a:stretch>
            <a:fillRect/>
          </a:stretch>
        </p:blipFill>
        <p:spPr>
          <a:xfrm>
            <a:off x="3563888" y="3356992"/>
            <a:ext cx="4104399" cy="1458416"/>
          </a:xfrm>
        </p:spPr>
      </p:pic>
      <p:sp>
        <p:nvSpPr>
          <p:cNvPr id="3" name="Заголовок 2"/>
          <p:cNvSpPr>
            <a:spLocks noGrp="1"/>
          </p:cNvSpPr>
          <p:nvPr>
            <p:ph type="title"/>
          </p:nvPr>
        </p:nvSpPr>
        <p:spPr>
          <a:xfrm>
            <a:off x="457200" y="274638"/>
            <a:ext cx="8229600" cy="1930226"/>
          </a:xfrm>
        </p:spPr>
        <p:txBody>
          <a:bodyPr>
            <a:normAutofit/>
          </a:bodyPr>
          <a:lstStyle/>
          <a:p>
            <a:r>
              <a:rPr lang="uk-UA" sz="1600" b="0" dirty="0" smtClean="0"/>
              <a:t>Призначення вузла </a:t>
            </a:r>
            <a:r>
              <a:rPr lang="uk-UA" sz="1600" dirty="0" smtClean="0"/>
              <a:t>"провідник вісімка" </a:t>
            </a:r>
            <a:r>
              <a:rPr lang="uk-UA" sz="1600" b="0" dirty="0" smtClean="0"/>
              <a:t>таке саме, як і вузла провідник. Різниця полягає у тому, що він менше затягується і не потребує контрольного вузла на кінцях мотузки. При зав'язуванні вузла "вісімка" треба складену петлю обкрутити навколо обох кінців та, зробивши повний оберт, просмикнути через утворену подвійну петлю. Коли вузол правильно зав'язаний, він своєю формою нагадує цифру "8" </a:t>
            </a:r>
            <a:endParaRPr lang="uk-UA"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7а.jpg"/>
          <p:cNvPicPr>
            <a:picLocks noGrp="1" noChangeAspect="1"/>
          </p:cNvPicPr>
          <p:nvPr>
            <p:ph idx="1"/>
          </p:nvPr>
        </p:nvPicPr>
        <p:blipFill>
          <a:blip r:embed="rId2" cstate="print"/>
          <a:stretch>
            <a:fillRect/>
          </a:stretch>
        </p:blipFill>
        <p:spPr>
          <a:xfrm>
            <a:off x="4860032" y="2924944"/>
            <a:ext cx="3334096" cy="2534912"/>
          </a:xfrm>
        </p:spPr>
      </p:pic>
      <p:sp>
        <p:nvSpPr>
          <p:cNvPr id="3" name="Заголовок 2"/>
          <p:cNvSpPr>
            <a:spLocks noGrp="1"/>
          </p:cNvSpPr>
          <p:nvPr>
            <p:ph type="title"/>
          </p:nvPr>
        </p:nvSpPr>
        <p:spPr>
          <a:xfrm>
            <a:off x="457200" y="274638"/>
            <a:ext cx="8229600" cy="2578298"/>
          </a:xfrm>
        </p:spPr>
        <p:txBody>
          <a:bodyPr>
            <a:normAutofit/>
          </a:bodyPr>
          <a:lstStyle/>
          <a:p>
            <a:r>
              <a:rPr lang="uk-UA" sz="1800" b="0" dirty="0" smtClean="0"/>
              <a:t>Вузол </a:t>
            </a:r>
            <a:r>
              <a:rPr lang="uk-UA" sz="1800" dirty="0" smtClean="0"/>
              <a:t>"</a:t>
            </a:r>
            <a:r>
              <a:rPr lang="uk-UA" sz="1800" dirty="0" err="1" smtClean="0"/>
              <a:t>кренцеля</a:t>
            </a:r>
            <a:r>
              <a:rPr lang="uk-UA" sz="1800" dirty="0" smtClean="0"/>
              <a:t>"</a:t>
            </a:r>
            <a:r>
              <a:rPr lang="uk-UA" sz="1800" b="0" dirty="0" smtClean="0"/>
              <a:t> має аналогічне застосування, як вузли "удавка" та "карабінна удавка". Але цей вузол може бути розв'язаний навіть при навантаженій мотузці на відміну від попередніх. При зав'язуванні вузла необхідно обвести мотузку навколо опори, перекинути через кінець мотузки, що буде навантажуватися, знов обвести навколо опори, тільки тепер у зворотному напрямку, і зав'язати контрольний вузол навколо кінця мотузки, що навантажується </a:t>
            </a:r>
            <a:endParaRPr lang="uk-UA"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8а.jpg"/>
          <p:cNvPicPr>
            <a:picLocks noGrp="1" noChangeAspect="1"/>
          </p:cNvPicPr>
          <p:nvPr>
            <p:ph idx="1"/>
          </p:nvPr>
        </p:nvPicPr>
        <p:blipFill>
          <a:blip r:embed="rId2" cstate="print"/>
          <a:stretch>
            <a:fillRect/>
          </a:stretch>
        </p:blipFill>
        <p:spPr>
          <a:xfrm>
            <a:off x="3563888" y="3212976"/>
            <a:ext cx="4947660" cy="2824289"/>
          </a:xfrm>
        </p:spPr>
      </p:pic>
      <p:sp>
        <p:nvSpPr>
          <p:cNvPr id="3" name="Заголовок 2"/>
          <p:cNvSpPr>
            <a:spLocks noGrp="1"/>
          </p:cNvSpPr>
          <p:nvPr>
            <p:ph type="title"/>
          </p:nvPr>
        </p:nvSpPr>
        <p:spPr>
          <a:xfrm>
            <a:off x="457200" y="274638"/>
            <a:ext cx="8229600" cy="1858218"/>
          </a:xfrm>
        </p:spPr>
        <p:txBody>
          <a:bodyPr>
            <a:normAutofit/>
          </a:bodyPr>
          <a:lstStyle/>
          <a:p>
            <a:r>
              <a:rPr lang="uk-UA" sz="1600" b="0" dirty="0" smtClean="0"/>
              <a:t>Назва "король вузлів" недарма присвоєна вузлу </a:t>
            </a:r>
            <a:r>
              <a:rPr lang="uk-UA" sz="1600" dirty="0" smtClean="0"/>
              <a:t>"</a:t>
            </a:r>
            <a:r>
              <a:rPr lang="uk-UA" sz="1600" dirty="0" err="1" smtClean="0"/>
              <a:t>булінь</a:t>
            </a:r>
            <a:r>
              <a:rPr lang="uk-UA" sz="1600" dirty="0" smtClean="0"/>
              <a:t>"</a:t>
            </a:r>
            <a:r>
              <a:rPr lang="uk-UA" sz="1600" b="0" dirty="0" smtClean="0"/>
              <a:t>. Відносна простота його в'язання та можливість розв'язання, як би він не був затягнутим, підтверджує таку назву. Крім того, якщо величина петлі, отримана іншими вузлами, не може регулюватися, то при в'язанні </a:t>
            </a:r>
            <a:r>
              <a:rPr lang="uk-UA" sz="1600" b="0" dirty="0" err="1" smtClean="0"/>
              <a:t>буліня</a:t>
            </a:r>
            <a:r>
              <a:rPr lang="uk-UA" sz="1600" b="0" dirty="0" smtClean="0"/>
              <a:t> ми можемо відрегулювати величину петлі, що дозволяє використовувати цей вузол при створенні грудної обв'язки (за браком альпіністського поясу).</a:t>
            </a:r>
            <a:endParaRPr lang="uk-UA"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9а.jpg"/>
          <p:cNvPicPr>
            <a:picLocks noGrp="1" noChangeAspect="1"/>
          </p:cNvPicPr>
          <p:nvPr>
            <p:ph idx="1"/>
          </p:nvPr>
        </p:nvPicPr>
        <p:blipFill>
          <a:blip r:embed="rId2" cstate="print"/>
          <a:stretch>
            <a:fillRect/>
          </a:stretch>
        </p:blipFill>
        <p:spPr>
          <a:xfrm>
            <a:off x="539552" y="3212976"/>
            <a:ext cx="7382157" cy="1778833"/>
          </a:xfrm>
        </p:spPr>
      </p:pic>
      <p:sp>
        <p:nvSpPr>
          <p:cNvPr id="3" name="Заголовок 2"/>
          <p:cNvSpPr>
            <a:spLocks noGrp="1"/>
          </p:cNvSpPr>
          <p:nvPr>
            <p:ph type="title"/>
          </p:nvPr>
        </p:nvSpPr>
        <p:spPr>
          <a:xfrm>
            <a:off x="457200" y="274638"/>
            <a:ext cx="8229600" cy="2362274"/>
          </a:xfrm>
        </p:spPr>
        <p:txBody>
          <a:bodyPr>
            <a:normAutofit/>
          </a:bodyPr>
          <a:lstStyle/>
          <a:p>
            <a:r>
              <a:rPr lang="uk-UA" sz="1800" b="0" dirty="0" smtClean="0"/>
              <a:t>Вузол </a:t>
            </a:r>
            <a:r>
              <a:rPr lang="uk-UA" sz="1800" dirty="0" smtClean="0"/>
              <a:t>"</a:t>
            </a:r>
            <a:r>
              <a:rPr lang="uk-UA" sz="1800" dirty="0" err="1" smtClean="0"/>
              <a:t>схоплюючий</a:t>
            </a:r>
            <a:r>
              <a:rPr lang="uk-UA" sz="1800" dirty="0" smtClean="0"/>
              <a:t>" </a:t>
            </a:r>
            <a:r>
              <a:rPr lang="uk-UA" sz="1800" b="0" dirty="0" smtClean="0"/>
              <a:t>можна зав'язувати двома способами: петлею </a:t>
            </a:r>
            <a:r>
              <a:rPr lang="uk-UA" sz="1800" b="0" dirty="0" smtClean="0"/>
              <a:t>та </a:t>
            </a:r>
            <a:r>
              <a:rPr lang="uk-UA" sz="1800" b="0" dirty="0" smtClean="0"/>
              <a:t>одним кінцем </a:t>
            </a:r>
            <a:r>
              <a:rPr lang="uk-UA" sz="1800" b="0" dirty="0" smtClean="0"/>
              <a:t>. </a:t>
            </a:r>
            <a:r>
              <a:rPr lang="uk-UA" sz="1800" b="0" dirty="0" smtClean="0"/>
              <a:t>При зав'язуванні вузла першим способом кінець допоміжної мотузки перекидається через основну мотузку, двічі обкручується, заводиться навколо відтяжки, створюючи петлю, знову двічі обкручується навколо основної мотузки з іншої сторони через створену петлю.</a:t>
            </a:r>
            <a:endParaRPr lang="uk-UA"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5823520"/>
          </a:xfrm>
        </p:spPr>
        <p:txBody>
          <a:bodyPr>
            <a:normAutofit fontScale="90000"/>
          </a:bodyPr>
          <a:lstStyle/>
          <a:p>
            <a:r>
              <a:rPr lang="ru-RU" sz="2800" i="1" dirty="0" err="1" smtClean="0">
                <a:solidFill>
                  <a:schemeClr val="accent2">
                    <a:lumMod val="20000"/>
                    <a:lumOff val="80000"/>
                  </a:schemeClr>
                </a:solidFill>
              </a:rPr>
              <a:t>Техніка</a:t>
            </a:r>
            <a:r>
              <a:rPr lang="ru-RU" sz="2800" i="1" dirty="0" smtClean="0">
                <a:solidFill>
                  <a:schemeClr val="accent2">
                    <a:lumMod val="20000"/>
                    <a:lumOff val="80000"/>
                  </a:schemeClr>
                </a:solidFill>
              </a:rPr>
              <a:t> </a:t>
            </a:r>
            <a:r>
              <a:rPr lang="ru-RU" sz="2800" i="1" dirty="0" err="1" smtClean="0">
                <a:solidFill>
                  <a:schemeClr val="accent2">
                    <a:lumMod val="20000"/>
                    <a:lumOff val="80000"/>
                  </a:schemeClr>
                </a:solidFill>
              </a:rPr>
              <a:t>в'язання</a:t>
            </a:r>
            <a:r>
              <a:rPr lang="ru-RU" sz="2800" i="1" dirty="0" smtClean="0">
                <a:solidFill>
                  <a:schemeClr val="accent2">
                    <a:lumMod val="20000"/>
                    <a:lumOff val="80000"/>
                  </a:schemeClr>
                </a:solidFill>
              </a:rPr>
              <a:t> </a:t>
            </a:r>
            <a:r>
              <a:rPr lang="ru-RU" sz="2800" i="1" dirty="0" err="1" smtClean="0">
                <a:solidFill>
                  <a:schemeClr val="accent2">
                    <a:lumMod val="20000"/>
                    <a:lumOff val="80000"/>
                  </a:schemeClr>
                </a:solidFill>
              </a:rPr>
              <a:t>туристичних</a:t>
            </a:r>
            <a:r>
              <a:rPr lang="ru-RU" sz="2800" i="1" dirty="0" smtClean="0">
                <a:solidFill>
                  <a:schemeClr val="accent2">
                    <a:lumMod val="20000"/>
                    <a:lumOff val="80000"/>
                  </a:schemeClr>
                </a:solidFill>
              </a:rPr>
              <a:t> </a:t>
            </a:r>
            <a:r>
              <a:rPr lang="ru-RU" sz="2800" i="1" dirty="0" err="1" smtClean="0">
                <a:solidFill>
                  <a:schemeClr val="accent2">
                    <a:lumMod val="20000"/>
                    <a:lumOff val="80000"/>
                  </a:schemeClr>
                </a:solidFill>
              </a:rPr>
              <a:t>вузлів</a:t>
            </a:r>
            <a:r>
              <a:rPr lang="ru-RU" sz="2800" i="1" dirty="0" smtClean="0">
                <a:solidFill>
                  <a:schemeClr val="accent2">
                    <a:lumMod val="20000"/>
                    <a:lumOff val="80000"/>
                  </a:schemeClr>
                </a:solidFill>
              </a:rPr>
              <a:t> та </a:t>
            </a:r>
            <a:r>
              <a:rPr lang="ru-RU" sz="2800" i="1" dirty="0" err="1" smtClean="0">
                <a:solidFill>
                  <a:schemeClr val="accent2">
                    <a:lumMod val="20000"/>
                    <a:lumOff val="80000"/>
                  </a:schemeClr>
                </a:solidFill>
              </a:rPr>
              <a:t>їх</a:t>
            </a:r>
            <a:r>
              <a:rPr lang="ru-RU" sz="2800" i="1" dirty="0" smtClean="0">
                <a:solidFill>
                  <a:schemeClr val="accent2">
                    <a:lumMod val="20000"/>
                    <a:lumOff val="80000"/>
                  </a:schemeClr>
                </a:solidFill>
              </a:rPr>
              <a:t> </a:t>
            </a:r>
            <a:r>
              <a:rPr lang="ru-RU" sz="2800" i="1" dirty="0" err="1" smtClean="0">
                <a:solidFill>
                  <a:schemeClr val="accent2">
                    <a:lumMod val="20000"/>
                    <a:lumOff val="80000"/>
                  </a:schemeClr>
                </a:solidFill>
              </a:rPr>
              <a:t>призначення</a:t>
            </a:r>
            <a:r>
              <a:rPr lang="ru-RU" sz="2800" i="1" dirty="0" smtClean="0"/>
              <a:t/>
            </a:r>
            <a:br>
              <a:rPr lang="ru-RU" sz="2800" i="1" dirty="0" smtClean="0"/>
            </a:br>
            <a:r>
              <a:rPr lang="ru-RU" sz="2800" i="1" dirty="0" smtClean="0"/>
              <a:t/>
            </a:r>
            <a:br>
              <a:rPr lang="ru-RU" sz="2800" i="1" dirty="0" smtClean="0"/>
            </a:br>
            <a:r>
              <a:rPr lang="ru-RU" sz="2800" i="1" dirty="0" err="1" smtClean="0"/>
              <a:t>Вузли</a:t>
            </a:r>
            <a:r>
              <a:rPr lang="ru-RU" sz="2800" i="1" dirty="0" smtClean="0"/>
              <a:t> для </a:t>
            </a:r>
            <a:r>
              <a:rPr lang="ru-RU" sz="2800" i="1" dirty="0" err="1" smtClean="0"/>
              <a:t>зв'язування</a:t>
            </a:r>
            <a:r>
              <a:rPr lang="ru-RU" sz="2800" i="1" dirty="0" smtClean="0"/>
              <a:t> </a:t>
            </a:r>
            <a:r>
              <a:rPr lang="ru-RU" sz="2800" i="1" dirty="0" err="1" smtClean="0"/>
              <a:t>мотузок</a:t>
            </a:r>
            <a:r>
              <a:rPr lang="ru-RU" sz="2800" i="1" dirty="0" smtClean="0"/>
              <a:t>.</a:t>
            </a:r>
            <a:r>
              <a:rPr lang="ru-RU" sz="2800" b="0" dirty="0" smtClean="0"/>
              <a:t> </a:t>
            </a:r>
            <a:r>
              <a:rPr lang="ru-RU" sz="2800" b="0" dirty="0" smtClean="0">
                <a:solidFill>
                  <a:schemeClr val="tx2">
                    <a:lumMod val="50000"/>
                  </a:schemeClr>
                </a:solidFill>
              </a:rPr>
              <a:t>Потреба в </a:t>
            </a:r>
            <a:r>
              <a:rPr lang="ru-RU" sz="2800" b="0" dirty="0" err="1" smtClean="0">
                <a:solidFill>
                  <a:schemeClr val="tx2">
                    <a:lumMod val="50000"/>
                  </a:schemeClr>
                </a:solidFill>
              </a:rPr>
              <a:t>цих</a:t>
            </a:r>
            <a:r>
              <a:rPr lang="ru-RU" sz="2800" b="0" dirty="0" smtClean="0">
                <a:solidFill>
                  <a:schemeClr val="tx2">
                    <a:lumMod val="50000"/>
                  </a:schemeClr>
                </a:solidFill>
              </a:rPr>
              <a:t> </a:t>
            </a:r>
            <a:r>
              <a:rPr lang="ru-RU" sz="2800" b="0" dirty="0" err="1" smtClean="0">
                <a:solidFill>
                  <a:schemeClr val="tx2">
                    <a:lumMod val="50000"/>
                  </a:schemeClr>
                </a:solidFill>
              </a:rPr>
              <a:t>вузлах</a:t>
            </a:r>
            <a:r>
              <a:rPr lang="ru-RU" sz="2800" b="0" dirty="0" smtClean="0">
                <a:solidFill>
                  <a:schemeClr val="tx2">
                    <a:lumMod val="50000"/>
                  </a:schemeClr>
                </a:solidFill>
              </a:rPr>
              <a:t> </a:t>
            </a:r>
            <a:r>
              <a:rPr lang="ru-RU" sz="2800" b="0" dirty="0" err="1" smtClean="0">
                <a:solidFill>
                  <a:schemeClr val="tx2">
                    <a:lumMod val="50000"/>
                  </a:schemeClr>
                </a:solidFill>
              </a:rPr>
              <a:t>виникає</a:t>
            </a:r>
            <a:r>
              <a:rPr lang="ru-RU" sz="2800" b="0" dirty="0" smtClean="0">
                <a:solidFill>
                  <a:schemeClr val="tx2">
                    <a:lumMod val="50000"/>
                  </a:schemeClr>
                </a:solidFill>
              </a:rPr>
              <a:t>, коли </a:t>
            </a:r>
            <a:r>
              <a:rPr lang="ru-RU" sz="2800" b="0" dirty="0" err="1" smtClean="0">
                <a:solidFill>
                  <a:schemeClr val="tx2">
                    <a:lumMod val="50000"/>
                  </a:schemeClr>
                </a:solidFill>
              </a:rPr>
              <a:t>є</a:t>
            </a:r>
            <a:r>
              <a:rPr lang="ru-RU" sz="2800" b="0" dirty="0" smtClean="0">
                <a:solidFill>
                  <a:schemeClr val="tx2">
                    <a:lumMod val="50000"/>
                  </a:schemeClr>
                </a:solidFill>
              </a:rPr>
              <a:t> </a:t>
            </a:r>
            <a:r>
              <a:rPr lang="ru-RU" sz="2800" b="0" dirty="0" err="1" smtClean="0">
                <a:solidFill>
                  <a:schemeClr val="tx2">
                    <a:lumMod val="50000"/>
                  </a:schemeClr>
                </a:solidFill>
              </a:rPr>
              <a:t>необхідність</a:t>
            </a:r>
            <a:r>
              <a:rPr lang="ru-RU" sz="2800" b="0" dirty="0" smtClean="0">
                <a:solidFill>
                  <a:schemeClr val="tx2">
                    <a:lumMod val="50000"/>
                  </a:schemeClr>
                </a:solidFill>
              </a:rPr>
              <a:t> </a:t>
            </a:r>
            <a:r>
              <a:rPr lang="ru-RU" sz="2800" b="0" dirty="0" err="1" smtClean="0">
                <a:solidFill>
                  <a:schemeClr val="tx2">
                    <a:lumMod val="50000"/>
                  </a:schemeClr>
                </a:solidFill>
              </a:rPr>
              <a:t>доточити</a:t>
            </a:r>
            <a:r>
              <a:rPr lang="ru-RU" sz="2800" b="0" dirty="0" smtClean="0">
                <a:solidFill>
                  <a:schemeClr val="tx2">
                    <a:lumMod val="50000"/>
                  </a:schemeClr>
                </a:solidFill>
              </a:rPr>
              <a:t> </a:t>
            </a:r>
            <a:r>
              <a:rPr lang="ru-RU" sz="2800" b="0" dirty="0" err="1" smtClean="0">
                <a:solidFill>
                  <a:schemeClr val="tx2">
                    <a:lumMod val="50000"/>
                  </a:schemeClr>
                </a:solidFill>
              </a:rPr>
              <a:t>коротку</a:t>
            </a:r>
            <a:r>
              <a:rPr lang="ru-RU" sz="2800" b="0" dirty="0" smtClean="0">
                <a:solidFill>
                  <a:schemeClr val="tx2">
                    <a:lumMod val="50000"/>
                  </a:schemeClr>
                </a:solidFill>
              </a:rPr>
              <a:t> </a:t>
            </a:r>
            <a:r>
              <a:rPr lang="ru-RU" sz="2800" b="0" dirty="0" err="1" smtClean="0">
                <a:solidFill>
                  <a:schemeClr val="tx2">
                    <a:lumMod val="50000"/>
                  </a:schemeClr>
                </a:solidFill>
              </a:rPr>
              <a:t>мотузку</a:t>
            </a:r>
            <a:r>
              <a:rPr lang="ru-RU" sz="2800" b="0" dirty="0" smtClean="0">
                <a:solidFill>
                  <a:schemeClr val="tx2">
                    <a:lumMod val="50000"/>
                  </a:schemeClr>
                </a:solidFill>
              </a:rPr>
              <a:t>, </a:t>
            </a:r>
            <a:r>
              <a:rPr lang="ru-RU" sz="2800" b="0" dirty="0" err="1" smtClean="0">
                <a:solidFill>
                  <a:schemeClr val="tx2">
                    <a:lumMod val="50000"/>
                  </a:schemeClr>
                </a:solidFill>
              </a:rPr>
              <a:t>зав'язати</a:t>
            </a:r>
            <a:r>
              <a:rPr lang="ru-RU" sz="2800" b="0" dirty="0" smtClean="0">
                <a:solidFill>
                  <a:schemeClr val="tx2">
                    <a:lumMod val="50000"/>
                  </a:schemeClr>
                </a:solidFill>
              </a:rPr>
              <a:t> петлю </a:t>
            </a:r>
            <a:r>
              <a:rPr lang="ru-RU" sz="2800" b="0" dirty="0" err="1" smtClean="0">
                <a:solidFill>
                  <a:schemeClr val="tx2">
                    <a:lumMod val="50000"/>
                  </a:schemeClr>
                </a:solidFill>
              </a:rPr>
              <a:t>навколо</a:t>
            </a:r>
            <a:r>
              <a:rPr lang="ru-RU" sz="2800" b="0" dirty="0" smtClean="0">
                <a:solidFill>
                  <a:schemeClr val="tx2">
                    <a:lumMod val="50000"/>
                  </a:schemeClr>
                </a:solidFill>
              </a:rPr>
              <a:t> опори, </a:t>
            </a:r>
            <a:r>
              <a:rPr lang="ru-RU" sz="2800" b="0" dirty="0" err="1" smtClean="0">
                <a:solidFill>
                  <a:schemeClr val="tx2">
                    <a:lumMod val="50000"/>
                  </a:schemeClr>
                </a:solidFill>
              </a:rPr>
              <a:t>зв'язати</a:t>
            </a:r>
            <a:r>
              <a:rPr lang="ru-RU" sz="2800" b="0" dirty="0" smtClean="0">
                <a:solidFill>
                  <a:schemeClr val="tx2">
                    <a:lumMod val="50000"/>
                  </a:schemeClr>
                </a:solidFill>
              </a:rPr>
              <a:t> два </a:t>
            </a:r>
            <a:r>
              <a:rPr lang="ru-RU" sz="2800" b="0" dirty="0" err="1" smtClean="0">
                <a:solidFill>
                  <a:schemeClr val="tx2">
                    <a:lumMod val="50000"/>
                  </a:schemeClr>
                </a:solidFill>
              </a:rPr>
              <a:t>кінці</a:t>
            </a:r>
            <a:r>
              <a:rPr lang="ru-RU" sz="2800" b="0" dirty="0" smtClean="0">
                <a:solidFill>
                  <a:schemeClr val="tx2">
                    <a:lumMod val="50000"/>
                  </a:schemeClr>
                </a:solidFill>
              </a:rPr>
              <a:t> </a:t>
            </a:r>
            <a:r>
              <a:rPr lang="ru-RU" sz="2800" b="0" dirty="0" err="1" smtClean="0">
                <a:solidFill>
                  <a:schemeClr val="tx2">
                    <a:lumMod val="50000"/>
                  </a:schemeClr>
                </a:solidFill>
              </a:rPr>
              <a:t>мотузки</a:t>
            </a:r>
            <a:r>
              <a:rPr lang="ru-RU" sz="2800" b="0" dirty="0" smtClean="0">
                <a:solidFill>
                  <a:schemeClr val="tx2">
                    <a:lumMod val="50000"/>
                  </a:schemeClr>
                </a:solidFill>
              </a:rPr>
              <a:t>, </a:t>
            </a:r>
            <a:r>
              <a:rPr lang="ru-RU" sz="2800" b="0" dirty="0" err="1" smtClean="0">
                <a:solidFill>
                  <a:schemeClr val="tx2">
                    <a:lumMod val="50000"/>
                  </a:schemeClr>
                </a:solidFill>
              </a:rPr>
              <a:t>щоб</a:t>
            </a:r>
            <a:r>
              <a:rPr lang="ru-RU" sz="2800" b="0" dirty="0" smtClean="0">
                <a:solidFill>
                  <a:schemeClr val="tx2">
                    <a:lumMod val="50000"/>
                  </a:schemeClr>
                </a:solidFill>
              </a:rPr>
              <a:t> не </a:t>
            </a:r>
            <a:r>
              <a:rPr lang="ru-RU" sz="2800" b="0" dirty="0" err="1" smtClean="0">
                <a:solidFill>
                  <a:schemeClr val="tx2">
                    <a:lumMod val="50000"/>
                  </a:schemeClr>
                </a:solidFill>
              </a:rPr>
              <a:t>заважали</a:t>
            </a:r>
            <a:r>
              <a:rPr lang="ru-RU" sz="2800" b="0" dirty="0" smtClean="0">
                <a:solidFill>
                  <a:schemeClr val="tx2">
                    <a:lumMod val="50000"/>
                  </a:schemeClr>
                </a:solidFill>
              </a:rPr>
              <a:t> </a:t>
            </a:r>
            <a:r>
              <a:rPr lang="ru-RU" sz="2800" b="0" dirty="0" err="1" smtClean="0">
                <a:solidFill>
                  <a:schemeClr val="tx2">
                    <a:lumMod val="50000"/>
                  </a:schemeClr>
                </a:solidFill>
              </a:rPr>
              <a:t>тощо</a:t>
            </a:r>
            <a:r>
              <a:rPr lang="ru-RU" sz="2800" b="0" dirty="0" smtClean="0">
                <a:solidFill>
                  <a:schemeClr val="tx2">
                    <a:lumMod val="50000"/>
                  </a:schemeClr>
                </a:solidFill>
              </a:rPr>
              <a:t>. </a:t>
            </a:r>
            <a:r>
              <a:rPr lang="ru-RU" sz="2800" b="0" dirty="0" err="1" smtClean="0">
                <a:solidFill>
                  <a:schemeClr val="tx2">
                    <a:lumMod val="50000"/>
                  </a:schemeClr>
                </a:solidFill>
              </a:rPr>
              <a:t>Майже</a:t>
            </a:r>
            <a:r>
              <a:rPr lang="ru-RU" sz="2800" b="0" dirty="0" smtClean="0">
                <a:solidFill>
                  <a:schemeClr val="tx2">
                    <a:lumMod val="50000"/>
                  </a:schemeClr>
                </a:solidFill>
              </a:rPr>
              <a:t> </a:t>
            </a:r>
            <a:r>
              <a:rPr lang="ru-RU" sz="2800" b="0" dirty="0" err="1" smtClean="0">
                <a:solidFill>
                  <a:schemeClr val="tx2">
                    <a:lumMod val="50000"/>
                  </a:schemeClr>
                </a:solidFill>
              </a:rPr>
              <a:t>всі</a:t>
            </a:r>
            <a:r>
              <a:rPr lang="ru-RU" sz="2800" b="0" dirty="0" smtClean="0">
                <a:solidFill>
                  <a:schemeClr val="tx2">
                    <a:lumMod val="50000"/>
                  </a:schemeClr>
                </a:solidFill>
              </a:rPr>
              <a:t> </a:t>
            </a:r>
            <a:r>
              <a:rPr lang="ru-RU" sz="2800" b="0" dirty="0" err="1" smtClean="0">
                <a:solidFill>
                  <a:schemeClr val="tx2">
                    <a:lumMod val="50000"/>
                  </a:schemeClr>
                </a:solidFill>
              </a:rPr>
              <a:t>вузли</a:t>
            </a:r>
            <a:r>
              <a:rPr lang="ru-RU" sz="2800" b="0" dirty="0" smtClean="0">
                <a:solidFill>
                  <a:schemeClr val="tx2">
                    <a:lumMod val="50000"/>
                  </a:schemeClr>
                </a:solidFill>
              </a:rPr>
              <a:t> для того, </a:t>
            </a:r>
            <a:r>
              <a:rPr lang="ru-RU" sz="2800" b="0" dirty="0" err="1" smtClean="0">
                <a:solidFill>
                  <a:schemeClr val="tx2">
                    <a:lumMod val="50000"/>
                  </a:schemeClr>
                </a:solidFill>
              </a:rPr>
              <a:t>щоб</a:t>
            </a:r>
            <a:r>
              <a:rPr lang="ru-RU" sz="2800" b="0" dirty="0" smtClean="0">
                <a:solidFill>
                  <a:schemeClr val="tx2">
                    <a:lumMod val="50000"/>
                  </a:schemeClr>
                </a:solidFill>
              </a:rPr>
              <a:t> не </a:t>
            </a:r>
            <a:r>
              <a:rPr lang="ru-RU" sz="2800" b="0" dirty="0" err="1" smtClean="0">
                <a:solidFill>
                  <a:schemeClr val="tx2">
                    <a:lumMod val="50000"/>
                  </a:schemeClr>
                </a:solidFill>
              </a:rPr>
              <a:t>розв'язувалися</a:t>
            </a:r>
            <a:r>
              <a:rPr lang="ru-RU" sz="2800" b="0" dirty="0" smtClean="0">
                <a:solidFill>
                  <a:schemeClr val="tx2">
                    <a:lumMod val="50000"/>
                  </a:schemeClr>
                </a:solidFill>
              </a:rPr>
              <a:t> (</a:t>
            </a:r>
            <a:r>
              <a:rPr lang="ru-RU" sz="2800" b="0" dirty="0" err="1" smtClean="0">
                <a:solidFill>
                  <a:schemeClr val="tx2">
                    <a:lumMod val="50000"/>
                  </a:schemeClr>
                </a:solidFill>
              </a:rPr>
              <a:t>мотузки</a:t>
            </a:r>
            <a:r>
              <a:rPr lang="ru-RU" sz="2800" b="0" dirty="0" smtClean="0">
                <a:solidFill>
                  <a:schemeClr val="tx2">
                    <a:lumMod val="50000"/>
                  </a:schemeClr>
                </a:solidFill>
              </a:rPr>
              <a:t> </a:t>
            </a:r>
            <a:r>
              <a:rPr lang="ru-RU" sz="2800" b="0" dirty="0" err="1" smtClean="0">
                <a:solidFill>
                  <a:schemeClr val="tx2">
                    <a:lumMod val="50000"/>
                  </a:schemeClr>
                </a:solidFill>
              </a:rPr>
              <a:t>не</a:t>
            </a:r>
            <a:r>
              <a:rPr lang="ru-RU" sz="2800" b="0" dirty="0" smtClean="0">
                <a:solidFill>
                  <a:schemeClr val="tx2">
                    <a:lumMod val="50000"/>
                  </a:schemeClr>
                </a:solidFill>
              </a:rPr>
              <a:t> </a:t>
            </a:r>
            <a:r>
              <a:rPr lang="ru-RU" sz="2800" b="0" dirty="0" err="1" smtClean="0">
                <a:solidFill>
                  <a:schemeClr val="tx2">
                    <a:lumMod val="50000"/>
                  </a:schemeClr>
                </a:solidFill>
              </a:rPr>
              <a:t>вислизнули</a:t>
            </a:r>
            <a:r>
              <a:rPr lang="ru-RU" sz="2800" b="0" dirty="0" smtClean="0">
                <a:solidFill>
                  <a:schemeClr val="tx2">
                    <a:lumMod val="50000"/>
                  </a:schemeClr>
                </a:solidFill>
              </a:rPr>
              <a:t>), </a:t>
            </a:r>
            <a:r>
              <a:rPr lang="ru-RU" sz="2800" b="0" dirty="0" err="1" smtClean="0">
                <a:solidFill>
                  <a:schemeClr val="tx2">
                    <a:lumMod val="50000"/>
                  </a:schemeClr>
                </a:solidFill>
              </a:rPr>
              <a:t>застосовуються</a:t>
            </a:r>
            <a:r>
              <a:rPr lang="ru-RU" sz="2800" b="0" dirty="0" smtClean="0">
                <a:solidFill>
                  <a:schemeClr val="tx2">
                    <a:lumMod val="50000"/>
                  </a:schemeClr>
                </a:solidFill>
              </a:rPr>
              <a:t> разом </a:t>
            </a:r>
            <a:r>
              <a:rPr lang="ru-RU" sz="2800" b="0" dirty="0" err="1" smtClean="0">
                <a:solidFill>
                  <a:schemeClr val="tx2">
                    <a:lumMod val="50000"/>
                  </a:schemeClr>
                </a:solidFill>
              </a:rPr>
              <a:t>з</a:t>
            </a:r>
            <a:r>
              <a:rPr lang="ru-RU" sz="2800" b="0" dirty="0" smtClean="0">
                <a:solidFill>
                  <a:schemeClr val="tx2">
                    <a:lumMod val="50000"/>
                  </a:schemeClr>
                </a:solidFill>
              </a:rPr>
              <a:t> </a:t>
            </a:r>
            <a:r>
              <a:rPr lang="ru-RU" sz="2800" b="0" dirty="0" err="1" smtClean="0">
                <a:solidFill>
                  <a:schemeClr val="tx2">
                    <a:lumMod val="50000"/>
                  </a:schemeClr>
                </a:solidFill>
              </a:rPr>
              <a:t>контрольними</a:t>
            </a:r>
            <a:r>
              <a:rPr lang="ru-RU" sz="2800" b="0" dirty="0" smtClean="0">
                <a:solidFill>
                  <a:schemeClr val="tx2">
                    <a:lumMod val="50000"/>
                  </a:schemeClr>
                </a:solidFill>
              </a:rPr>
              <a:t> </a:t>
            </a:r>
            <a:r>
              <a:rPr lang="ru-RU" sz="2800" b="0" dirty="0" err="1" smtClean="0">
                <a:solidFill>
                  <a:schemeClr val="tx2">
                    <a:lumMod val="50000"/>
                  </a:schemeClr>
                </a:solidFill>
              </a:rPr>
              <a:t>вузлами</a:t>
            </a:r>
            <a:r>
              <a:rPr lang="ru-RU" sz="2800" b="0" dirty="0" smtClean="0">
                <a:solidFill>
                  <a:schemeClr val="tx2">
                    <a:lumMod val="50000"/>
                  </a:schemeClr>
                </a:solidFill>
              </a:rPr>
              <a:t>, </a:t>
            </a:r>
            <a:r>
              <a:rPr lang="ru-RU" sz="2800" b="0" dirty="0" err="1" smtClean="0">
                <a:solidFill>
                  <a:schemeClr val="tx2">
                    <a:lumMod val="50000"/>
                  </a:schemeClr>
                </a:solidFill>
              </a:rPr>
              <a:t>які</a:t>
            </a:r>
            <a:r>
              <a:rPr lang="ru-RU" sz="2800" b="0" dirty="0" smtClean="0">
                <a:solidFill>
                  <a:schemeClr val="tx2">
                    <a:lumMod val="50000"/>
                  </a:schemeClr>
                </a:solidFill>
              </a:rPr>
              <a:t> </a:t>
            </a:r>
            <a:r>
              <a:rPr lang="ru-RU" sz="2800" b="0" dirty="0" err="1" smtClean="0">
                <a:solidFill>
                  <a:schemeClr val="tx2">
                    <a:lumMod val="50000"/>
                  </a:schemeClr>
                </a:solidFill>
              </a:rPr>
              <a:t>в'яжуть</a:t>
            </a:r>
            <a:r>
              <a:rPr lang="ru-RU" sz="2800" b="0" dirty="0" smtClean="0">
                <a:solidFill>
                  <a:schemeClr val="tx2">
                    <a:lumMod val="50000"/>
                  </a:schemeClr>
                </a:solidFill>
              </a:rPr>
              <a:t> по </a:t>
            </a:r>
            <a:r>
              <a:rPr lang="ru-RU" sz="2800" b="0" dirty="0" err="1" smtClean="0">
                <a:solidFill>
                  <a:schemeClr val="tx2">
                    <a:lumMod val="50000"/>
                  </a:schemeClr>
                </a:solidFill>
              </a:rPr>
              <a:t>обидва</a:t>
            </a:r>
            <a:r>
              <a:rPr lang="ru-RU" sz="2800" b="0" dirty="0" smtClean="0">
                <a:solidFill>
                  <a:schemeClr val="tx2">
                    <a:lumMod val="50000"/>
                  </a:schemeClr>
                </a:solidFill>
              </a:rPr>
              <a:t> боки </a:t>
            </a:r>
            <a:r>
              <a:rPr lang="ru-RU" sz="2800" b="0" dirty="0" err="1" smtClean="0">
                <a:solidFill>
                  <a:schemeClr val="tx2">
                    <a:lumMod val="50000"/>
                  </a:schemeClr>
                </a:solidFill>
              </a:rPr>
              <a:t>від</a:t>
            </a:r>
            <a:r>
              <a:rPr lang="ru-RU" sz="2800" b="0" dirty="0" smtClean="0">
                <a:solidFill>
                  <a:schemeClr val="tx2">
                    <a:lumMod val="50000"/>
                  </a:schemeClr>
                </a:solidFill>
              </a:rPr>
              <a:t> основного. </a:t>
            </a:r>
            <a:r>
              <a:rPr lang="ru-RU" sz="2800" b="0" dirty="0" err="1" smtClean="0">
                <a:solidFill>
                  <a:schemeClr val="tx2">
                    <a:lumMod val="50000"/>
                  </a:schemeClr>
                </a:solidFill>
              </a:rPr>
              <a:t>Згідно</a:t>
            </a:r>
            <a:r>
              <a:rPr lang="ru-RU" sz="2800" b="0" dirty="0" smtClean="0">
                <a:solidFill>
                  <a:schemeClr val="tx2">
                    <a:lumMod val="50000"/>
                  </a:schemeClr>
                </a:solidFill>
              </a:rPr>
              <a:t> </a:t>
            </a:r>
            <a:r>
              <a:rPr lang="ru-RU" sz="2800" b="0" dirty="0" err="1" smtClean="0">
                <a:solidFill>
                  <a:schemeClr val="tx2">
                    <a:lumMod val="50000"/>
                  </a:schemeClr>
                </a:solidFill>
              </a:rPr>
              <a:t>з</a:t>
            </a:r>
            <a:r>
              <a:rPr lang="ru-RU" sz="2800" b="0" dirty="0" smtClean="0">
                <a:solidFill>
                  <a:schemeClr val="tx2">
                    <a:lumMod val="50000"/>
                  </a:schemeClr>
                </a:solidFill>
              </a:rPr>
              <a:t> Правилами </a:t>
            </a:r>
            <a:r>
              <a:rPr lang="ru-RU" sz="2800" b="0" dirty="0" err="1" smtClean="0">
                <a:solidFill>
                  <a:schemeClr val="tx2">
                    <a:lumMod val="50000"/>
                  </a:schemeClr>
                </a:solidFill>
              </a:rPr>
              <a:t>змагань</a:t>
            </a:r>
            <a:r>
              <a:rPr lang="ru-RU" sz="2800" b="0" dirty="0" smtClean="0">
                <a:solidFill>
                  <a:schemeClr val="tx2">
                    <a:lumMod val="50000"/>
                  </a:schemeClr>
                </a:solidFill>
              </a:rPr>
              <a:t> </a:t>
            </a:r>
            <a:r>
              <a:rPr lang="ru-RU" sz="2800" b="0" dirty="0" err="1" smtClean="0">
                <a:solidFill>
                  <a:schemeClr val="tx2">
                    <a:lumMod val="50000"/>
                  </a:schemeClr>
                </a:solidFill>
              </a:rPr>
              <a:t>з</a:t>
            </a:r>
            <a:r>
              <a:rPr lang="ru-RU" sz="2800" b="0" dirty="0" smtClean="0">
                <a:solidFill>
                  <a:schemeClr val="tx2">
                    <a:lumMod val="50000"/>
                  </a:schemeClr>
                </a:solidFill>
              </a:rPr>
              <a:t> спортивного туризму </a:t>
            </a:r>
            <a:r>
              <a:rPr lang="ru-RU" sz="2800" b="0" dirty="0" err="1" smtClean="0">
                <a:solidFill>
                  <a:schemeClr val="tx2">
                    <a:lumMod val="50000"/>
                  </a:schemeClr>
                </a:solidFill>
              </a:rPr>
              <a:t>контрольні</a:t>
            </a:r>
            <a:r>
              <a:rPr lang="ru-RU" sz="2800" b="0" dirty="0" smtClean="0">
                <a:solidFill>
                  <a:schemeClr val="tx2">
                    <a:lumMod val="50000"/>
                  </a:schemeClr>
                </a:solidFill>
              </a:rPr>
              <a:t> </a:t>
            </a:r>
            <a:r>
              <a:rPr lang="ru-RU" sz="2800" b="0" dirty="0" err="1" smtClean="0">
                <a:solidFill>
                  <a:schemeClr val="tx2">
                    <a:lumMod val="50000"/>
                  </a:schemeClr>
                </a:solidFill>
              </a:rPr>
              <a:t>вузли</a:t>
            </a:r>
            <a:r>
              <a:rPr lang="ru-RU" sz="2800" b="0" dirty="0" smtClean="0">
                <a:solidFill>
                  <a:schemeClr val="tx2">
                    <a:lumMod val="50000"/>
                  </a:schemeClr>
                </a:solidFill>
              </a:rPr>
              <a:t> треба </a:t>
            </a:r>
            <a:r>
              <a:rPr lang="ru-RU" sz="2800" b="0" dirty="0" err="1" smtClean="0">
                <a:solidFill>
                  <a:schemeClr val="tx2">
                    <a:lumMod val="50000"/>
                  </a:schemeClr>
                </a:solidFill>
              </a:rPr>
              <a:t>в'язати</a:t>
            </a:r>
            <a:r>
              <a:rPr lang="ru-RU" sz="2800" b="0" dirty="0" smtClean="0">
                <a:solidFill>
                  <a:schemeClr val="tx2">
                    <a:lumMod val="50000"/>
                  </a:schemeClr>
                </a:solidFill>
              </a:rPr>
              <a:t> не </a:t>
            </a:r>
            <a:r>
              <a:rPr lang="ru-RU" sz="2800" b="0" dirty="0" err="1" smtClean="0">
                <a:solidFill>
                  <a:schemeClr val="tx2">
                    <a:lumMod val="50000"/>
                  </a:schemeClr>
                </a:solidFill>
              </a:rPr>
              <a:t>далі</a:t>
            </a:r>
            <a:r>
              <a:rPr lang="ru-RU" sz="2800" b="0" dirty="0" smtClean="0">
                <a:solidFill>
                  <a:schemeClr val="tx2">
                    <a:lumMod val="50000"/>
                  </a:schemeClr>
                </a:solidFill>
              </a:rPr>
              <a:t> як 5 см </a:t>
            </a:r>
            <a:r>
              <a:rPr lang="ru-RU" sz="2800" b="0" dirty="0" err="1" smtClean="0">
                <a:solidFill>
                  <a:schemeClr val="tx2">
                    <a:lumMod val="50000"/>
                  </a:schemeClr>
                </a:solidFill>
              </a:rPr>
              <a:t>від</a:t>
            </a:r>
            <a:r>
              <a:rPr lang="ru-RU" sz="2800" b="0" dirty="0" smtClean="0">
                <a:solidFill>
                  <a:schemeClr val="tx2">
                    <a:lumMod val="50000"/>
                  </a:schemeClr>
                </a:solidFill>
              </a:rPr>
              <a:t> основного </a:t>
            </a:r>
            <a:r>
              <a:rPr lang="ru-RU" sz="2800" b="0" dirty="0" err="1" smtClean="0">
                <a:solidFill>
                  <a:schemeClr val="tx2">
                    <a:lumMod val="50000"/>
                  </a:schemeClr>
                </a:solidFill>
              </a:rPr>
              <a:t>вузла</a:t>
            </a:r>
            <a:r>
              <a:rPr lang="ru-RU" sz="2800" b="0" dirty="0" smtClean="0">
                <a:solidFill>
                  <a:schemeClr val="tx2">
                    <a:lumMod val="50000"/>
                  </a:schemeClr>
                </a:solidFill>
              </a:rPr>
              <a:t>, </a:t>
            </a:r>
            <a:r>
              <a:rPr lang="ru-RU" sz="2800" b="0" dirty="0" err="1" smtClean="0">
                <a:solidFill>
                  <a:schemeClr val="tx2">
                    <a:lumMod val="50000"/>
                  </a:schemeClr>
                </a:solidFill>
              </a:rPr>
              <a:t>вільний</a:t>
            </a:r>
            <a:r>
              <a:rPr lang="ru-RU" sz="2800" b="0" dirty="0" smtClean="0">
                <a:solidFill>
                  <a:schemeClr val="tx2">
                    <a:lumMod val="50000"/>
                  </a:schemeClr>
                </a:solidFill>
              </a:rPr>
              <a:t> </a:t>
            </a:r>
            <a:r>
              <a:rPr lang="ru-RU" sz="2800" b="0" dirty="0" err="1" smtClean="0">
                <a:solidFill>
                  <a:schemeClr val="tx2">
                    <a:lumMod val="50000"/>
                  </a:schemeClr>
                </a:solidFill>
              </a:rPr>
              <a:t>кінець</a:t>
            </a:r>
            <a:r>
              <a:rPr lang="ru-RU" sz="2800" b="0" dirty="0" smtClean="0">
                <a:solidFill>
                  <a:schemeClr val="tx2">
                    <a:lumMod val="50000"/>
                  </a:schemeClr>
                </a:solidFill>
              </a:rPr>
              <a:t> </a:t>
            </a:r>
            <a:r>
              <a:rPr lang="ru-RU" sz="2800" b="0" dirty="0" err="1" smtClean="0">
                <a:solidFill>
                  <a:schemeClr val="tx2">
                    <a:lumMod val="50000"/>
                  </a:schemeClr>
                </a:solidFill>
              </a:rPr>
              <a:t>мотузки</a:t>
            </a:r>
            <a:r>
              <a:rPr lang="ru-RU" sz="2800" b="0" dirty="0" smtClean="0">
                <a:solidFill>
                  <a:schemeClr val="tx2">
                    <a:lumMod val="50000"/>
                  </a:schemeClr>
                </a:solidFill>
              </a:rPr>
              <a:t> не повинен бути </a:t>
            </a:r>
            <a:r>
              <a:rPr lang="ru-RU" sz="2800" b="0" dirty="0" err="1" smtClean="0">
                <a:solidFill>
                  <a:schemeClr val="tx2">
                    <a:lumMod val="50000"/>
                  </a:schemeClr>
                </a:solidFill>
              </a:rPr>
              <a:t>коротшим</a:t>
            </a:r>
            <a:r>
              <a:rPr lang="ru-RU" sz="2800" b="0" dirty="0" smtClean="0">
                <a:solidFill>
                  <a:schemeClr val="tx2">
                    <a:lumMod val="50000"/>
                  </a:schemeClr>
                </a:solidFill>
              </a:rPr>
              <a:t> 5 см.</a:t>
            </a:r>
            <a:r>
              <a:rPr lang="ru-RU" sz="1050" b="0" dirty="0" smtClean="0"/>
              <a:t/>
            </a:r>
            <a:br>
              <a:rPr lang="ru-RU" sz="1050" b="0" dirty="0" smtClean="0"/>
            </a:br>
            <a:endParaRPr lang="uk-UA" sz="1050" dirty="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892480" cy="1844824"/>
          </a:xfrm>
        </p:spPr>
        <p:txBody>
          <a:bodyPr>
            <a:normAutofit fontScale="90000"/>
          </a:bodyPr>
          <a:lstStyle/>
          <a:p>
            <a:r>
              <a:rPr lang="ru-RU" sz="2800" dirty="0" err="1" smtClean="0">
                <a:solidFill>
                  <a:schemeClr val="tx1"/>
                </a:solidFill>
              </a:rPr>
              <a:t>Прямий</a:t>
            </a:r>
            <a:r>
              <a:rPr lang="ru-RU" sz="2800" dirty="0" smtClean="0">
                <a:solidFill>
                  <a:schemeClr val="tx1"/>
                </a:solidFill>
              </a:rPr>
              <a:t> </a:t>
            </a:r>
            <a:r>
              <a:rPr lang="ru-RU" sz="2800" dirty="0" err="1" smtClean="0">
                <a:solidFill>
                  <a:schemeClr val="tx1"/>
                </a:solidFill>
              </a:rPr>
              <a:t>вузол</a:t>
            </a:r>
            <a:r>
              <a:rPr lang="ru-RU" sz="2400" dirty="0" smtClean="0">
                <a:solidFill>
                  <a:schemeClr val="tx1"/>
                </a:solidFill>
              </a:rPr>
              <a:t> </a:t>
            </a:r>
            <a:r>
              <a:rPr lang="ru-RU" sz="2400" b="0" dirty="0" err="1" smtClean="0">
                <a:solidFill>
                  <a:schemeClr val="tx1"/>
                </a:solidFill>
              </a:rPr>
              <a:t>в'яжеться</a:t>
            </a:r>
            <a:r>
              <a:rPr lang="ru-RU" sz="2400" b="0" dirty="0" smtClean="0">
                <a:solidFill>
                  <a:schemeClr val="tx1"/>
                </a:solidFill>
              </a:rPr>
              <a:t> </a:t>
            </a:r>
            <a:r>
              <a:rPr lang="ru-RU" sz="2400" b="0" dirty="0" err="1" smtClean="0">
                <a:solidFill>
                  <a:schemeClr val="tx1"/>
                </a:solidFill>
              </a:rPr>
              <a:t>дуже</a:t>
            </a:r>
            <a:r>
              <a:rPr lang="ru-RU" sz="2400" b="0" dirty="0" smtClean="0">
                <a:solidFill>
                  <a:schemeClr val="tx1"/>
                </a:solidFill>
              </a:rPr>
              <a:t> </a:t>
            </a:r>
            <a:r>
              <a:rPr lang="ru-RU" sz="2400" b="0" dirty="0" err="1" smtClean="0">
                <a:solidFill>
                  <a:schemeClr val="tx1"/>
                </a:solidFill>
              </a:rPr>
              <a:t>швидко</a:t>
            </a:r>
            <a:r>
              <a:rPr lang="ru-RU" sz="2400" b="0" dirty="0" smtClean="0">
                <a:solidFill>
                  <a:schemeClr val="tx1"/>
                </a:solidFill>
              </a:rPr>
              <a:t> та не </a:t>
            </a:r>
            <a:r>
              <a:rPr lang="ru-RU" sz="2400" b="0" dirty="0" err="1" smtClean="0">
                <a:solidFill>
                  <a:schemeClr val="tx1"/>
                </a:solidFill>
              </a:rPr>
              <a:t>потребує</a:t>
            </a:r>
            <a:r>
              <a:rPr lang="ru-RU" sz="2400" b="0" dirty="0" smtClean="0">
                <a:solidFill>
                  <a:schemeClr val="tx1"/>
                </a:solidFill>
              </a:rPr>
              <a:t> </a:t>
            </a:r>
            <a:r>
              <a:rPr lang="ru-RU" sz="2400" b="0" dirty="0" err="1" smtClean="0">
                <a:solidFill>
                  <a:schemeClr val="tx1"/>
                </a:solidFill>
              </a:rPr>
              <a:t>особливих</a:t>
            </a:r>
            <a:r>
              <a:rPr lang="ru-RU" sz="2400" b="0" dirty="0" smtClean="0">
                <a:solidFill>
                  <a:schemeClr val="tx1"/>
                </a:solidFill>
              </a:rPr>
              <a:t> </a:t>
            </a:r>
            <a:r>
              <a:rPr lang="ru-RU" sz="2400" b="0" dirty="0" err="1" smtClean="0">
                <a:solidFill>
                  <a:schemeClr val="tx1"/>
                </a:solidFill>
              </a:rPr>
              <a:t>зусиль</a:t>
            </a:r>
            <a:r>
              <a:rPr lang="ru-RU" sz="2400" b="0" dirty="0" smtClean="0">
                <a:solidFill>
                  <a:schemeClr val="tx1"/>
                </a:solidFill>
              </a:rPr>
              <a:t>, </a:t>
            </a:r>
            <a:r>
              <a:rPr lang="ru-RU" sz="2400" b="0" dirty="0" err="1" smtClean="0">
                <a:solidFill>
                  <a:schemeClr val="tx1"/>
                </a:solidFill>
              </a:rPr>
              <a:t>але</a:t>
            </a:r>
            <a:r>
              <a:rPr lang="ru-RU" sz="2400" b="0" dirty="0" smtClean="0">
                <a:solidFill>
                  <a:schemeClr val="tx1"/>
                </a:solidFill>
              </a:rPr>
              <a:t> коли </a:t>
            </a:r>
            <a:r>
              <a:rPr lang="ru-RU" sz="2400" b="0" dirty="0" err="1" smtClean="0">
                <a:solidFill>
                  <a:schemeClr val="tx1"/>
                </a:solidFill>
              </a:rPr>
              <a:t>мотузки</a:t>
            </a:r>
            <a:r>
              <a:rPr lang="ru-RU" sz="2400" b="0" dirty="0" smtClean="0">
                <a:solidFill>
                  <a:schemeClr val="tx1"/>
                </a:solidFill>
              </a:rPr>
              <a:t> </a:t>
            </a:r>
            <a:r>
              <a:rPr lang="ru-RU" sz="2400" b="0" dirty="0" err="1" smtClean="0">
                <a:solidFill>
                  <a:schemeClr val="tx1"/>
                </a:solidFill>
              </a:rPr>
              <a:t>навантажуються</a:t>
            </a:r>
            <a:r>
              <a:rPr lang="ru-RU" sz="2400" b="0" dirty="0" smtClean="0">
                <a:solidFill>
                  <a:schemeClr val="tx1"/>
                </a:solidFill>
              </a:rPr>
              <a:t>, то </a:t>
            </a:r>
            <a:r>
              <a:rPr lang="ru-RU" sz="2400" b="0" dirty="0" err="1" smtClean="0">
                <a:solidFill>
                  <a:schemeClr val="tx1"/>
                </a:solidFill>
              </a:rPr>
              <a:t>він</a:t>
            </a:r>
            <a:r>
              <a:rPr lang="ru-RU" sz="2400" b="0" dirty="0" smtClean="0">
                <a:solidFill>
                  <a:schemeClr val="tx1"/>
                </a:solidFill>
              </a:rPr>
              <a:t> сильно </a:t>
            </a:r>
            <a:r>
              <a:rPr lang="ru-RU" sz="2400" b="0" dirty="0" err="1" smtClean="0">
                <a:solidFill>
                  <a:schemeClr val="tx1"/>
                </a:solidFill>
              </a:rPr>
              <a:t>затягується</a:t>
            </a:r>
            <a:r>
              <a:rPr lang="ru-RU" sz="2400" b="0" dirty="0" smtClean="0">
                <a:solidFill>
                  <a:schemeClr val="tx1"/>
                </a:solidFill>
              </a:rPr>
              <a:t> </a:t>
            </a:r>
            <a:r>
              <a:rPr lang="ru-RU" sz="2400" b="0" dirty="0" err="1" smtClean="0">
                <a:solidFill>
                  <a:schemeClr val="tx1"/>
                </a:solidFill>
              </a:rPr>
              <a:t>і</a:t>
            </a:r>
            <a:r>
              <a:rPr lang="ru-RU" sz="2400" b="0" dirty="0" smtClean="0">
                <a:solidFill>
                  <a:schemeClr val="tx1"/>
                </a:solidFill>
              </a:rPr>
              <a:t> </a:t>
            </a:r>
            <a:r>
              <a:rPr lang="ru-RU" sz="2400" b="0" dirty="0" err="1" smtClean="0">
                <a:solidFill>
                  <a:schemeClr val="tx1"/>
                </a:solidFill>
              </a:rPr>
              <a:t>потребує</a:t>
            </a:r>
            <a:r>
              <a:rPr lang="ru-RU" sz="2400" b="0" dirty="0" smtClean="0">
                <a:solidFill>
                  <a:schemeClr val="tx1"/>
                </a:solidFill>
              </a:rPr>
              <a:t> </a:t>
            </a:r>
            <a:r>
              <a:rPr lang="ru-RU" sz="2400" b="0" dirty="0" err="1" smtClean="0">
                <a:solidFill>
                  <a:schemeClr val="tx1"/>
                </a:solidFill>
              </a:rPr>
              <a:t>багато</a:t>
            </a:r>
            <a:r>
              <a:rPr lang="ru-RU" sz="2400" b="0" dirty="0" smtClean="0">
                <a:solidFill>
                  <a:schemeClr val="tx1"/>
                </a:solidFill>
              </a:rPr>
              <a:t> часу для </a:t>
            </a:r>
            <a:r>
              <a:rPr lang="ru-RU" sz="2400" b="0" dirty="0" err="1" smtClean="0">
                <a:solidFill>
                  <a:schemeClr val="tx1"/>
                </a:solidFill>
              </a:rPr>
              <a:t>розв'язання</a:t>
            </a:r>
            <a:r>
              <a:rPr lang="ru-RU" sz="2400" b="0" dirty="0" smtClean="0">
                <a:solidFill>
                  <a:schemeClr val="tx1"/>
                </a:solidFill>
              </a:rPr>
              <a:t>. Тому для </a:t>
            </a:r>
            <a:r>
              <a:rPr lang="ru-RU" sz="2400" b="0" dirty="0" err="1" smtClean="0">
                <a:solidFill>
                  <a:schemeClr val="tx1"/>
                </a:solidFill>
              </a:rPr>
              <a:t>мотузок</a:t>
            </a:r>
            <a:r>
              <a:rPr lang="ru-RU" sz="2400" b="0" dirty="0" smtClean="0">
                <a:solidFill>
                  <a:schemeClr val="tx1"/>
                </a:solidFill>
              </a:rPr>
              <a:t>, </a:t>
            </a:r>
            <a:r>
              <a:rPr lang="ru-RU" sz="2400" b="0" dirty="0" err="1" smtClean="0">
                <a:solidFill>
                  <a:schemeClr val="tx1"/>
                </a:solidFill>
              </a:rPr>
              <a:t>які</a:t>
            </a:r>
            <a:r>
              <a:rPr lang="ru-RU" sz="2400" b="0" dirty="0" smtClean="0">
                <a:solidFill>
                  <a:schemeClr val="tx1"/>
                </a:solidFill>
              </a:rPr>
              <a:t> </a:t>
            </a:r>
            <a:r>
              <a:rPr lang="ru-RU" sz="2400" b="0" dirty="0" err="1" smtClean="0">
                <a:solidFill>
                  <a:schemeClr val="tx1"/>
                </a:solidFill>
              </a:rPr>
              <a:t>підлягають</a:t>
            </a:r>
            <a:r>
              <a:rPr lang="ru-RU" sz="2400" b="0" dirty="0" smtClean="0">
                <a:solidFill>
                  <a:schemeClr val="tx1"/>
                </a:solidFill>
              </a:rPr>
              <a:t> великому </a:t>
            </a:r>
            <a:r>
              <a:rPr lang="ru-RU" sz="2400" b="0" dirty="0" err="1" smtClean="0">
                <a:solidFill>
                  <a:schemeClr val="tx1"/>
                </a:solidFill>
              </a:rPr>
              <a:t>навантаженню</a:t>
            </a:r>
            <a:r>
              <a:rPr lang="ru-RU" sz="2400" b="0" dirty="0" smtClean="0">
                <a:solidFill>
                  <a:schemeClr val="tx1"/>
                </a:solidFill>
              </a:rPr>
              <a:t> </a:t>
            </a:r>
            <a:r>
              <a:rPr lang="ru-RU" sz="2400" b="0" dirty="0" err="1" smtClean="0">
                <a:solidFill>
                  <a:schemeClr val="tx1"/>
                </a:solidFill>
              </a:rPr>
              <a:t>його</a:t>
            </a:r>
            <a:r>
              <a:rPr lang="ru-RU" sz="2400" b="0" dirty="0" smtClean="0">
                <a:solidFill>
                  <a:schemeClr val="tx1"/>
                </a:solidFill>
              </a:rPr>
              <a:t> </a:t>
            </a:r>
            <a:r>
              <a:rPr lang="ru-RU" sz="2400" b="0" dirty="0" err="1" smtClean="0">
                <a:solidFill>
                  <a:schemeClr val="tx1"/>
                </a:solidFill>
              </a:rPr>
              <a:t>використовувати</a:t>
            </a:r>
            <a:r>
              <a:rPr lang="ru-RU" sz="2400" b="0" dirty="0" smtClean="0">
                <a:solidFill>
                  <a:schemeClr val="tx1"/>
                </a:solidFill>
              </a:rPr>
              <a:t> </a:t>
            </a:r>
            <a:r>
              <a:rPr lang="ru-RU" sz="2400" b="0" dirty="0" err="1" smtClean="0">
                <a:solidFill>
                  <a:schemeClr val="tx1"/>
                </a:solidFill>
              </a:rPr>
              <a:t>недоцільно</a:t>
            </a:r>
            <a:r>
              <a:rPr lang="ru-RU" sz="2400" b="0" dirty="0" smtClean="0">
                <a:solidFill>
                  <a:schemeClr val="tx1"/>
                </a:solidFill>
              </a:rPr>
              <a:t>.</a:t>
            </a:r>
            <a:endParaRPr lang="uk-UA" sz="2400" dirty="0">
              <a:solidFill>
                <a:schemeClr val="tx1"/>
              </a:solidFill>
            </a:endParaRPr>
          </a:p>
        </p:txBody>
      </p:sp>
      <p:sp>
        <p:nvSpPr>
          <p:cNvPr id="3" name="Місце для тексту 2"/>
          <p:cNvSpPr>
            <a:spLocks noGrp="1"/>
          </p:cNvSpPr>
          <p:nvPr>
            <p:ph type="body" idx="1"/>
          </p:nvPr>
        </p:nvSpPr>
        <p:spPr>
          <a:xfrm>
            <a:off x="0" y="3717032"/>
            <a:ext cx="9144000" cy="3140968"/>
          </a:xfrm>
        </p:spPr>
        <p:txBody>
          <a:bodyPr>
            <a:normAutofit fontScale="77500" lnSpcReduction="20000"/>
          </a:bodyPr>
          <a:lstStyle/>
          <a:p>
            <a:r>
              <a:rPr lang="ru-RU" i="1" dirty="0" smtClean="0"/>
              <a:t>                          </a:t>
            </a:r>
            <a:r>
              <a:rPr lang="ru-RU" i="1" dirty="0" err="1" smtClean="0"/>
              <a:t>Прямий</a:t>
            </a:r>
            <a:r>
              <a:rPr lang="ru-RU" i="1" dirty="0" smtClean="0"/>
              <a:t> </a:t>
            </a:r>
            <a:r>
              <a:rPr lang="ru-RU" i="1" dirty="0" err="1" smtClean="0"/>
              <a:t>вузол</a:t>
            </a:r>
            <a:r>
              <a:rPr lang="ru-RU" i="1" dirty="0" smtClean="0"/>
              <a:t>: а - </a:t>
            </a:r>
            <a:r>
              <a:rPr lang="ru-RU" i="1" dirty="0" err="1" smtClean="0"/>
              <a:t>прямий</a:t>
            </a:r>
            <a:r>
              <a:rPr lang="ru-RU" i="1" dirty="0" smtClean="0"/>
              <a:t> </a:t>
            </a:r>
            <a:r>
              <a:rPr lang="ru-RU" i="1" dirty="0" err="1" smtClean="0"/>
              <a:t>вузол</a:t>
            </a:r>
            <a:r>
              <a:rPr lang="ru-RU" i="1" dirty="0" smtClean="0"/>
              <a:t> </a:t>
            </a:r>
            <a:r>
              <a:rPr lang="ru-RU" i="1" dirty="0" err="1" smtClean="0"/>
              <a:t>з</a:t>
            </a:r>
            <a:r>
              <a:rPr lang="ru-RU" i="1" dirty="0" smtClean="0"/>
              <a:t> </a:t>
            </a:r>
            <a:r>
              <a:rPr lang="ru-RU" i="1" dirty="0" err="1" smtClean="0"/>
              <a:t>контрольними</a:t>
            </a:r>
            <a:r>
              <a:rPr lang="ru-RU" i="1" dirty="0" smtClean="0"/>
              <a:t/>
            </a:r>
            <a:br>
              <a:rPr lang="ru-RU" i="1" dirty="0" smtClean="0"/>
            </a:br>
            <a:r>
              <a:rPr lang="ru-RU" i="1" dirty="0" smtClean="0"/>
              <a:t>                           </a:t>
            </a:r>
            <a:r>
              <a:rPr lang="ru-RU" i="1" dirty="0" err="1" smtClean="0"/>
              <a:t>вузлами</a:t>
            </a:r>
            <a:r>
              <a:rPr lang="ru-RU" i="1" dirty="0" smtClean="0"/>
              <a:t>, б, в - неправильно </a:t>
            </a:r>
            <a:r>
              <a:rPr lang="ru-RU" i="1" dirty="0" err="1" smtClean="0"/>
              <a:t>зв</a:t>
            </a:r>
            <a:r>
              <a:rPr lang="ru-RU" i="1" dirty="0" smtClean="0"/>
              <a:t>' </a:t>
            </a:r>
            <a:r>
              <a:rPr lang="ru-RU" i="1" dirty="0" err="1" smtClean="0"/>
              <a:t>язаний</a:t>
            </a:r>
            <a:r>
              <a:rPr lang="ru-RU" i="1" dirty="0" smtClean="0"/>
              <a:t> </a:t>
            </a:r>
            <a:r>
              <a:rPr lang="ru-RU" i="1" dirty="0" err="1" smtClean="0"/>
              <a:t>вузол</a:t>
            </a:r>
            <a:endParaRPr lang="ru-RU" i="1" dirty="0" smtClean="0"/>
          </a:p>
          <a:p>
            <a:r>
              <a:rPr lang="uk-UA" dirty="0" smtClean="0"/>
              <a:t>Для зав'язування прямого вузла необхідно два кінці мотузок схрестити (припустимо правий на лівий) і зав'язати; знову схрестити вільні кінці (тепер лівий на правий) і зав'язати. Правильно зав'язаний прямий вузол нагадує дві петлі, що утримують одна одну (рис. 3.8).</a:t>
            </a:r>
            <a:br>
              <a:rPr lang="uk-UA" dirty="0" smtClean="0"/>
            </a:br>
            <a:r>
              <a:rPr lang="uk-UA" dirty="0" smtClean="0"/>
              <a:t/>
            </a:r>
            <a:br>
              <a:rPr lang="uk-UA" dirty="0" smtClean="0"/>
            </a:br>
            <a:r>
              <a:rPr lang="uk-UA" dirty="0" smtClean="0"/>
              <a:t>Цей вузол можна в'язати одним кінцем мотузки. Для цього одну мотузку складають петлею, а кінець іншої мотузки всовують у петлю, обкручують навкруг і виймають з неї. При такому в'язані треба бути уважним, щоб ненавантажені кінці мотузки знаходилися з одного боку від вузла. Прямий вузол інколи використовується для виключення зіпсованої, непридатної до навантаження частини мотузки</a:t>
            </a:r>
            <a:endParaRPr lang="ru-RU" i="1" dirty="0" smtClean="0"/>
          </a:p>
          <a:p>
            <a:endParaRPr lang="uk-UA" dirty="0" smtClean="0"/>
          </a:p>
          <a:p>
            <a:endParaRPr lang="uk-UA" dirty="0"/>
          </a:p>
        </p:txBody>
      </p:sp>
      <p:pic>
        <p:nvPicPr>
          <p:cNvPr id="4" name="Рисунок 3" descr="ааа.jpg"/>
          <p:cNvPicPr>
            <a:picLocks noChangeAspect="1"/>
          </p:cNvPicPr>
          <p:nvPr/>
        </p:nvPicPr>
        <p:blipFill>
          <a:blip r:embed="rId2" cstate="print"/>
          <a:stretch>
            <a:fillRect/>
          </a:stretch>
        </p:blipFill>
        <p:spPr>
          <a:xfrm>
            <a:off x="827584" y="1916832"/>
            <a:ext cx="7880040" cy="17281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bg2">
                <a:shade val="3000"/>
                <a:satMod val="110000"/>
              </a:schemeClr>
              <a:schemeClr val="bg2">
                <a:tint val="60000"/>
                <a:satMod val="425000"/>
              </a:schemeClr>
            </a:duotone>
            <a:lum/>
          </a:blip>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784976" cy="1700808"/>
          </a:xfrm>
        </p:spPr>
        <p:txBody>
          <a:bodyPr>
            <a:normAutofit/>
          </a:bodyPr>
          <a:lstStyle/>
          <a:p>
            <a:r>
              <a:rPr lang="uk-UA" sz="2000" dirty="0" smtClean="0">
                <a:solidFill>
                  <a:srgbClr val="FFFF00"/>
                </a:solidFill>
                <a:effectLst/>
              </a:rPr>
              <a:t>Ткацький вузол</a:t>
            </a:r>
            <a:r>
              <a:rPr lang="uk-UA" sz="2000" b="0" dirty="0" smtClean="0">
                <a:solidFill>
                  <a:srgbClr val="FFFF00"/>
                </a:solidFill>
                <a:effectLst/>
              </a:rPr>
              <a:t> також використовується для зв'язування мотузок однакової товщини, на які не діють великі навантаження. Школярі інколи називають цей вузол "чотири контрольні". Так, зав'язавши два контрольні вузли однією мотузкою навколо іншої і навпаки - ми отримаємо ткацький вузол </a:t>
            </a:r>
            <a:endParaRPr lang="uk-UA" sz="2000" dirty="0">
              <a:solidFill>
                <a:srgbClr val="FFFF00"/>
              </a:solidFill>
              <a:effectLst/>
            </a:endParaRPr>
          </a:p>
        </p:txBody>
      </p:sp>
      <p:sp>
        <p:nvSpPr>
          <p:cNvPr id="3" name="Місце для тексту 2"/>
          <p:cNvSpPr>
            <a:spLocks noGrp="1"/>
          </p:cNvSpPr>
          <p:nvPr>
            <p:ph type="body" idx="1"/>
          </p:nvPr>
        </p:nvSpPr>
        <p:spPr>
          <a:xfrm>
            <a:off x="179512" y="1844824"/>
            <a:ext cx="3960440" cy="4824536"/>
          </a:xfrm>
        </p:spPr>
        <p:txBody>
          <a:bodyPr/>
          <a:lstStyle/>
          <a:p>
            <a:endParaRPr lang="uk-UA" dirty="0"/>
          </a:p>
        </p:txBody>
      </p:sp>
      <p:pic>
        <p:nvPicPr>
          <p:cNvPr id="4" name="Рисунок 3" descr="ааа.jpg"/>
          <p:cNvPicPr>
            <a:picLocks noChangeAspect="1"/>
          </p:cNvPicPr>
          <p:nvPr/>
        </p:nvPicPr>
        <p:blipFill>
          <a:blip r:embed="rId3" cstate="print"/>
          <a:stretch>
            <a:fillRect/>
          </a:stretch>
        </p:blipFill>
        <p:spPr>
          <a:xfrm>
            <a:off x="1619672" y="2204864"/>
            <a:ext cx="7238118" cy="41317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ааа.jpg"/>
          <p:cNvPicPr>
            <a:picLocks noGrp="1" noChangeAspect="1"/>
          </p:cNvPicPr>
          <p:nvPr>
            <p:ph idx="1"/>
          </p:nvPr>
        </p:nvPicPr>
        <p:blipFill>
          <a:blip r:embed="rId2" cstate="print"/>
          <a:stretch>
            <a:fillRect/>
          </a:stretch>
        </p:blipFill>
        <p:spPr>
          <a:xfrm>
            <a:off x="3347864" y="3645024"/>
            <a:ext cx="5622412" cy="2713037"/>
          </a:xfrm>
        </p:spPr>
      </p:pic>
      <p:sp>
        <p:nvSpPr>
          <p:cNvPr id="3" name="Заголовок 2"/>
          <p:cNvSpPr>
            <a:spLocks noGrp="1"/>
          </p:cNvSpPr>
          <p:nvPr>
            <p:ph type="title"/>
          </p:nvPr>
        </p:nvSpPr>
        <p:spPr>
          <a:xfrm>
            <a:off x="457200" y="274638"/>
            <a:ext cx="8291264" cy="2794322"/>
          </a:xfrm>
        </p:spPr>
        <p:txBody>
          <a:bodyPr>
            <a:normAutofit/>
          </a:bodyPr>
          <a:lstStyle/>
          <a:p>
            <a:r>
              <a:rPr lang="uk-UA" sz="1800" dirty="0" smtClean="0"/>
              <a:t>Зустрічний вузол</a:t>
            </a:r>
            <a:r>
              <a:rPr lang="uk-UA" sz="1800" b="0" dirty="0" smtClean="0"/>
              <a:t> за своєю формою нагадує звичайний контрольний вузол, виконаний здвоєною мотузкою. Але різниця в тому, що навантаження діє на кінці мотузки, що "виходять" з різних сторін від основного вузла. Для того, щоб зав'язати зустрічний вузол, треба спочатку зав'язати контрольний вузол на одній мотузці. Потім кінець другої мотузки просмикується через контрольний немов назустріч кінцю першої, повністю повторюючи всі його вигини і укладається паралельно один одному</a:t>
            </a:r>
            <a:endParaRPr lang="uk-UA"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ааа.jpg"/>
          <p:cNvPicPr>
            <a:picLocks noGrp="1" noChangeAspect="1"/>
          </p:cNvPicPr>
          <p:nvPr>
            <p:ph idx="1"/>
          </p:nvPr>
        </p:nvPicPr>
        <p:blipFill>
          <a:blip r:embed="rId2" cstate="print"/>
          <a:stretch>
            <a:fillRect/>
          </a:stretch>
        </p:blipFill>
        <p:spPr>
          <a:xfrm>
            <a:off x="2339752" y="2420888"/>
            <a:ext cx="4473814" cy="3382640"/>
          </a:xfrm>
        </p:spPr>
      </p:pic>
      <p:sp>
        <p:nvSpPr>
          <p:cNvPr id="3" name="Заголовок 2"/>
          <p:cNvSpPr>
            <a:spLocks noGrp="1"/>
          </p:cNvSpPr>
          <p:nvPr>
            <p:ph type="title"/>
          </p:nvPr>
        </p:nvSpPr>
        <p:spPr>
          <a:xfrm>
            <a:off x="323528" y="476672"/>
            <a:ext cx="8229600" cy="1872208"/>
          </a:xfrm>
        </p:spPr>
        <p:txBody>
          <a:bodyPr>
            <a:normAutofit/>
          </a:bodyPr>
          <a:lstStyle/>
          <a:p>
            <a:r>
              <a:rPr lang="uk-UA" sz="2200" dirty="0" err="1" smtClean="0"/>
              <a:t>Грейпвайн</a:t>
            </a:r>
            <a:r>
              <a:rPr lang="uk-UA" sz="2200" dirty="0" smtClean="0"/>
              <a:t> </a:t>
            </a:r>
            <a:r>
              <a:rPr lang="uk-UA" sz="2200" b="0" dirty="0" smtClean="0"/>
              <a:t>подібний до ткацького і відрізняється лише тим, що при в'язанні контрольних вузлів мотузка двічі обвиває одна одну, а не один, раз як у ткацькому, і кількість цих вузлів лише 2</a:t>
            </a:r>
            <a:endParaRPr lang="uk-UA"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Місце для вмісту 4" descr="1а.jpg"/>
          <p:cNvPicPr>
            <a:picLocks noGrp="1" noChangeAspect="1"/>
          </p:cNvPicPr>
          <p:nvPr>
            <p:ph idx="1"/>
          </p:nvPr>
        </p:nvPicPr>
        <p:blipFill>
          <a:blip r:embed="rId2" cstate="print"/>
          <a:stretch>
            <a:fillRect/>
          </a:stretch>
        </p:blipFill>
        <p:spPr>
          <a:xfrm>
            <a:off x="0" y="2492896"/>
            <a:ext cx="8952919" cy="2085153"/>
          </a:xfrm>
        </p:spPr>
      </p:pic>
      <p:sp>
        <p:nvSpPr>
          <p:cNvPr id="2" name="Заголовок 1"/>
          <p:cNvSpPr>
            <a:spLocks noGrp="1"/>
          </p:cNvSpPr>
          <p:nvPr>
            <p:ph type="title"/>
          </p:nvPr>
        </p:nvSpPr>
        <p:spPr>
          <a:xfrm>
            <a:off x="457200" y="274638"/>
            <a:ext cx="8229600" cy="1642194"/>
          </a:xfrm>
        </p:spPr>
        <p:txBody>
          <a:bodyPr>
            <a:normAutofit fontScale="90000"/>
          </a:bodyPr>
          <a:lstStyle/>
          <a:p>
            <a:r>
              <a:rPr lang="uk-UA" sz="2000" b="0" dirty="0" smtClean="0">
                <a:solidFill>
                  <a:srgbClr val="92D050"/>
                </a:solidFill>
              </a:rPr>
              <a:t>Для в'язання</a:t>
            </a:r>
            <a:r>
              <a:rPr lang="uk-UA" sz="2000" dirty="0" smtClean="0">
                <a:solidFill>
                  <a:srgbClr val="92D050"/>
                </a:solidFill>
              </a:rPr>
              <a:t> </a:t>
            </a:r>
            <a:r>
              <a:rPr lang="uk-UA" sz="2000" dirty="0" err="1" smtClean="0">
                <a:solidFill>
                  <a:srgbClr val="92D050"/>
                </a:solidFill>
              </a:rPr>
              <a:t>брамшкотового</a:t>
            </a:r>
            <a:r>
              <a:rPr lang="uk-UA" sz="2000" b="0" dirty="0" smtClean="0">
                <a:solidFill>
                  <a:srgbClr val="92D050"/>
                </a:solidFill>
              </a:rPr>
              <a:t> вузла необхідно зробити петлю з основної мотузки. Допоміжну мотузку </a:t>
            </a:r>
            <a:r>
              <a:rPr lang="uk-UA" sz="2000" b="0" dirty="0" err="1" smtClean="0">
                <a:solidFill>
                  <a:srgbClr val="92D050"/>
                </a:solidFill>
              </a:rPr>
              <a:t>продівають</a:t>
            </a:r>
            <a:r>
              <a:rPr lang="uk-UA" sz="2000" b="0" dirty="0" smtClean="0">
                <a:solidFill>
                  <a:srgbClr val="92D050"/>
                </a:solidFill>
              </a:rPr>
              <a:t> через цю петлю, утворюють невелику петлю, через яку двічі просмикується її кінець, накручений навколо петлі основної мотузки </a:t>
            </a:r>
            <a:r>
              <a:rPr lang="uk-UA" sz="2000" b="0" dirty="0" smtClean="0">
                <a:solidFill>
                  <a:srgbClr val="92D050"/>
                </a:solidFill>
              </a:rPr>
              <a:t>. Для </a:t>
            </a:r>
            <a:r>
              <a:rPr lang="uk-UA" sz="2000" b="0" dirty="0" smtClean="0">
                <a:solidFill>
                  <a:srgbClr val="92D050"/>
                </a:solidFill>
              </a:rPr>
              <a:t>запобігання розв'язування на кінцях обох мотузок в'яжуться контрольні вузли.</a:t>
            </a:r>
            <a:endParaRPr lang="uk-UA" sz="2000" dirty="0">
              <a:solidFill>
                <a:srgbClr val="92D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2а.jpg"/>
          <p:cNvPicPr>
            <a:picLocks noGrp="1" noChangeAspect="1"/>
          </p:cNvPicPr>
          <p:nvPr>
            <p:ph idx="1"/>
          </p:nvPr>
        </p:nvPicPr>
        <p:blipFill>
          <a:blip r:embed="rId2" cstate="print"/>
          <a:stretch>
            <a:fillRect/>
          </a:stretch>
        </p:blipFill>
        <p:spPr>
          <a:xfrm>
            <a:off x="3563888" y="4221088"/>
            <a:ext cx="4524322" cy="1443558"/>
          </a:xfrm>
        </p:spPr>
      </p:pic>
      <p:sp>
        <p:nvSpPr>
          <p:cNvPr id="3" name="Заголовок 2"/>
          <p:cNvSpPr>
            <a:spLocks noGrp="1"/>
          </p:cNvSpPr>
          <p:nvPr>
            <p:ph type="title"/>
          </p:nvPr>
        </p:nvSpPr>
        <p:spPr>
          <a:xfrm>
            <a:off x="457200" y="274638"/>
            <a:ext cx="8229600" cy="2146250"/>
          </a:xfrm>
        </p:spPr>
        <p:txBody>
          <a:bodyPr>
            <a:normAutofit/>
          </a:bodyPr>
          <a:lstStyle/>
          <a:p>
            <a:r>
              <a:rPr lang="uk-UA" sz="2000" b="0" dirty="0" smtClean="0"/>
              <a:t>Техніка в'язання </a:t>
            </a:r>
            <a:r>
              <a:rPr lang="uk-UA" sz="2000" dirty="0" smtClean="0"/>
              <a:t>академічного</a:t>
            </a:r>
            <a:r>
              <a:rPr lang="uk-UA" sz="2000" b="0" dirty="0" smtClean="0"/>
              <a:t> вузла нагадує техніку в'язання прямого одним кінцем. Основна мотузка утворює петлю, а допоміжна просмикується через неї, двічі обкручується і виймається з петлі основної </a:t>
            </a:r>
            <a:r>
              <a:rPr lang="uk-UA" sz="2000" b="0" dirty="0" smtClean="0"/>
              <a:t>мотузки. Треба </a:t>
            </a:r>
            <a:r>
              <a:rPr lang="uk-UA" sz="2000" b="0" dirty="0" smtClean="0"/>
              <a:t>слідкувати за тим, щоб кінці допоміжної мотузки виходили з однієї сторони петлі основної мотузки.</a:t>
            </a:r>
            <a:endParaRPr lang="uk-UA"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descr="3а.jpg"/>
          <p:cNvPicPr>
            <a:picLocks noGrp="1" noChangeAspect="1"/>
          </p:cNvPicPr>
          <p:nvPr>
            <p:ph idx="1"/>
          </p:nvPr>
        </p:nvPicPr>
        <p:blipFill>
          <a:blip r:embed="rId2" cstate="print"/>
          <a:stretch>
            <a:fillRect/>
          </a:stretch>
        </p:blipFill>
        <p:spPr>
          <a:xfrm>
            <a:off x="2843808" y="2132856"/>
            <a:ext cx="5813616" cy="4190242"/>
          </a:xfrm>
        </p:spPr>
      </p:pic>
      <p:sp>
        <p:nvSpPr>
          <p:cNvPr id="3" name="Заголовок 2"/>
          <p:cNvSpPr>
            <a:spLocks noGrp="1"/>
          </p:cNvSpPr>
          <p:nvPr>
            <p:ph type="title"/>
          </p:nvPr>
        </p:nvSpPr>
        <p:spPr>
          <a:xfrm>
            <a:off x="457200" y="274638"/>
            <a:ext cx="8229600" cy="1786210"/>
          </a:xfrm>
        </p:spPr>
        <p:txBody>
          <a:bodyPr>
            <a:normAutofit fontScale="90000"/>
          </a:bodyPr>
          <a:lstStyle/>
          <a:p>
            <a:r>
              <a:rPr lang="uk-UA" sz="2000" b="0" dirty="0" smtClean="0"/>
              <a:t>Вузол</a:t>
            </a:r>
            <a:r>
              <a:rPr lang="uk-UA" sz="2000" dirty="0" smtClean="0"/>
              <a:t> "провідник"</a:t>
            </a:r>
            <a:r>
              <a:rPr lang="uk-UA" sz="2000" b="0" dirty="0" smtClean="0"/>
              <a:t> </a:t>
            </a:r>
            <a:r>
              <a:rPr lang="uk-UA" sz="2000" b="0" dirty="0" smtClean="0"/>
              <a:t>в'яжеться </a:t>
            </a:r>
            <a:r>
              <a:rPr lang="uk-UA" sz="2000" b="0" dirty="0" smtClean="0"/>
              <a:t>двома способами - петлею та одним кінцем. Зав'язати петлею дуже просто: достатньо скласти петлею кінець мотузки і нею зав'язується звичайний вузол як "</a:t>
            </a:r>
            <a:r>
              <a:rPr lang="uk-UA" sz="2000" b="0" dirty="0" err="1" smtClean="0"/>
              <a:t>контрольний“</a:t>
            </a:r>
            <a:r>
              <a:rPr lang="uk-UA" sz="2000" b="0" dirty="0" smtClean="0"/>
              <a:t>. Найбільша </a:t>
            </a:r>
            <a:r>
              <a:rPr lang="uk-UA" sz="2000" b="0" dirty="0" smtClean="0"/>
              <a:t>складність при в'язані таким способом полягає у дотриманні умови, щоб мотузки у вузлі не перехрещувалися.</a:t>
            </a:r>
            <a:endParaRPr lang="uk-UA"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естибюль">
  <a:themeElements>
    <a:clrScheme name="Вестибюль">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48</Words>
  <Application>Microsoft Office PowerPoint</Application>
  <PresentationFormat>Екран (4:3)</PresentationFormat>
  <Paragraphs>17</Paragraphs>
  <Slides>15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15</vt:i4>
      </vt:variant>
    </vt:vector>
  </HeadingPairs>
  <TitlesOfParts>
    <vt:vector size="16" baseType="lpstr">
      <vt:lpstr>Вестибюль</vt:lpstr>
      <vt:lpstr>В'язання вузлів для спортивного туризму </vt:lpstr>
      <vt:lpstr>Техніка в'язання туристичних вузлів та їх призначення  Вузли для зв'язування мотузок. Потреба в цих вузлах виникає, коли є необхідність доточити коротку мотузку, зав'язати петлю навколо опори, зв'язати два кінці мотузки, щоб не заважали тощо. Майже всі вузли для того, щоб не розв'язувалися (мотузки не вислизнули), застосовуються разом з контрольними вузлами, які в'яжуть по обидва боки від основного. Згідно з Правилами змагань з спортивного туризму контрольні вузли треба в'язати не далі як 5 см від основного вузла, вільний кінець мотузки не повинен бути коротшим 5 см. </vt:lpstr>
      <vt:lpstr>Прямий вузол в'яжеться дуже швидко та не потребує особливих зусиль, але коли мотузки навантажуються, то він сильно затягується і потребує багато часу для розв'язання. Тому для мотузок, які підлягають великому навантаженню його використовувати недоцільно.</vt:lpstr>
      <vt:lpstr>Ткацький вузол також використовується для зв'язування мотузок однакової товщини, на які не діють великі навантаження. Школярі інколи називають цей вузол "чотири контрольні". Так, зав'язавши два контрольні вузли однією мотузкою навколо іншої і навпаки - ми отримаємо ткацький вузол </vt:lpstr>
      <vt:lpstr>Зустрічний вузол за своєю формою нагадує звичайний контрольний вузол, виконаний здвоєною мотузкою. Але різниця в тому, що навантаження діє на кінці мотузки, що "виходять" з різних сторін від основного вузла. Для того, щоб зав'язати зустрічний вузол, треба спочатку зав'язати контрольний вузол на одній мотузці. Потім кінець другої мотузки просмикується через контрольний немов назустріч кінцю першої, повністю повторюючи всі його вигини і укладається паралельно один одному</vt:lpstr>
      <vt:lpstr>Грейпвайн подібний до ткацького і відрізняється лише тим, що при в'язанні контрольних вузлів мотузка двічі обвиває одна одну, а не один, раз як у ткацькому, і кількість цих вузлів лише 2</vt:lpstr>
      <vt:lpstr>Для в'язання брамшкотового вузла необхідно зробити петлю з основної мотузки. Допоміжну мотузку продівають через цю петлю, утворюють невелику петлю, через яку двічі просмикується її кінець, накручений навколо петлі основної мотузки . Для запобігання розв'язування на кінцях обох мотузок в'яжуться контрольні вузли.</vt:lpstr>
      <vt:lpstr>Техніка в'язання академічного вузла нагадує техніку в'язання прямого одним кінцем. Основна мотузка утворює петлю, а допоміжна просмикується через неї, двічі обкручується і виймається з петлі основної мотузки. Треба слідкувати за тим, щоб кінці допоміжної мотузки виходили з однієї сторони петлі основної мотузки.</vt:lpstr>
      <vt:lpstr>Вузол "провідник" в'яжеться двома способами - петлею та одним кінцем. Зав'язати петлею дуже просто: достатньо скласти петлею кінець мотузки і нею зав'язується звичайний вузол як "контрольний“. Найбільша складність при в'язані таким способом полягає у дотриманні умови, щоб мотузки у вузлі не перехрещувалися.</vt:lpstr>
      <vt:lpstr>Вузол "подвійний провідник", або "заячі вушка". Техніка в'язання його полягає у наступному. Мотузка складається петлею та на відстані від краю петлі не менше 20 см починаємо в'язати контрольний вузол, але не просмикуємо саму петлю через вузол. Отримуємо вузол "обманка" (якщо потягнути за петлю - він розв'яжеться), яка складається з подвійної петлі з одного боку від вузла та одинарної петлі й двох кінців мотузки з іншого . Розправляємо витки мотузки у вузлі і трохи затягуємо його. Одинарну петлю накидаємо на подвійну так, щоб вона опинилася нижче контрольного вузла, і за допомогою подвійної петлі затягуємо вузол. В результаті отримуємо вузол "подвійний провідник" .</vt:lpstr>
      <vt:lpstr>Вузол "серединний провідник" (австрійський провідник) застосовується в тому випадку, коли необхідно жорстко приєднати середню частину мотузки, яка навантажується з двох боків. Для зав'язування цього вузла необхідно петлю мотузки двічі обкрутити навколо себе. Розкладаємо на площині мотузку так, щоб отримати рисунок, що нагадує цифру "8" в стороні від кінців мотузки, що навантажуються в різні боки . Потім кінець петлі обгортаємо навколо дальнього перехрестя і затягуємо вузол </vt:lpstr>
      <vt:lpstr>Призначення вузла "провідник вісімка" таке саме, як і вузла провідник. Різниця полягає у тому, що він менше затягується і не потребує контрольного вузла на кінцях мотузки. При зав'язуванні вузла "вісімка" треба складену петлю обкрутити навколо обох кінців та, зробивши повний оберт, просмикнути через утворену подвійну петлю. Коли вузол правильно зав'язаний, він своєю формою нагадує цифру "8" </vt:lpstr>
      <vt:lpstr>Вузол "кренцеля" має аналогічне застосування, як вузли "удавка" та "карабінна удавка". Але цей вузол може бути розв'язаний навіть при навантаженій мотузці на відміну від попередніх. При зав'язуванні вузла необхідно обвести мотузку навколо опори, перекинути через кінець мотузки, що буде навантажуватися, знов обвести навколо опори, тільки тепер у зворотному напрямку, і зав'язати контрольний вузол навколо кінця мотузки, що навантажується </vt:lpstr>
      <vt:lpstr>Назва "король вузлів" недарма присвоєна вузлу "булінь". Відносна простота його в'язання та можливість розв'язання, як би він не був затягнутим, підтверджує таку назву. Крім того, якщо величина петлі, отримана іншими вузлами, не може регулюватися, то при в'язанні буліня ми можемо відрегулювати величину петлі, що дозволяє використовувати цей вузол при створенні грудної обв'язки (за браком альпіністського поясу).</vt:lpstr>
      <vt:lpstr>Вузол "схоплюючий" можна зав'язувати двома способами: петлею та одним кінцем . При зав'язуванні вузла першим способом кінець допоміжної мотузки перекидається через основну мотузку, двічі обкручується, заводиться навколо відтяжки, створюючи петлю, знову двічі обкручується навколо основної мотузки з іншої сторони через створену петлю.</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В'язання вузлів для спортивного туризму </dc:title>
  <dc:creator>Соляр</dc:creator>
  <cp:lastModifiedBy>Соляр</cp:lastModifiedBy>
  <cp:revision>6</cp:revision>
  <dcterms:created xsi:type="dcterms:W3CDTF">2014-05-19T14:43:53Z</dcterms:created>
  <dcterms:modified xsi:type="dcterms:W3CDTF">2014-05-19T15:34:38Z</dcterms:modified>
</cp:coreProperties>
</file>