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60" r:id="rId6"/>
    <p:sldId id="273" r:id="rId7"/>
    <p:sldId id="259" r:id="rId8"/>
    <p:sldId id="261" r:id="rId9"/>
    <p:sldId id="262" r:id="rId10"/>
    <p:sldId id="263" r:id="rId11"/>
    <p:sldId id="264" r:id="rId12"/>
    <p:sldId id="274" r:id="rId13"/>
    <p:sldId id="266" r:id="rId14"/>
    <p:sldId id="265" r:id="rId15"/>
    <p:sldId id="267" r:id="rId16"/>
    <p:sldId id="269" r:id="rId17"/>
    <p:sldId id="270" r:id="rId18"/>
    <p:sldId id="271" r:id="rId19"/>
    <p:sldId id="268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C709D5-B3F7-48A6-907B-69AD85D572A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33AFF-F8A3-439B-895C-D187E808823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133111" cy="6842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1268760"/>
            <a:ext cx="4620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25-й кадр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11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9769" cy="5163344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98072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Вгорі - кадри на плівці, внизу - те, що бачить людина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06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pPr algn="ctr"/>
            <a:r>
              <a:rPr lang="uk-UA" dirty="0" smtClean="0"/>
              <a:t>Пізніші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968552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/>
              <a:t>Міжнародний </a:t>
            </a:r>
            <a:r>
              <a:rPr lang="uk-UA" sz="2200" dirty="0" smtClean="0"/>
              <a:t>науково-популярний </a:t>
            </a:r>
            <a:r>
              <a:rPr lang="uk-UA" sz="2200" dirty="0"/>
              <a:t>журнал </a:t>
            </a:r>
            <a:r>
              <a:rPr lang="uk-UA" sz="2200" dirty="0" err="1"/>
              <a:t>New</a:t>
            </a:r>
            <a:r>
              <a:rPr lang="uk-UA" sz="2200" dirty="0"/>
              <a:t> </a:t>
            </a:r>
            <a:r>
              <a:rPr lang="uk-UA" sz="2200" dirty="0" err="1"/>
              <a:t>Scientist</a:t>
            </a:r>
            <a:r>
              <a:rPr lang="uk-UA" sz="2200" dirty="0"/>
              <a:t> </a:t>
            </a:r>
            <a:r>
              <a:rPr lang="uk-UA" sz="2200" dirty="0" smtClean="0"/>
              <a:t>писав, </a:t>
            </a:r>
            <a:r>
              <a:rPr lang="uk-UA" sz="2200" dirty="0"/>
              <a:t>що в деяких випадках підсвідома реклама </a:t>
            </a:r>
            <a:r>
              <a:rPr lang="uk-UA" sz="2200" dirty="0" smtClean="0"/>
              <a:t>працює. </a:t>
            </a:r>
            <a:r>
              <a:rPr lang="uk-UA" sz="2200" dirty="0"/>
              <a:t>Для цього повідомлення має бути замасковано в потоці </a:t>
            </a:r>
            <a:r>
              <a:rPr lang="uk-UA" sz="2200" dirty="0" err="1" smtClean="0"/>
              <a:t>скачущих</a:t>
            </a:r>
            <a:r>
              <a:rPr lang="uk-UA" sz="2200" dirty="0" smtClean="0"/>
              <a:t> </a:t>
            </a:r>
            <a:r>
              <a:rPr lang="uk-UA" sz="2200" dirty="0"/>
              <a:t>букв і цифр і повинно з'являтися на </a:t>
            </a:r>
            <a:r>
              <a:rPr lang="uk-UA" sz="2200" dirty="0" smtClean="0"/>
              <a:t>час, </a:t>
            </a:r>
            <a:r>
              <a:rPr lang="uk-UA" sz="2200" dirty="0"/>
              <a:t>на порядок перевищує 1 / 25 с </a:t>
            </a:r>
            <a:r>
              <a:rPr lang="uk-UA" sz="2200" dirty="0" smtClean="0"/>
              <a:t>(орієнтовно 0,3-0,4с</a:t>
            </a:r>
            <a:r>
              <a:rPr lang="uk-UA" sz="2200" dirty="0"/>
              <a:t>). Випробовувані не просто спостерігали безглуздий </a:t>
            </a:r>
            <a:r>
              <a:rPr lang="uk-UA" sz="2200" dirty="0" smtClean="0"/>
              <a:t>відеоряд, </a:t>
            </a:r>
            <a:r>
              <a:rPr lang="uk-UA" sz="2200" dirty="0"/>
              <a:t>а повинні були підраховувати кількість літер в миготіли словах</a:t>
            </a:r>
            <a:r>
              <a:rPr lang="uk-UA" sz="2200" dirty="0" smtClean="0"/>
              <a:t>.</a:t>
            </a:r>
            <a:endParaRPr lang="uk-UA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47" y="1412776"/>
            <a:ext cx="401386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Група вчених університету </a:t>
            </a:r>
            <a:r>
              <a:rPr lang="uk-UA" dirty="0" err="1"/>
              <a:t>Неймегена</a:t>
            </a:r>
            <a:r>
              <a:rPr lang="uk-UA" dirty="0"/>
              <a:t> в Нідерландах під керівництвом </a:t>
            </a:r>
            <a:r>
              <a:rPr lang="uk-UA" dirty="0" err="1"/>
              <a:t>Йохана</a:t>
            </a:r>
            <a:r>
              <a:rPr lang="uk-UA" dirty="0"/>
              <a:t> </a:t>
            </a:r>
            <a:r>
              <a:rPr lang="uk-UA" dirty="0" err="1"/>
              <a:t>Карреманса</a:t>
            </a:r>
            <a:r>
              <a:rPr lang="uk-UA" dirty="0"/>
              <a:t> провела експеримент, що підтверджує ефективність </a:t>
            </a:r>
            <a:r>
              <a:rPr lang="uk-UA" dirty="0" err="1"/>
              <a:t>сублімінальних</a:t>
            </a:r>
            <a:r>
              <a:rPr lang="uk-UA" dirty="0"/>
              <a:t> впливу за певних умов. Результати були опубліковані в журналі </a:t>
            </a:r>
            <a:r>
              <a:rPr lang="uk-UA" dirty="0" err="1"/>
              <a:t>Journal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Experimental</a:t>
            </a:r>
            <a:r>
              <a:rPr lang="uk-UA" dirty="0"/>
              <a:t> </a:t>
            </a:r>
            <a:r>
              <a:rPr lang="uk-UA" dirty="0" err="1"/>
              <a:t>Social</a:t>
            </a:r>
            <a:r>
              <a:rPr lang="uk-UA" dirty="0"/>
              <a:t> </a:t>
            </a:r>
            <a:r>
              <a:rPr lang="uk-UA" dirty="0" err="1"/>
              <a:t>Psychology</a:t>
            </a:r>
            <a:r>
              <a:rPr lang="uk-UA" dirty="0"/>
              <a:t> .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pPr algn="ctr"/>
            <a:r>
              <a:rPr lang="uk-UA" dirty="0" smtClean="0"/>
              <a:t>Пізніші дослідження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27288"/>
            <a:ext cx="3692128" cy="5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0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Реакція ЗМІ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Цей експеримент породив безліч міфів у засобах масової інформації і викликав хвилю обурень у суспільстві.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 1957р </a:t>
            </a:r>
            <a:r>
              <a:rPr lang="uk-UA" dirty="0">
                <a:solidFill>
                  <a:schemeClr val="bg1"/>
                </a:solidFill>
              </a:rPr>
              <a:t>Норман </a:t>
            </a:r>
            <a:r>
              <a:rPr lang="uk-UA" dirty="0" err="1">
                <a:solidFill>
                  <a:schemeClr val="bg1"/>
                </a:solidFill>
              </a:rPr>
              <a:t>Казініс</a:t>
            </a:r>
            <a:r>
              <a:rPr lang="uk-UA" dirty="0">
                <a:solidFill>
                  <a:schemeClr val="bg1"/>
                </a:solidFill>
              </a:rPr>
              <a:t> в </a:t>
            </a:r>
            <a:r>
              <a:rPr lang="uk-UA" dirty="0" err="1">
                <a:solidFill>
                  <a:schemeClr val="bg1"/>
                </a:solidFill>
              </a:rPr>
              <a:t>Saturday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Review</a:t>
            </a:r>
            <a:r>
              <a:rPr lang="uk-UA" dirty="0">
                <a:solidFill>
                  <a:schemeClr val="bg1"/>
                </a:solidFill>
              </a:rPr>
              <a:t> опублікував статтю «заплямувати підсвідомість», в якій прийшов до висновку, що 25-й кадр можна використовувати не тільки в рекламі </a:t>
            </a:r>
            <a:r>
              <a:rPr lang="uk-UA" dirty="0" err="1">
                <a:solidFill>
                  <a:schemeClr val="bg1"/>
                </a:solidFill>
              </a:rPr>
              <a:t>поп-корну</a:t>
            </a:r>
            <a:r>
              <a:rPr lang="uk-UA" dirty="0">
                <a:solidFill>
                  <a:schemeClr val="bg1"/>
                </a:solidFill>
              </a:rPr>
              <a:t>, а й </a:t>
            </a:r>
            <a:r>
              <a:rPr lang="uk-UA" dirty="0" smtClean="0">
                <a:solidFill>
                  <a:schemeClr val="bg1"/>
                </a:solidFill>
              </a:rPr>
              <a:t>в пропаганді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Парадокс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smtClean="0">
                <a:solidFill>
                  <a:schemeClr val="bg1"/>
                </a:solidFill>
              </a:rPr>
              <a:t>2008р </a:t>
            </a:r>
            <a:r>
              <a:rPr lang="ru-RU" dirty="0" err="1">
                <a:solidFill>
                  <a:schemeClr val="bg1"/>
                </a:solidFill>
              </a:rPr>
              <a:t>голландські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провели</a:t>
            </a:r>
            <a:r>
              <a:rPr lang="ru-RU" baseline="30000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</a:t>
            </a:r>
            <a:r>
              <a:rPr lang="ru-RU" dirty="0">
                <a:solidFill>
                  <a:schemeClr val="bg1"/>
                </a:solidFill>
              </a:rPr>
              <a:t>. Метою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змусити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піддослідних</a:t>
            </a:r>
            <a:r>
              <a:rPr lang="ru-RU" dirty="0">
                <a:solidFill>
                  <a:schemeClr val="bg1"/>
                </a:solidFill>
              </a:rPr>
              <a:t>», коли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мучитиме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спрага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купити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холодний</a:t>
            </a:r>
            <a:r>
              <a:rPr lang="ru-RU" dirty="0">
                <a:solidFill>
                  <a:schemeClr val="bg1"/>
                </a:solidFill>
              </a:rPr>
              <a:t> чай «</a:t>
            </a:r>
            <a:r>
              <a:rPr lang="en-US" dirty="0">
                <a:solidFill>
                  <a:schemeClr val="bg1"/>
                </a:solidFill>
              </a:rPr>
              <a:t>Lipton Ice Tea». </a:t>
            </a:r>
            <a:r>
              <a:rPr lang="ru-RU" dirty="0">
                <a:solidFill>
                  <a:schemeClr val="bg1"/>
                </a:solidFill>
              </a:rPr>
              <a:t>Вони </a:t>
            </a:r>
            <a:r>
              <a:rPr lang="ru-RU" dirty="0" err="1">
                <a:solidFill>
                  <a:schemeClr val="bg1"/>
                </a:solidFill>
              </a:rPr>
              <a:t>зібрали</a:t>
            </a:r>
            <a:r>
              <a:rPr lang="ru-RU" dirty="0">
                <a:solidFill>
                  <a:schemeClr val="bg1"/>
                </a:solidFill>
              </a:rPr>
              <a:t> 61 </a:t>
            </a:r>
            <a:r>
              <a:rPr lang="ru-RU" dirty="0" err="1" smtClean="0">
                <a:solidFill>
                  <a:schemeClr val="bg1"/>
                </a:solidFill>
              </a:rPr>
              <a:t>добровольців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половині</a:t>
            </a:r>
            <a:r>
              <a:rPr lang="ru-RU" dirty="0">
                <a:solidFill>
                  <a:schemeClr val="bg1"/>
                </a:solidFill>
              </a:rPr>
              <a:t> з них роздали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солоні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льодяники</a:t>
            </a:r>
            <a:r>
              <a:rPr lang="ru-RU" dirty="0">
                <a:solidFill>
                  <a:schemeClr val="bg1"/>
                </a:solidFill>
              </a:rPr>
              <a:t> і попросили </a:t>
            </a:r>
            <a:r>
              <a:rPr lang="ru-RU" dirty="0" err="1">
                <a:solidFill>
                  <a:schemeClr val="bg1"/>
                </a:solidFill>
              </a:rPr>
              <a:t>підрахувати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разів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спалахуючих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буква </a:t>
            </a:r>
            <a:r>
              <a:rPr lang="en-US" dirty="0">
                <a:solidFill>
                  <a:schemeClr val="bg1"/>
                </a:solidFill>
              </a:rPr>
              <a:t>b </a:t>
            </a:r>
            <a:r>
              <a:rPr lang="ru-RU" dirty="0">
                <a:solidFill>
                  <a:schemeClr val="bg1"/>
                </a:solidFill>
              </a:rPr>
              <a:t>буде </a:t>
            </a:r>
            <a:r>
              <a:rPr lang="ru-RU" dirty="0" err="1">
                <a:solidFill>
                  <a:schemeClr val="bg1"/>
                </a:solidFill>
              </a:rPr>
              <a:t>маленька</a:t>
            </a:r>
            <a:r>
              <a:rPr lang="ru-RU" dirty="0">
                <a:solidFill>
                  <a:schemeClr val="bg1"/>
                </a:solidFill>
              </a:rPr>
              <a:t>. Перед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показати</a:t>
            </a:r>
            <a:r>
              <a:rPr lang="ru-RU" dirty="0">
                <a:solidFill>
                  <a:schemeClr val="bg1"/>
                </a:solidFill>
              </a:rPr>
              <a:t> букву </a:t>
            </a:r>
            <a:r>
              <a:rPr lang="en-US" dirty="0">
                <a:solidFill>
                  <a:schemeClr val="bg1"/>
                </a:solidFill>
              </a:rPr>
              <a:t>s </a:t>
            </a:r>
            <a:r>
              <a:rPr lang="ru-RU" dirty="0">
                <a:solidFill>
                  <a:schemeClr val="bg1"/>
                </a:solidFill>
              </a:rPr>
              <a:t>на 23 </a:t>
            </a:r>
            <a:r>
              <a:rPr lang="ru-RU" dirty="0" err="1">
                <a:solidFill>
                  <a:schemeClr val="bg1"/>
                </a:solidFill>
              </a:rPr>
              <a:t>мілісекунді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з’явився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надпис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en-US" dirty="0">
                <a:solidFill>
                  <a:schemeClr val="bg1"/>
                </a:solidFill>
              </a:rPr>
              <a:t>Ice Lipton».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того, кожного з них </a:t>
            </a:r>
            <a:r>
              <a:rPr lang="ru-RU" dirty="0" err="1">
                <a:solidFill>
                  <a:schemeClr val="bg1"/>
                </a:solidFill>
              </a:rPr>
              <a:t>перепитали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напій</a:t>
            </a:r>
            <a:r>
              <a:rPr lang="ru-RU" dirty="0">
                <a:solidFill>
                  <a:schemeClr val="bg1"/>
                </a:solidFill>
              </a:rPr>
              <a:t> вони б </a:t>
            </a:r>
            <a:r>
              <a:rPr lang="ru-RU" dirty="0" err="1">
                <a:solidFill>
                  <a:schemeClr val="bg1"/>
                </a:solidFill>
              </a:rPr>
              <a:t>обрали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захотілось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Spa Rood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Lipton Ice.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експерименту</a:t>
            </a:r>
            <a:r>
              <a:rPr lang="ru-RU" dirty="0">
                <a:solidFill>
                  <a:schemeClr val="bg1"/>
                </a:solidFill>
              </a:rPr>
              <a:t> 80% </a:t>
            </a:r>
            <a:r>
              <a:rPr lang="ru-RU" dirty="0" err="1">
                <a:solidFill>
                  <a:schemeClr val="bg1"/>
                </a:solidFill>
              </a:rPr>
              <a:t>спраглих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пішли</a:t>
            </a:r>
            <a:r>
              <a:rPr lang="ru-RU" dirty="0">
                <a:solidFill>
                  <a:schemeClr val="bg1"/>
                </a:solidFill>
              </a:rPr>
              <a:t> в магазин і </a:t>
            </a:r>
            <a:r>
              <a:rPr lang="ru-RU" dirty="0" err="1">
                <a:solidFill>
                  <a:schemeClr val="bg1"/>
                </a:solidFill>
              </a:rPr>
              <a:t>вибрали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Lipton Ice.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25 кадр </a:t>
            </a:r>
            <a:r>
              <a:rPr lang="ru-RU" dirty="0" err="1" smtClean="0">
                <a:solidFill>
                  <a:schemeClr val="bg1"/>
                </a:solidFill>
              </a:rPr>
              <a:t>подіяв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потребує</a:t>
            </a:r>
            <a:r>
              <a:rPr lang="ru-RU" dirty="0">
                <a:solidFill>
                  <a:schemeClr val="bg1"/>
                </a:solidFill>
              </a:rPr>
              <a:t> той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інший</a:t>
            </a:r>
            <a:r>
              <a:rPr lang="ru-RU" dirty="0">
                <a:solidFill>
                  <a:schemeClr val="bg1"/>
                </a:solidFill>
              </a:rPr>
              <a:t> продукт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Втім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країнах</a:t>
            </a:r>
            <a:r>
              <a:rPr lang="ru-RU" dirty="0">
                <a:solidFill>
                  <a:schemeClr val="bg1"/>
                </a:solidFill>
              </a:rPr>
              <a:t> заборонено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реклами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якимось</a:t>
            </a:r>
            <a:r>
              <a:rPr lang="ru-RU" dirty="0">
                <a:solidFill>
                  <a:schemeClr val="bg1"/>
                </a:solidFill>
              </a:rPr>
              <a:t> чином могла б </a:t>
            </a:r>
            <a:r>
              <a:rPr lang="ru-RU" dirty="0" err="1">
                <a:solidFill>
                  <a:schemeClr val="bg1"/>
                </a:solidFill>
              </a:rPr>
              <a:t>діяти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підсвідомість</a:t>
            </a:r>
            <a:r>
              <a:rPr lang="ru-RU" dirty="0">
                <a:solidFill>
                  <a:schemeClr val="bg1"/>
                </a:solidFill>
              </a:rPr>
              <a:t>, в тому </a:t>
            </a:r>
            <a:r>
              <a:rPr lang="ru-RU" dirty="0" err="1">
                <a:solidFill>
                  <a:schemeClr val="bg1"/>
                </a:solidFill>
              </a:rPr>
              <a:t>числі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Використання 25-кадру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3357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Під час парламентських виборів на Україні в </a:t>
            </a:r>
            <a:r>
              <a:rPr lang="uk-UA" dirty="0" smtClean="0">
                <a:solidFill>
                  <a:schemeClr val="bg1"/>
                </a:solidFill>
              </a:rPr>
              <a:t>2006р </a:t>
            </a:r>
            <a:r>
              <a:rPr lang="uk-UA" dirty="0">
                <a:solidFill>
                  <a:schemeClr val="bg1"/>
                </a:solidFill>
              </a:rPr>
              <a:t>керівник виборчої кампанії Партії регіонів </a:t>
            </a:r>
            <a:r>
              <a:rPr lang="uk-UA" dirty="0" smtClean="0">
                <a:solidFill>
                  <a:schemeClr val="bg1"/>
                </a:solidFill>
              </a:rPr>
              <a:t>Є. </a:t>
            </a:r>
            <a:r>
              <a:rPr lang="uk-UA" dirty="0">
                <a:solidFill>
                  <a:schemeClr val="bg1"/>
                </a:solidFill>
              </a:rPr>
              <a:t>Кушнарьов заявив про використання блоком «Наша </a:t>
            </a:r>
            <a:r>
              <a:rPr lang="uk-UA" dirty="0" smtClean="0">
                <a:solidFill>
                  <a:schemeClr val="bg1"/>
                </a:solidFill>
              </a:rPr>
              <a:t>Україна» «25 </a:t>
            </a:r>
            <a:r>
              <a:rPr lang="uk-UA" dirty="0">
                <a:solidFill>
                  <a:schemeClr val="bg1"/>
                </a:solidFill>
              </a:rPr>
              <a:t>-го </a:t>
            </a:r>
            <a:r>
              <a:rPr lang="uk-UA" dirty="0" smtClean="0">
                <a:solidFill>
                  <a:schemeClr val="bg1"/>
                </a:solidFill>
              </a:rPr>
              <a:t>кадру» </a:t>
            </a:r>
            <a:r>
              <a:rPr lang="uk-UA" dirty="0">
                <a:solidFill>
                  <a:schemeClr val="bg1"/>
                </a:solidFill>
              </a:rPr>
              <a:t>в агітаційному фільмі «Загроза. Страшна </a:t>
            </a:r>
            <a:r>
              <a:rPr lang="uk-UA" dirty="0" smtClean="0">
                <a:solidFill>
                  <a:schemeClr val="bg1"/>
                </a:solidFill>
              </a:rPr>
              <a:t>правда» </a:t>
            </a:r>
            <a:r>
              <a:rPr lang="uk-UA" dirty="0">
                <a:solidFill>
                  <a:schemeClr val="bg1"/>
                </a:solidFill>
              </a:rPr>
              <a:t>, продемонстрованому 10 березня на Першому національному каналі. За його словами , протягом всієї стрічки п'ять разів по три кадри з'являється зображення черепа. Блок «Наша </a:t>
            </a:r>
            <a:r>
              <a:rPr lang="uk-UA" dirty="0" smtClean="0">
                <a:solidFill>
                  <a:schemeClr val="bg1"/>
                </a:solidFill>
              </a:rPr>
              <a:t>Україна», </a:t>
            </a:r>
            <a:r>
              <a:rPr lang="uk-UA" dirty="0">
                <a:solidFill>
                  <a:schemeClr val="bg1"/>
                </a:solidFill>
              </a:rPr>
              <a:t>в свою </a:t>
            </a:r>
            <a:r>
              <a:rPr lang="uk-UA" dirty="0" smtClean="0">
                <a:solidFill>
                  <a:schemeClr val="bg1"/>
                </a:solidFill>
              </a:rPr>
              <a:t>чергу, </a:t>
            </a:r>
            <a:r>
              <a:rPr lang="uk-UA" dirty="0">
                <a:solidFill>
                  <a:schemeClr val="bg1"/>
                </a:solidFill>
              </a:rPr>
              <a:t>спростував через свою </a:t>
            </a:r>
            <a:r>
              <a:rPr lang="uk-UA" dirty="0" smtClean="0">
                <a:solidFill>
                  <a:schemeClr val="bg1"/>
                </a:solidFill>
              </a:rPr>
              <a:t>прес-службу звинувачення, </a:t>
            </a:r>
            <a:r>
              <a:rPr lang="uk-UA" dirty="0">
                <a:solidFill>
                  <a:schemeClr val="bg1"/>
                </a:solidFill>
              </a:rPr>
              <a:t>назвавши череп </a:t>
            </a:r>
            <a:r>
              <a:rPr lang="uk-UA" dirty="0" smtClean="0">
                <a:solidFill>
                  <a:schemeClr val="bg1"/>
                </a:solidFill>
              </a:rPr>
              <a:t>спец-ефектом, дорікши </a:t>
            </a:r>
            <a:r>
              <a:rPr lang="uk-UA" dirty="0">
                <a:solidFill>
                  <a:schemeClr val="bg1"/>
                </a:solidFill>
              </a:rPr>
              <a:t>Партію регіонів в роздуванні </a:t>
            </a:r>
            <a:r>
              <a:rPr lang="uk-UA" dirty="0" err="1">
                <a:solidFill>
                  <a:schemeClr val="bg1"/>
                </a:solidFill>
              </a:rPr>
              <a:t>псевдосенсацій</a:t>
            </a:r>
            <a:r>
              <a:rPr lang="uk-UA" dirty="0">
                <a:solidFill>
                  <a:schemeClr val="bg1"/>
                </a:solidFill>
              </a:rPr>
              <a:t> для відволікання уваги від компрометуючих </a:t>
            </a:r>
            <a:r>
              <a:rPr lang="uk-UA" dirty="0" smtClean="0">
                <a:solidFill>
                  <a:schemeClr val="bg1"/>
                </a:solidFill>
              </a:rPr>
              <a:t>фактів, </a:t>
            </a:r>
            <a:r>
              <a:rPr lang="uk-UA" dirty="0">
                <a:solidFill>
                  <a:schemeClr val="bg1"/>
                </a:solidFill>
              </a:rPr>
              <a:t>наведених у </a:t>
            </a:r>
            <a:r>
              <a:rPr lang="uk-UA" dirty="0" smtClean="0">
                <a:solidFill>
                  <a:schemeClr val="bg1"/>
                </a:solidFill>
              </a:rPr>
              <a:t>фільмі. </a:t>
            </a:r>
            <a:r>
              <a:rPr lang="uk-UA" dirty="0">
                <a:solidFill>
                  <a:schemeClr val="bg1"/>
                </a:solidFill>
              </a:rPr>
              <a:t>При уповільненому перегляді видно , що зображення черепа проявлялося у вигляді спалаху при зміні сюжетів і займало більше одного кадру в кожному </a:t>
            </a:r>
            <a:r>
              <a:rPr lang="uk-UA" dirty="0" smtClean="0">
                <a:solidFill>
                  <a:schemeClr val="bg1"/>
                </a:solidFill>
              </a:rPr>
              <a:t>випадку, </a:t>
            </a:r>
            <a:r>
              <a:rPr lang="uk-UA" dirty="0">
                <a:solidFill>
                  <a:schemeClr val="bg1"/>
                </a:solidFill>
              </a:rPr>
              <a:t>тобто </a:t>
            </a:r>
            <a:r>
              <a:rPr lang="uk-UA" dirty="0" smtClean="0">
                <a:solidFill>
                  <a:schemeClr val="bg1"/>
                </a:solidFill>
              </a:rPr>
              <a:t>не </a:t>
            </a:r>
            <a:r>
              <a:rPr lang="uk-UA" dirty="0">
                <a:solidFill>
                  <a:schemeClr val="bg1"/>
                </a:solidFill>
              </a:rPr>
              <a:t>було </a:t>
            </a:r>
            <a:r>
              <a:rPr lang="uk-UA" dirty="0" smtClean="0">
                <a:solidFill>
                  <a:schemeClr val="bg1"/>
                </a:solidFill>
              </a:rPr>
              <a:t>25-м </a:t>
            </a:r>
            <a:r>
              <a:rPr lang="uk-UA" dirty="0">
                <a:solidFill>
                  <a:schemeClr val="bg1"/>
                </a:solidFill>
              </a:rPr>
              <a:t>кадром як таким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04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Після інциденту з епілептичними нападами у японських дітей , у використанні 25-го кадру був звинувачений популярний </a:t>
            </a:r>
            <a:r>
              <a:rPr lang="uk-UA" dirty="0" err="1"/>
              <a:t>аніме-серіал</a:t>
            </a:r>
            <a:r>
              <a:rPr lang="uk-UA" dirty="0"/>
              <a:t> «</a:t>
            </a:r>
            <a:r>
              <a:rPr lang="uk-UA" dirty="0" err="1"/>
              <a:t>Покемон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 algn="ctr"/>
            <a:r>
              <a:rPr lang="uk-UA" dirty="0" smtClean="0"/>
              <a:t>Використання 25-кадру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3057705"/>
            <a:ext cx="4448173" cy="3433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770"/>
            <a:ext cx="3931218" cy="29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68" y="1277757"/>
            <a:ext cx="8845619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 smtClean="0"/>
              <a:t>У фільмі </a:t>
            </a:r>
            <a:r>
              <a:rPr lang="uk-UA" sz="2200" dirty="0"/>
              <a:t>«Бійцівський </a:t>
            </a:r>
            <a:r>
              <a:rPr lang="uk-UA" sz="2200" dirty="0" smtClean="0"/>
              <a:t>клуб» </a:t>
            </a:r>
            <a:r>
              <a:rPr lang="uk-UA" sz="2200" dirty="0"/>
              <a:t>згадується використання </a:t>
            </a:r>
            <a:r>
              <a:rPr lang="uk-UA" sz="2200" dirty="0" smtClean="0"/>
              <a:t>25кадру </a:t>
            </a:r>
            <a:r>
              <a:rPr lang="uk-UA" sz="2200" dirty="0" err="1"/>
              <a:t>Тайлером</a:t>
            </a:r>
            <a:r>
              <a:rPr lang="uk-UA" sz="2200" dirty="0"/>
              <a:t> </a:t>
            </a:r>
            <a:r>
              <a:rPr lang="uk-UA" sz="2200" dirty="0" err="1" smtClean="0"/>
              <a:t>Дерденом</a:t>
            </a:r>
            <a:r>
              <a:rPr lang="uk-UA" sz="2200" dirty="0" smtClean="0"/>
              <a:t>: </a:t>
            </a:r>
            <a:r>
              <a:rPr lang="uk-UA" sz="2200" dirty="0"/>
              <a:t>працюючи в </a:t>
            </a:r>
            <a:r>
              <a:rPr lang="uk-UA" sz="2200" dirty="0" smtClean="0"/>
              <a:t>кінотеатрі, </a:t>
            </a:r>
            <a:r>
              <a:rPr lang="uk-UA" sz="2200" dirty="0"/>
              <a:t>він вставляв у фільми кадр із зображенням статевого </a:t>
            </a:r>
            <a:r>
              <a:rPr lang="uk-UA" sz="2200" dirty="0" smtClean="0"/>
              <a:t>члена, </a:t>
            </a:r>
            <a:r>
              <a:rPr lang="uk-UA" sz="2200" dirty="0"/>
              <a:t>що викликало підсвідоме збентеження у </a:t>
            </a:r>
            <a:r>
              <a:rPr lang="uk-UA" sz="2200" dirty="0" smtClean="0"/>
              <a:t>публіки, </a:t>
            </a:r>
            <a:r>
              <a:rPr lang="uk-UA" sz="2200" dirty="0"/>
              <a:t>не помітивши вульгарності на рівні </a:t>
            </a:r>
            <a:r>
              <a:rPr lang="uk-UA" sz="2200" dirty="0" smtClean="0"/>
              <a:t>свідомості; також цей </a:t>
            </a:r>
            <a:r>
              <a:rPr lang="uk-UA" sz="2200" dirty="0"/>
              <a:t>кадр </a:t>
            </a:r>
            <a:r>
              <a:rPr lang="uk-UA" sz="2200" dirty="0" smtClean="0"/>
              <a:t>вставлений </a:t>
            </a:r>
            <a:r>
              <a:rPr lang="uk-UA" sz="2200" dirty="0"/>
              <a:t>в кінець фільму. На початку фільму присутні вставки зображень самого </a:t>
            </a:r>
            <a:r>
              <a:rPr lang="uk-UA" sz="2200" dirty="0" err="1"/>
              <a:t>Тайлера</a:t>
            </a:r>
            <a:r>
              <a:rPr lang="uk-UA" sz="2200" dirty="0"/>
              <a:t> </a:t>
            </a:r>
            <a:r>
              <a:rPr lang="uk-UA" sz="2200" dirty="0" err="1"/>
              <a:t>Дердена</a:t>
            </a:r>
            <a:r>
              <a:rPr lang="uk-UA" sz="2200" dirty="0"/>
              <a:t> до його зустрічі з головним героєм.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3051" y="332656"/>
            <a:ext cx="230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кіно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" y="3772730"/>
            <a:ext cx="3944935" cy="2958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99" y="3711084"/>
            <a:ext cx="4524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uk-UA" dirty="0" smtClean="0"/>
              <a:t>В кіно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/>
              <a:t>  В одному з епізодів </a:t>
            </a:r>
            <a:r>
              <a:rPr lang="uk-UA" sz="2200" dirty="0" smtClean="0"/>
              <a:t>серіалу «Коломбо» </a:t>
            </a:r>
            <a:r>
              <a:rPr lang="uk-UA" sz="2200" dirty="0"/>
              <a:t>лейтенант Коломбо використовував </a:t>
            </a:r>
            <a:r>
              <a:rPr lang="uk-UA" sz="2200" dirty="0" smtClean="0"/>
              <a:t>25кадр </a:t>
            </a:r>
            <a:r>
              <a:rPr lang="uk-UA" sz="2200" dirty="0"/>
              <a:t>для демонстрації сюжету ймовірному </a:t>
            </a:r>
            <a:r>
              <a:rPr lang="uk-UA" sz="2200" dirty="0" smtClean="0"/>
              <a:t>вбивці. Він знав лише район </a:t>
            </a:r>
            <a:r>
              <a:rPr lang="uk-UA" sz="2200" dirty="0"/>
              <a:t>схованки з </a:t>
            </a:r>
            <a:r>
              <a:rPr lang="uk-UA" sz="2200" dirty="0" smtClean="0"/>
              <a:t>пістолетом, </a:t>
            </a:r>
            <a:r>
              <a:rPr lang="uk-UA" sz="2200" dirty="0"/>
              <a:t>але не знав конкретного місця. </a:t>
            </a:r>
            <a:r>
              <a:rPr lang="uk-UA" sz="2200" dirty="0" smtClean="0"/>
              <a:t>Тому він вставив </a:t>
            </a:r>
            <a:r>
              <a:rPr lang="uk-UA" sz="2200" dirty="0"/>
              <a:t>у фільм </a:t>
            </a:r>
            <a:r>
              <a:rPr lang="uk-UA" sz="2200" dirty="0" smtClean="0"/>
              <a:t>25кадр </a:t>
            </a:r>
            <a:r>
              <a:rPr lang="uk-UA" sz="2200" dirty="0"/>
              <a:t>із зображенням місцевості передбачуваного тайника. Наприкінці фільму злочинець з незрозумілої для себе причини вийшов з кінотеатру і перевірив схованку з </a:t>
            </a:r>
            <a:r>
              <a:rPr lang="uk-UA" sz="2200" dirty="0" smtClean="0"/>
              <a:t>пістолетом, де його чекали </a:t>
            </a:r>
            <a:r>
              <a:rPr lang="uk-UA" sz="2200" dirty="0"/>
              <a:t>поліцейські.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2241698" cy="3029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29419"/>
            <a:ext cx="3816085" cy="2862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2232248" cy="3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/>
          <a:lstStyle/>
          <a:p>
            <a:pPr algn="ctr"/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464496" cy="455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Під час передвиборної кампанії в </a:t>
            </a:r>
            <a:r>
              <a:rPr lang="uk-UA" sz="2400" dirty="0" smtClean="0"/>
              <a:t>2000р </a:t>
            </a:r>
            <a:r>
              <a:rPr lang="uk-UA" sz="2400" dirty="0"/>
              <a:t>в США в рекламному ролику республіканців на підтримку Буша був використаний 25-й кадр, який містив у собі прихований текст: </a:t>
            </a:r>
            <a:endParaRPr lang="uk-UA" sz="2400" dirty="0" smtClean="0"/>
          </a:p>
          <a:p>
            <a:pPr marL="0" indent="0" algn="ctr">
              <a:buNone/>
            </a:pPr>
            <a:r>
              <a:rPr lang="uk-UA" sz="2400" dirty="0" smtClean="0"/>
              <a:t>«</a:t>
            </a:r>
            <a:r>
              <a:rPr lang="uk-UA" sz="2400" dirty="0"/>
              <a:t>Щура. План Гора </a:t>
            </a:r>
            <a:r>
              <a:rPr lang="uk-UA" sz="2400" dirty="0" smtClean="0"/>
              <a:t>– вибір бюрократів!»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76" y="1628800"/>
            <a:ext cx="43268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/>
              <a:t>25-й кадр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25-й кадр</a:t>
            </a:r>
            <a:r>
              <a:rPr lang="ru-RU" dirty="0"/>
              <a:t> —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текстове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через </a:t>
            </a:r>
            <a:r>
              <a:rPr lang="ru-RU" dirty="0" smtClean="0"/>
              <a:t>ЗМ</a:t>
            </a:r>
            <a:r>
              <a:rPr lang="uk-UA" dirty="0" smtClean="0"/>
              <a:t>І </a:t>
            </a:r>
            <a:r>
              <a:rPr lang="ru-RU" dirty="0" smtClean="0"/>
              <a:t>з </a:t>
            </a:r>
            <a:r>
              <a:rPr lang="ru-RU" dirty="0"/>
              <a:t>метою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через </a:t>
            </a:r>
            <a:r>
              <a:rPr lang="ru-RU" dirty="0" err="1"/>
              <a:t>задіяння</a:t>
            </a:r>
            <a:r>
              <a:rPr lang="ru-RU" dirty="0"/>
              <a:t> </a:t>
            </a:r>
            <a:r>
              <a:rPr lang="ru-RU" dirty="0" err="1"/>
              <a:t>підсвідомості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pPr algn="ctr"/>
            <a:r>
              <a:rPr lang="uk-UA" b="1" dirty="0" smtClean="0"/>
              <a:t>25-й кадр </a:t>
            </a:r>
            <a:r>
              <a:rPr lang="uk-UA" dirty="0" smtClean="0"/>
              <a:t>- вигадана методика впливу на підсвідомість людей за допомогою вставки у відеоряд прихованої реклами у вигляді додаткових кадрів. Автор методу Джеймс </a:t>
            </a:r>
            <a:r>
              <a:rPr lang="uk-UA" dirty="0" err="1" smtClean="0"/>
              <a:t>Вікері</a:t>
            </a:r>
            <a:r>
              <a:rPr lang="uk-UA" dirty="0" smtClean="0"/>
              <a:t> визнав, що результати експериментів, нібито підтверджували наявність такого впливу на людей, були їм сфабриковані. Незважаючи на це, використання </a:t>
            </a:r>
            <a:r>
              <a:rPr lang="uk-UA" dirty="0" err="1" smtClean="0"/>
              <a:t>сублімінальних</a:t>
            </a:r>
            <a:r>
              <a:rPr lang="uk-UA" dirty="0" smtClean="0"/>
              <a:t> реклами заборонено в ряді країн.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921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В</a:t>
            </a:r>
            <a:r>
              <a:rPr lang="uk-UA" dirty="0" smtClean="0"/>
              <a:t>і</a:t>
            </a:r>
            <a:r>
              <a:rPr lang="ru-RU" dirty="0" err="1" smtClean="0"/>
              <a:t>дродження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400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/>
              <a:t>У 1990-ті роки - із запізненням майже на 40 років - зусиллями «жовтої преси» в Росії зростає інтерес до 25-го кадру. У газетах з'являються статті про «зомбування населення», реклама відеокасет для вивчення англійської мови, лікування різних захворювань (наприклад, алкоголізму) за допомогою 25-го кадру. Газетні статті передруковувалися стільки разів, що мало у кого виникали сумніви в їх істинності. </a:t>
            </a:r>
            <a:r>
              <a:rPr lang="uk-UA" sz="2200" dirty="0" smtClean="0"/>
              <a:t>Більш </a:t>
            </a:r>
            <a:r>
              <a:rPr lang="uk-UA" sz="2200" dirty="0"/>
              <a:t>того, були навіть прийняті відповідні закони.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16518"/>
            <a:ext cx="3149285" cy="2688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6778"/>
            <a:ext cx="3160305" cy="27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5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906888" cy="1008112"/>
          </a:xfrm>
        </p:spPr>
        <p:txBody>
          <a:bodyPr/>
          <a:lstStyle/>
          <a:p>
            <a:pPr algn="ctr"/>
            <a:r>
              <a:rPr lang="uk-UA" dirty="0" smtClean="0"/>
              <a:t>В Росії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050904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/>
              <a:t>У російському законодавстві використання </a:t>
            </a:r>
            <a:r>
              <a:rPr lang="uk-UA" sz="2200" dirty="0" smtClean="0"/>
              <a:t>25-го </a:t>
            </a:r>
            <a:r>
              <a:rPr lang="uk-UA" sz="2200" dirty="0"/>
              <a:t>кадру , так само як і інших методів прихованої </a:t>
            </a:r>
            <a:r>
              <a:rPr lang="uk-UA" sz="2200" dirty="0" smtClean="0"/>
              <a:t>реклами, </a:t>
            </a:r>
            <a:r>
              <a:rPr lang="uk-UA" sz="2200" dirty="0"/>
              <a:t>заборонено . Пункт 9 ст. 5 ( </a:t>
            </a:r>
            <a:r>
              <a:rPr lang="uk-UA" sz="2200" dirty="0" smtClean="0"/>
              <a:t>«</a:t>
            </a:r>
            <a:r>
              <a:rPr lang="uk-UA" sz="2200" dirty="0" err="1" smtClean="0"/>
              <a:t>Cкp</a:t>
            </a:r>
            <a:r>
              <a:rPr lang="ru-RU" sz="2200" dirty="0"/>
              <a:t>ы</a:t>
            </a:r>
            <a:r>
              <a:rPr lang="uk-UA" sz="2200" dirty="0" err="1" smtClean="0"/>
              <a:t>тaя</a:t>
            </a:r>
            <a:r>
              <a:rPr lang="uk-UA" sz="2200" dirty="0" smtClean="0"/>
              <a:t> </a:t>
            </a:r>
            <a:r>
              <a:rPr lang="uk-UA" sz="2200" dirty="0" err="1" smtClean="0"/>
              <a:t>рeклaмa</a:t>
            </a:r>
            <a:r>
              <a:rPr lang="uk-UA" sz="2200" dirty="0" smtClean="0"/>
              <a:t>» </a:t>
            </a:r>
            <a:r>
              <a:rPr lang="uk-UA" sz="2200" dirty="0"/>
              <a:t>) Федерального закону </a:t>
            </a:r>
            <a:r>
              <a:rPr lang="uk-UA" sz="2200" dirty="0" smtClean="0"/>
              <a:t>«Про рекламу» </a:t>
            </a:r>
            <a:r>
              <a:rPr lang="uk-UA" sz="2200" dirty="0"/>
              <a:t>№ 38 -ФЗ від 13.03.2006 (набрав чинності з 1 липня 2006 ) говорить</a:t>
            </a:r>
            <a:r>
              <a:rPr lang="uk-UA" sz="2200" dirty="0" smtClean="0"/>
              <a:t>:</a:t>
            </a:r>
            <a:r>
              <a:rPr lang="uk-UA" dirty="0"/>
              <a:t>   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4077072"/>
            <a:ext cx="8568952" cy="2664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 Не допускаються використання в </a:t>
            </a:r>
            <a:r>
              <a:rPr lang="uk-UA" sz="2000" dirty="0" err="1" smtClean="0"/>
              <a:t>радіо-</a:t>
            </a:r>
            <a:r>
              <a:rPr lang="uk-UA" sz="2000" dirty="0" smtClean="0"/>
              <a:t>, </a:t>
            </a:r>
            <a:r>
              <a:rPr lang="uk-UA" sz="2000" dirty="0" err="1" smtClean="0"/>
              <a:t>теле-</a:t>
            </a:r>
            <a:r>
              <a:rPr lang="uk-UA" sz="2000" dirty="0" smtClean="0"/>
              <a:t>, </a:t>
            </a:r>
            <a:r>
              <a:rPr lang="uk-UA" sz="2000" dirty="0" err="1" smtClean="0"/>
              <a:t>відео-</a:t>
            </a:r>
            <a:r>
              <a:rPr lang="uk-UA" sz="2000" dirty="0" smtClean="0"/>
              <a:t>, </a:t>
            </a:r>
            <a:r>
              <a:rPr lang="uk-UA" sz="2000" dirty="0" err="1" smtClean="0"/>
              <a:t>аудіо-</a:t>
            </a:r>
            <a:r>
              <a:rPr lang="uk-UA" sz="2000" dirty="0" smtClean="0"/>
              <a:t>, кінопродукції </a:t>
            </a:r>
            <a:r>
              <a:rPr lang="uk-UA" sz="2000" dirty="0"/>
              <a:t>або в іншій продукції </a:t>
            </a:r>
            <a:r>
              <a:rPr lang="uk-UA" sz="2000" dirty="0" smtClean="0"/>
              <a:t> </a:t>
            </a:r>
            <a:r>
              <a:rPr lang="uk-UA" sz="2000" dirty="0"/>
              <a:t>поширення прихованої реклами, тобто </a:t>
            </a:r>
            <a:r>
              <a:rPr lang="uk-UA" sz="2000" dirty="0" smtClean="0"/>
              <a:t>реклами, </a:t>
            </a:r>
            <a:r>
              <a:rPr lang="uk-UA" sz="2000" dirty="0"/>
              <a:t>що надає не усвідомлюване споживачами реклами вплив на їхню </a:t>
            </a:r>
            <a:r>
              <a:rPr lang="uk-UA" sz="2000" dirty="0" smtClean="0"/>
              <a:t>свідомість, </a:t>
            </a:r>
            <a:r>
              <a:rPr lang="uk-UA" sz="2000" dirty="0"/>
              <a:t>у тому числі такий вплив шляхом використання спеціальних </a:t>
            </a:r>
            <a:r>
              <a:rPr lang="uk-UA" sz="2000" dirty="0" err="1"/>
              <a:t>відеовставок</a:t>
            </a:r>
            <a:r>
              <a:rPr lang="uk-UA" sz="2000" dirty="0"/>
              <a:t> (подвійний </a:t>
            </a:r>
            <a:r>
              <a:rPr lang="uk-UA" sz="2000" dirty="0" smtClean="0"/>
              <a:t>звукозапису) </a:t>
            </a:r>
            <a:r>
              <a:rPr lang="uk-UA" sz="2000" dirty="0"/>
              <a:t>та іншими способами.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8682"/>
            <a:ext cx="2756441" cy="38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/>
          <a:lstStyle/>
          <a:p>
            <a:pPr algn="ctr"/>
            <a:r>
              <a:rPr lang="uk-UA" dirty="0" smtClean="0"/>
              <a:t>В Росії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47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300" dirty="0"/>
              <a:t>Фахівці Всеросійського НДІ ТБ і радіо </a:t>
            </a:r>
            <a:r>
              <a:rPr lang="uk-UA" sz="2300" dirty="0" smtClean="0"/>
              <a:t>(ВНІІТР) </a:t>
            </a:r>
            <a:r>
              <a:rPr lang="uk-UA" sz="2300" dirty="0"/>
              <a:t>розробили </a:t>
            </a:r>
            <a:r>
              <a:rPr lang="uk-UA" sz="2300" dirty="0" smtClean="0"/>
              <a:t>прилад, </a:t>
            </a:r>
            <a:r>
              <a:rPr lang="uk-UA" sz="2300" dirty="0"/>
              <a:t>що </a:t>
            </a:r>
            <a:r>
              <a:rPr lang="uk-UA" sz="2300" dirty="0" smtClean="0"/>
              <a:t>виявляє, </a:t>
            </a:r>
            <a:r>
              <a:rPr lang="uk-UA" sz="2300" dirty="0"/>
              <a:t>серед </a:t>
            </a:r>
            <a:r>
              <a:rPr lang="uk-UA" sz="2300" dirty="0" smtClean="0"/>
              <a:t>іншого, «сторонню </a:t>
            </a:r>
            <a:r>
              <a:rPr lang="uk-UA" sz="2300" dirty="0"/>
              <a:t>і несанкціоновану </a:t>
            </a:r>
            <a:r>
              <a:rPr lang="uk-UA" sz="2300" dirty="0" smtClean="0"/>
              <a:t>інформацію» </a:t>
            </a:r>
            <a:r>
              <a:rPr lang="uk-UA" sz="2300" dirty="0"/>
              <a:t>у телевізійному </a:t>
            </a:r>
            <a:r>
              <a:rPr lang="uk-UA" sz="2300" dirty="0" smtClean="0"/>
              <a:t>сигналі. </a:t>
            </a:r>
            <a:r>
              <a:rPr lang="uk-UA" sz="2300" dirty="0"/>
              <a:t>За допомогою цього </a:t>
            </a:r>
            <a:r>
              <a:rPr lang="uk-UA" sz="2300" dirty="0" smtClean="0"/>
              <a:t>пристрою, зокрема, </a:t>
            </a:r>
            <a:r>
              <a:rPr lang="uk-UA" sz="2300" dirty="0"/>
              <a:t>було виявлено порушення вимог Федерального закону </a:t>
            </a:r>
            <a:r>
              <a:rPr lang="uk-UA" sz="2300" dirty="0" smtClean="0"/>
              <a:t>«Про </a:t>
            </a:r>
            <a:r>
              <a:rPr lang="uk-UA" sz="2300" dirty="0"/>
              <a:t>рекламу» </a:t>
            </a:r>
            <a:r>
              <a:rPr lang="uk-UA" sz="2300" dirty="0" err="1" smtClean="0"/>
              <a:t>єкатеринбурзькою</a:t>
            </a:r>
            <a:r>
              <a:rPr lang="uk-UA" sz="2300" dirty="0" smtClean="0"/>
              <a:t> </a:t>
            </a:r>
            <a:r>
              <a:rPr lang="uk-UA" sz="2300" dirty="0"/>
              <a:t>телекомпанією </a:t>
            </a:r>
            <a:r>
              <a:rPr lang="uk-UA" sz="2300" dirty="0" smtClean="0"/>
              <a:t>АТН.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0439"/>
            <a:ext cx="2958008" cy="295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51806"/>
            <a:ext cx="3816424" cy="28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248472" cy="864096"/>
          </a:xfrm>
        </p:spPr>
        <p:txBody>
          <a:bodyPr/>
          <a:lstStyle/>
          <a:p>
            <a:pPr algn="ctr"/>
            <a:r>
              <a:rPr lang="uk-UA" dirty="0" smtClean="0"/>
              <a:t>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Законом України «Про телебачення і радіомовлення» забороняється «використання в програмах і передачах на телебаченні і радіо прихованих вставок, діючих на підсвідомість людини та/або чинять шкідливий вплив на стан їх здоров'я».</a:t>
            </a:r>
            <a:endParaRPr lang="ru-RU" sz="24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7" y="332656"/>
            <a:ext cx="4111756" cy="6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87"/>
            <a:ext cx="8604448" cy="68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Історія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6618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Наприкінці</a:t>
            </a:r>
            <a:r>
              <a:rPr lang="ru-RU" dirty="0">
                <a:solidFill>
                  <a:schemeClr val="bg1"/>
                </a:solidFill>
              </a:rPr>
              <a:t> 1950-х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Джеймс </a:t>
            </a:r>
            <a:r>
              <a:rPr lang="ru-RU" dirty="0" err="1">
                <a:solidFill>
                  <a:schemeClr val="bg1"/>
                </a:solidFill>
              </a:rPr>
              <a:t>Вайкері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заявив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кінотеатрі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міста</a:t>
            </a:r>
            <a:r>
              <a:rPr lang="ru-RU" dirty="0">
                <a:solidFill>
                  <a:schemeClr val="bg1"/>
                </a:solidFill>
              </a:rPr>
              <a:t> Форт </a:t>
            </a:r>
            <a:r>
              <a:rPr lang="ru-RU" dirty="0" err="1">
                <a:solidFill>
                  <a:schemeClr val="bg1"/>
                </a:solidFill>
              </a:rPr>
              <a:t>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Нью-</a:t>
            </a:r>
            <a:r>
              <a:rPr lang="ru-RU" dirty="0" err="1" smtClean="0">
                <a:solidFill>
                  <a:schemeClr val="bg1"/>
                </a:solidFill>
              </a:rPr>
              <a:t>Джерсі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демонстрації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фільму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Пікнік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проектував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екран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слова: «</a:t>
            </a:r>
            <a:r>
              <a:rPr lang="ru-RU" dirty="0" err="1">
                <a:solidFill>
                  <a:schemeClr val="bg1"/>
                </a:solidFill>
              </a:rPr>
              <a:t>Пийте</a:t>
            </a:r>
            <a:r>
              <a:rPr lang="ru-RU" dirty="0">
                <a:solidFill>
                  <a:schemeClr val="bg1"/>
                </a:solidFill>
              </a:rPr>
              <a:t> кока-колу» та «</a:t>
            </a:r>
            <a:r>
              <a:rPr lang="ru-RU" dirty="0" err="1">
                <a:solidFill>
                  <a:schemeClr val="bg1"/>
                </a:solidFill>
              </a:rPr>
              <a:t>Їжте</a:t>
            </a:r>
            <a:r>
              <a:rPr lang="ru-RU" dirty="0">
                <a:solidFill>
                  <a:schemeClr val="bg1"/>
                </a:solidFill>
              </a:rPr>
              <a:t> попкорн». 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вислови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показували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якусь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секунди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замалим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слід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свідомості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повідомляв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Вайкері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збільшився</a:t>
            </a:r>
            <a:r>
              <a:rPr lang="ru-RU" dirty="0">
                <a:solidFill>
                  <a:schemeClr val="bg1"/>
                </a:solidFill>
              </a:rPr>
              <a:t> попит на кока-колу та попкорн.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цієї</a:t>
            </a:r>
            <a:r>
              <a:rPr lang="ru-RU" dirty="0">
                <a:solidFill>
                  <a:schemeClr val="bg1"/>
                </a:solidFill>
              </a:rPr>
              <a:t> заяви </a:t>
            </a:r>
            <a:r>
              <a:rPr lang="ru-RU" dirty="0" err="1">
                <a:solidFill>
                  <a:schemeClr val="bg1"/>
                </a:solidFill>
              </a:rPr>
              <a:t>поширилась</a:t>
            </a:r>
            <a:r>
              <a:rPr lang="ru-RU" dirty="0">
                <a:solidFill>
                  <a:schemeClr val="bg1"/>
                </a:solidFill>
              </a:rPr>
              <a:t> думка про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рекламодавці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стимулювати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ru-RU" dirty="0" err="1">
                <a:solidFill>
                  <a:schemeClr val="bg1"/>
                </a:solidFill>
              </a:rPr>
              <a:t>купувати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показуючи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екрані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невидимі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заклики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Урядовці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вчені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рекламодавці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одразу</a:t>
            </a:r>
            <a:r>
              <a:rPr lang="ru-RU" dirty="0">
                <a:solidFill>
                  <a:schemeClr val="bg1"/>
                </a:solidFill>
              </a:rPr>
              <a:t> ж почали </a:t>
            </a:r>
            <a:r>
              <a:rPr lang="ru-RU" dirty="0" err="1">
                <a:solidFill>
                  <a:schemeClr val="bg1"/>
                </a:solidFill>
              </a:rPr>
              <a:t>вимагати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Вайкері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повторної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демонстрації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експерименту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сеансів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жоден</a:t>
            </a:r>
            <a:r>
              <a:rPr lang="ru-RU" dirty="0">
                <a:solidFill>
                  <a:schemeClr val="bg1"/>
                </a:solidFill>
              </a:rPr>
              <a:t> з них не дав </a:t>
            </a:r>
            <a:r>
              <a:rPr lang="ru-RU" dirty="0" err="1">
                <a:solidFill>
                  <a:schemeClr val="bg1"/>
                </a:solidFill>
              </a:rPr>
              <a:t>очікуваного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ефекту</a:t>
            </a:r>
            <a:r>
              <a:rPr lang="ru-RU" dirty="0">
                <a:solidFill>
                  <a:schemeClr val="bg1"/>
                </a:solidFill>
              </a:rPr>
              <a:t>. Коли у </a:t>
            </a:r>
            <a:r>
              <a:rPr lang="ru-RU" dirty="0" smtClean="0">
                <a:solidFill>
                  <a:schemeClr val="bg1"/>
                </a:solidFill>
              </a:rPr>
              <a:t>1958р </a:t>
            </a:r>
            <a:r>
              <a:rPr lang="ru-RU" dirty="0">
                <a:solidFill>
                  <a:schemeClr val="bg1"/>
                </a:solidFill>
              </a:rPr>
              <a:t>Фонд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реклами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забажав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Вайкері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офіційного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представлення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експериментальних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технологій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, новатор </a:t>
            </a:r>
            <a:r>
              <a:rPr lang="ru-RU" dirty="0" err="1">
                <a:solidFill>
                  <a:schemeClr val="bg1"/>
                </a:solidFill>
              </a:rPr>
              <a:t>відмовився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експерименту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хоча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повідомив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тижнів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піддослідними</a:t>
            </a:r>
            <a:r>
              <a:rPr lang="ru-RU" dirty="0">
                <a:solidFill>
                  <a:schemeClr val="bg1"/>
                </a:solidFill>
              </a:rPr>
              <a:t> кроликами» стали </a:t>
            </a:r>
            <a:r>
              <a:rPr lang="ru-RU" dirty="0" err="1">
                <a:solidFill>
                  <a:schemeClr val="bg1"/>
                </a:solidFill>
              </a:rPr>
              <a:t>тисячі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глядачів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36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765"/>
            <a:ext cx="4778335" cy="6869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70" y="859092"/>
            <a:ext cx="4386711" cy="2936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82" y="3795802"/>
            <a:ext cx="4455499" cy="30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97" y="3828940"/>
            <a:ext cx="7156003" cy="3023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45" y="885756"/>
            <a:ext cx="6970698" cy="2943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6" y="0"/>
            <a:ext cx="2169220" cy="2861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" y="2861174"/>
            <a:ext cx="1959194" cy="39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02"/>
            <a:ext cx="9144001" cy="6889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924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Історія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І ось студент-психолог </a:t>
            </a:r>
            <a:r>
              <a:rPr lang="ru-RU" dirty="0" err="1">
                <a:solidFill>
                  <a:schemeClr val="bg1"/>
                </a:solidFill>
              </a:rPr>
              <a:t>Роджерс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Нью-Йорка </a:t>
            </a:r>
            <a:r>
              <a:rPr lang="ru-RU" dirty="0" err="1">
                <a:solidFill>
                  <a:schemeClr val="bg1"/>
                </a:solidFill>
              </a:rPr>
              <a:t>вирішив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написати</a:t>
            </a:r>
            <a:r>
              <a:rPr lang="ru-RU" dirty="0">
                <a:solidFill>
                  <a:schemeClr val="bg1"/>
                </a:solidFill>
              </a:rPr>
              <a:t> реферат по </a:t>
            </a:r>
            <a:r>
              <a:rPr lang="ru-RU" dirty="0" err="1">
                <a:solidFill>
                  <a:schemeClr val="bg1"/>
                </a:solidFill>
              </a:rPr>
              <a:t>дослідженнях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Вайкері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поїхав</a:t>
            </a:r>
            <a:r>
              <a:rPr lang="ru-RU" dirty="0">
                <a:solidFill>
                  <a:schemeClr val="bg1"/>
                </a:solidFill>
              </a:rPr>
              <a:t> в Форт </a:t>
            </a:r>
            <a:r>
              <a:rPr lang="ru-RU" dirty="0" err="1">
                <a:solidFill>
                  <a:schemeClr val="bg1"/>
                </a:solidFill>
              </a:rPr>
              <a:t>Лі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тут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дізнався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кінотеатр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зовсім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невеличкий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ніяк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зміг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прийняти</a:t>
            </a:r>
            <a:r>
              <a:rPr lang="ru-RU" dirty="0">
                <a:solidFill>
                  <a:schemeClr val="bg1"/>
                </a:solidFill>
              </a:rPr>
              <a:t> за 6 </a:t>
            </a:r>
            <a:r>
              <a:rPr lang="ru-RU" dirty="0" err="1">
                <a:solidFill>
                  <a:schemeClr val="bg1"/>
                </a:solidFill>
              </a:rPr>
              <a:t>тижнів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людей, про яку говорив </a:t>
            </a:r>
            <a:r>
              <a:rPr lang="ru-RU" dirty="0" err="1">
                <a:solidFill>
                  <a:schemeClr val="bg1"/>
                </a:solidFill>
              </a:rPr>
              <a:t>експериментатор</a:t>
            </a:r>
            <a:r>
              <a:rPr lang="ru-RU" dirty="0">
                <a:solidFill>
                  <a:schemeClr val="bg1"/>
                </a:solidFill>
              </a:rPr>
              <a:t>. Та й директор </a:t>
            </a:r>
            <a:r>
              <a:rPr lang="ru-RU" dirty="0" err="1">
                <a:solidFill>
                  <a:schemeClr val="bg1"/>
                </a:solidFill>
              </a:rPr>
              <a:t>кінотеатру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вперше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чув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Тож</a:t>
            </a:r>
            <a:r>
              <a:rPr lang="ru-RU" dirty="0">
                <a:solidFill>
                  <a:schemeClr val="bg1"/>
                </a:solidFill>
              </a:rPr>
              <a:t> почали </a:t>
            </a:r>
            <a:r>
              <a:rPr lang="ru-RU" dirty="0" err="1">
                <a:solidFill>
                  <a:schemeClr val="bg1"/>
                </a:solidFill>
              </a:rPr>
              <a:t>проводити</a:t>
            </a:r>
            <a:r>
              <a:rPr lang="ru-RU" dirty="0">
                <a:solidFill>
                  <a:schemeClr val="bg1"/>
                </a:solidFill>
              </a:rPr>
              <a:t> десятки схожих </a:t>
            </a:r>
            <a:r>
              <a:rPr lang="ru-RU" dirty="0" err="1">
                <a:solidFill>
                  <a:schemeClr val="bg1"/>
                </a:solidFill>
              </a:rPr>
              <a:t>досліджень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переконатись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>
                <a:solidFill>
                  <a:schemeClr val="bg1"/>
                </a:solidFill>
              </a:rPr>
              <a:t> 25-го кадру </a:t>
            </a:r>
            <a:r>
              <a:rPr lang="ru-RU" dirty="0" err="1">
                <a:solidFill>
                  <a:schemeClr val="bg1"/>
                </a:solidFill>
              </a:rPr>
              <a:t>насправді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нічого</a:t>
            </a:r>
            <a:r>
              <a:rPr lang="ru-RU" dirty="0">
                <a:solidFill>
                  <a:schemeClr val="bg1"/>
                </a:solidFill>
              </a:rPr>
              <a:t> особливого не </a:t>
            </a:r>
            <a:r>
              <a:rPr lang="ru-RU" dirty="0" err="1">
                <a:solidFill>
                  <a:schemeClr val="bg1"/>
                </a:solidFill>
              </a:rPr>
              <a:t>траплялось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дійшли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висновку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досліду</a:t>
            </a:r>
            <a:r>
              <a:rPr lang="ru-RU" dirty="0">
                <a:solidFill>
                  <a:schemeClr val="bg1"/>
                </a:solidFill>
              </a:rPr>
              <a:t> просто не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Рекламодавці</a:t>
            </a:r>
            <a:r>
              <a:rPr lang="ru-RU" dirty="0">
                <a:solidFill>
                  <a:schemeClr val="bg1"/>
                </a:solidFill>
              </a:rPr>
              <a:t> стали жертвами </a:t>
            </a:r>
            <a:r>
              <a:rPr lang="ru-RU" dirty="0" err="1">
                <a:solidFill>
                  <a:schemeClr val="bg1"/>
                </a:solidFill>
              </a:rPr>
              <a:t>шахрайства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подія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поширилась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усюди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законодавстві</a:t>
            </a:r>
            <a:r>
              <a:rPr lang="ru-RU" dirty="0">
                <a:solidFill>
                  <a:schemeClr val="bg1"/>
                </a:solidFill>
              </a:rPr>
              <a:t> практично кожного штату США почали </a:t>
            </a:r>
            <a:r>
              <a:rPr lang="ru-RU" dirty="0" err="1">
                <a:solidFill>
                  <a:schemeClr val="bg1"/>
                </a:solidFill>
              </a:rPr>
              <a:t>приймати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радіо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телебаченні</a:t>
            </a:r>
            <a:r>
              <a:rPr lang="ru-RU" dirty="0">
                <a:solidFill>
                  <a:schemeClr val="bg1"/>
                </a:solidFill>
              </a:rPr>
              <a:t> будь-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підсвідомого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впливу</a:t>
            </a:r>
            <a:r>
              <a:rPr lang="ru-RU" dirty="0">
                <a:solidFill>
                  <a:schemeClr val="bg1"/>
                </a:solidFill>
              </a:rPr>
              <a:t>. Таким чином 25 кадр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заборонено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до того, як точно </a:t>
            </a:r>
            <a:r>
              <a:rPr lang="ru-RU" dirty="0" err="1">
                <a:solidFill>
                  <a:schemeClr val="bg1"/>
                </a:solidFill>
              </a:rPr>
              <a:t>встановили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насправді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на людей,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прийнятих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ажіотаж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феномену стих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забули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довгі</a:t>
            </a:r>
            <a:r>
              <a:rPr lang="ru-RU" dirty="0">
                <a:solidFill>
                  <a:schemeClr val="bg1"/>
                </a:solidFill>
              </a:rPr>
              <a:t> 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6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Принцип дії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9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Ідея полягає в тому , що зір людини </a:t>
            </a:r>
            <a:r>
              <a:rPr lang="uk-UA" dirty="0" smtClean="0">
                <a:solidFill>
                  <a:schemeClr val="bg1"/>
                </a:solidFill>
              </a:rPr>
              <a:t>нібито здатний </a:t>
            </a:r>
            <a:r>
              <a:rPr lang="uk-UA" dirty="0">
                <a:solidFill>
                  <a:schemeClr val="bg1"/>
                </a:solidFill>
              </a:rPr>
              <a:t>розрізняти не більше ніж 24 кадри в секунду ( хоча ця межа залежить від чіткості країв і швидкості руху об'єктів на екрані). Тому чужорідний кадр , що показується менш ніж на </a:t>
            </a:r>
            <a:r>
              <a:rPr lang="uk-UA" dirty="0" smtClean="0">
                <a:solidFill>
                  <a:schemeClr val="bg1"/>
                </a:solidFill>
              </a:rPr>
              <a:t>1/24 </a:t>
            </a:r>
            <a:r>
              <a:rPr lang="uk-UA" dirty="0">
                <a:solidFill>
                  <a:schemeClr val="bg1"/>
                </a:solidFill>
              </a:rPr>
              <a:t>секунди , нібито минаючи свідомість , впливає відразу на підсвідомість. Насправді ж через підсвідомість проходить вся інформація, що надходить у мозок , а потім для обробки тієї інформації , яка буде сприйнята як найбільш важлива , підключається свідомість . Таким чином відсіюється величезну кількість інформації , яка за тривалістю сприйняття може значно перевищувати 1 / 25 секунди (наприклад , звичайна телевізійна реклама) , а отже , «прихована » реклама вже в будь-якому випадку менш продуктивна, ніж звичайна.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Насправді 25 -й кадр прихованим не </a:t>
            </a:r>
            <a:r>
              <a:rPr lang="uk-UA" dirty="0" smtClean="0">
                <a:solidFill>
                  <a:schemeClr val="bg1"/>
                </a:solidFill>
              </a:rPr>
              <a:t>є: </a:t>
            </a:r>
            <a:r>
              <a:rPr lang="uk-UA" dirty="0">
                <a:solidFill>
                  <a:schemeClr val="bg1"/>
                </a:solidFill>
              </a:rPr>
              <a:t>кожен кадр відзначається оком </a:t>
            </a:r>
            <a:r>
              <a:rPr lang="uk-UA" dirty="0" smtClean="0">
                <a:solidFill>
                  <a:schemeClr val="bg1"/>
                </a:solidFill>
              </a:rPr>
              <a:t>спостерігача, </a:t>
            </a:r>
            <a:r>
              <a:rPr lang="uk-UA" dirty="0">
                <a:solidFill>
                  <a:schemeClr val="bg1"/>
                </a:solidFill>
              </a:rPr>
              <a:t>але через інертність зору зливається з подібними і не </a:t>
            </a:r>
            <a:r>
              <a:rPr lang="uk-UA" dirty="0" smtClean="0">
                <a:solidFill>
                  <a:schemeClr val="bg1"/>
                </a:solidFill>
              </a:rPr>
              <a:t>виділяється. </a:t>
            </a:r>
            <a:r>
              <a:rPr lang="uk-UA" dirty="0">
                <a:solidFill>
                  <a:schemeClr val="bg1"/>
                </a:solidFill>
              </a:rPr>
              <a:t>Однак завдяки цьому ж ефекту помітити </a:t>
            </a:r>
            <a:r>
              <a:rPr lang="uk-UA" dirty="0" smtClean="0">
                <a:solidFill>
                  <a:schemeClr val="bg1"/>
                </a:solidFill>
              </a:rPr>
              <a:t>«зайвий</a:t>
            </a:r>
            <a:r>
              <a:rPr lang="uk-UA" dirty="0">
                <a:solidFill>
                  <a:schemeClr val="bg1"/>
                </a:solidFill>
              </a:rPr>
              <a:t>» рекламний кадр не складає труднощів. Можна навіть прочитати коротке </a:t>
            </a:r>
            <a:r>
              <a:rPr lang="uk-UA" dirty="0" smtClean="0">
                <a:solidFill>
                  <a:schemeClr val="bg1"/>
                </a:solidFill>
              </a:rPr>
              <a:t>слово, </a:t>
            </a:r>
            <a:r>
              <a:rPr lang="uk-UA" dirty="0">
                <a:solidFill>
                  <a:schemeClr val="bg1"/>
                </a:solidFill>
              </a:rPr>
              <a:t>якщо воно набрано великим шрифтом і знайомо глядачеві - в цьому легко самостійно </a:t>
            </a:r>
            <a:r>
              <a:rPr lang="uk-UA" dirty="0" smtClean="0">
                <a:solidFill>
                  <a:schemeClr val="bg1"/>
                </a:solidFill>
              </a:rPr>
              <a:t>переконатися, </a:t>
            </a:r>
            <a:r>
              <a:rPr lang="uk-UA" dirty="0">
                <a:solidFill>
                  <a:schemeClr val="bg1"/>
                </a:solidFill>
              </a:rPr>
              <a:t>використовуючи домашній комп'ютер і програму </a:t>
            </a:r>
            <a:r>
              <a:rPr lang="uk-UA" dirty="0" err="1">
                <a:solidFill>
                  <a:schemeClr val="bg1"/>
                </a:solidFill>
              </a:rPr>
              <a:t>відеомонтажу</a:t>
            </a:r>
            <a:r>
              <a:rPr lang="uk-UA" dirty="0">
                <a:solidFill>
                  <a:schemeClr val="bg1"/>
                </a:solidFill>
              </a:rPr>
              <a:t> (при цьому частоту кадрів можна поставити значно вище стандартних 25 кадрів / </a:t>
            </a:r>
            <a:r>
              <a:rPr lang="uk-UA" dirty="0" err="1">
                <a:solidFill>
                  <a:schemeClr val="bg1"/>
                </a:solidFill>
              </a:rPr>
              <a:t>сек</a:t>
            </a:r>
            <a:r>
              <a:rPr lang="uk-UA" dirty="0">
                <a:solidFill>
                  <a:schemeClr val="bg1"/>
                </a:solidFill>
              </a:rPr>
              <a:t> , але все одно вже далеко не « 25 -й » кадр буде кидатися в очі) 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Що </a:t>
            </a:r>
            <a:r>
              <a:rPr lang="uk-UA" dirty="0">
                <a:solidFill>
                  <a:schemeClr val="bg1"/>
                </a:solidFill>
              </a:rPr>
              <a:t>стосується психологічного ефекту , то його наявність ще в </a:t>
            </a:r>
            <a:r>
              <a:rPr lang="uk-UA" dirty="0" smtClean="0">
                <a:solidFill>
                  <a:schemeClr val="bg1"/>
                </a:solidFill>
              </a:rPr>
              <a:t>1958р </a:t>
            </a:r>
            <a:r>
              <a:rPr lang="uk-UA" dirty="0">
                <a:solidFill>
                  <a:schemeClr val="bg1"/>
                </a:solidFill>
              </a:rPr>
              <a:t>було офіційно спростовано Американської психологічної асоціацією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Принцип дії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54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1391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25-й кадр</vt:lpstr>
      <vt:lpstr>Презентация PowerPoint</vt:lpstr>
      <vt:lpstr>Історія</vt:lpstr>
      <vt:lpstr>Презентация PowerPoint</vt:lpstr>
      <vt:lpstr>Презентация PowerPoint</vt:lpstr>
      <vt:lpstr>Історія</vt:lpstr>
      <vt:lpstr>Принцип дії</vt:lpstr>
      <vt:lpstr>Принцип дії</vt:lpstr>
      <vt:lpstr>Презентация PowerPoint</vt:lpstr>
      <vt:lpstr>Пізніші дослідження</vt:lpstr>
      <vt:lpstr>Пізніші дослідження</vt:lpstr>
      <vt:lpstr>Реакція ЗМІ</vt:lpstr>
      <vt:lpstr>Парадокс</vt:lpstr>
      <vt:lpstr>Використання 25-кадру</vt:lpstr>
      <vt:lpstr>Використання 25-кадру</vt:lpstr>
      <vt:lpstr>Презентация PowerPoint</vt:lpstr>
      <vt:lpstr>В кіно</vt:lpstr>
      <vt:lpstr>Цікаві факти</vt:lpstr>
      <vt:lpstr>Відродження в Росії</vt:lpstr>
      <vt:lpstr>В Росії</vt:lpstr>
      <vt:lpstr>В Росії</vt:lpstr>
      <vt:lpstr>В Україні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2013-12-15T19:17:28Z</dcterms:created>
  <dcterms:modified xsi:type="dcterms:W3CDTF">2013-12-15T21:17:30Z</dcterms:modified>
</cp:coreProperties>
</file>