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8" r:id="rId4"/>
    <p:sldId id="268" r:id="rId5"/>
    <p:sldId id="269" r:id="rId6"/>
    <p:sldId id="271" r:id="rId7"/>
    <p:sldId id="259" r:id="rId8"/>
    <p:sldId id="260" r:id="rId9"/>
    <p:sldId id="272" r:id="rId10"/>
    <p:sldId id="261" r:id="rId11"/>
    <p:sldId id="262" r:id="rId12"/>
    <p:sldId id="263" r:id="rId13"/>
    <p:sldId id="273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3839">
          <p15:clr>
            <a:srgbClr val="A4A3A4"/>
          </p15:clr>
        </p15:guide>
        <p15:guide id="4" pos="767">
          <p15:clr>
            <a:srgbClr val="A4A3A4"/>
          </p15:clr>
        </p15:guide>
        <p15:guide id="5" pos="69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92" autoAdjust="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3888"/>
        <p:guide pos="3839"/>
        <p:guide pos="767"/>
        <p:guide pos="69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52B587-5A68-4AE8-B0AB-5691C09F9B4D}" type="doc">
      <dgm:prSet loTypeId="urn:microsoft.com/office/officeart/2005/8/layout/p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CC101E-2A33-4789-A23C-5A63DEF2A91D}">
      <dgm:prSet phldrT="[Текст]"/>
      <dgm:spPr/>
      <dgm:t>
        <a:bodyPr/>
        <a:lstStyle/>
        <a:p>
          <a:r>
            <a:rPr lang="ru-RU" dirty="0" smtClean="0"/>
            <a:t>Аскорбиновая кислота</a:t>
          </a:r>
        </a:p>
        <a:p>
          <a:r>
            <a:rPr lang="ru-RU" dirty="0" smtClean="0"/>
            <a:t>Е300</a:t>
          </a:r>
          <a:endParaRPr lang="ru-RU" dirty="0"/>
        </a:p>
      </dgm:t>
    </dgm:pt>
    <dgm:pt modelId="{60B1B922-41AB-4107-B443-AB548DE22F6C}" type="parTrans" cxnId="{27A661A2-8078-4A22-8835-88F6E224A2CC}">
      <dgm:prSet/>
      <dgm:spPr/>
      <dgm:t>
        <a:bodyPr/>
        <a:lstStyle/>
        <a:p>
          <a:endParaRPr lang="ru-RU"/>
        </a:p>
      </dgm:t>
    </dgm:pt>
    <dgm:pt modelId="{54DBFD6D-31B8-48A5-B0A2-5487D8F6C6D1}" type="sibTrans" cxnId="{27A661A2-8078-4A22-8835-88F6E224A2CC}">
      <dgm:prSet/>
      <dgm:spPr/>
      <dgm:t>
        <a:bodyPr/>
        <a:lstStyle/>
        <a:p>
          <a:endParaRPr lang="ru-RU"/>
        </a:p>
      </dgm:t>
    </dgm:pt>
    <dgm:pt modelId="{A483E04E-529B-40D1-B606-7495AD0910BE}">
      <dgm:prSet phldrT="[Текст]"/>
      <dgm:spPr/>
      <dgm:t>
        <a:bodyPr/>
        <a:lstStyle/>
        <a:p>
          <a:r>
            <a:rPr lang="ru-RU" dirty="0" err="1" smtClean="0"/>
            <a:t>Бутилгидроксианизол</a:t>
          </a:r>
          <a:r>
            <a:rPr lang="ru-RU" dirty="0" smtClean="0"/>
            <a:t> Е320 </a:t>
          </a:r>
          <a:endParaRPr lang="ru-RU" dirty="0"/>
        </a:p>
      </dgm:t>
    </dgm:pt>
    <dgm:pt modelId="{3514AF10-B74D-4FDF-831C-11722BE4834C}" type="parTrans" cxnId="{DBDC50B2-635E-4A88-8ED6-BEF82E73C442}">
      <dgm:prSet/>
      <dgm:spPr/>
      <dgm:t>
        <a:bodyPr/>
        <a:lstStyle/>
        <a:p>
          <a:endParaRPr lang="ru-RU"/>
        </a:p>
      </dgm:t>
    </dgm:pt>
    <dgm:pt modelId="{C2DDB4F1-EF7A-44E4-804C-A8357CDB9062}" type="sibTrans" cxnId="{DBDC50B2-635E-4A88-8ED6-BEF82E73C442}">
      <dgm:prSet/>
      <dgm:spPr/>
      <dgm:t>
        <a:bodyPr/>
        <a:lstStyle/>
        <a:p>
          <a:endParaRPr lang="ru-RU"/>
        </a:p>
      </dgm:t>
    </dgm:pt>
    <dgm:pt modelId="{73696480-9025-4FCF-9F07-FB2878A7F326}">
      <dgm:prSet phldrT="[Текст]"/>
      <dgm:spPr/>
      <dgm:t>
        <a:bodyPr/>
        <a:lstStyle/>
        <a:p>
          <a:r>
            <a:rPr lang="ru-RU" dirty="0" err="1" smtClean="0"/>
            <a:t>Дигидрокверцетин</a:t>
          </a:r>
          <a:endParaRPr lang="ru-RU" dirty="0" smtClean="0"/>
        </a:p>
        <a:p>
          <a:endParaRPr lang="ru-RU" dirty="0"/>
        </a:p>
      </dgm:t>
    </dgm:pt>
    <dgm:pt modelId="{D1222658-8201-40E6-9A3A-43A9EAECDD65}" type="parTrans" cxnId="{28349F8F-7EDA-4972-9A6F-1B390EECF282}">
      <dgm:prSet/>
      <dgm:spPr/>
      <dgm:t>
        <a:bodyPr/>
        <a:lstStyle/>
        <a:p>
          <a:endParaRPr lang="ru-RU"/>
        </a:p>
      </dgm:t>
    </dgm:pt>
    <dgm:pt modelId="{F9414215-1893-42C1-AD85-8ED8B503DCED}" type="sibTrans" cxnId="{28349F8F-7EDA-4972-9A6F-1B390EECF282}">
      <dgm:prSet/>
      <dgm:spPr/>
      <dgm:t>
        <a:bodyPr/>
        <a:lstStyle/>
        <a:p>
          <a:endParaRPr lang="ru-RU"/>
        </a:p>
      </dgm:t>
    </dgm:pt>
    <dgm:pt modelId="{45818ED0-07DC-4A5C-AF2A-F7FFFBF46788}">
      <dgm:prSet phldrT="[Текст]"/>
      <dgm:spPr/>
      <dgm:t>
        <a:bodyPr/>
        <a:lstStyle/>
        <a:p>
          <a:r>
            <a:rPr lang="ru-RU" dirty="0" smtClean="0"/>
            <a:t>Лимонная кислота</a:t>
          </a:r>
        </a:p>
        <a:p>
          <a:r>
            <a:rPr lang="ru-RU" dirty="0" smtClean="0"/>
            <a:t>Е330 </a:t>
          </a:r>
          <a:endParaRPr lang="ru-RU" dirty="0"/>
        </a:p>
      </dgm:t>
    </dgm:pt>
    <dgm:pt modelId="{3BBF3807-8652-4B20-86C9-B3B66C011823}" type="parTrans" cxnId="{F2F9B583-A8A7-4419-8C98-DEDB9CAC2F5C}">
      <dgm:prSet/>
      <dgm:spPr/>
      <dgm:t>
        <a:bodyPr/>
        <a:lstStyle/>
        <a:p>
          <a:endParaRPr lang="ru-RU"/>
        </a:p>
      </dgm:t>
    </dgm:pt>
    <dgm:pt modelId="{8B82249F-A645-4435-818C-8F4BFAF5634F}" type="sibTrans" cxnId="{F2F9B583-A8A7-4419-8C98-DEDB9CAC2F5C}">
      <dgm:prSet/>
      <dgm:spPr/>
      <dgm:t>
        <a:bodyPr/>
        <a:lstStyle/>
        <a:p>
          <a:endParaRPr lang="ru-RU"/>
        </a:p>
      </dgm:t>
    </dgm:pt>
    <dgm:pt modelId="{14F36E83-582A-4EE2-9332-D5BEE317AF2E}" type="pres">
      <dgm:prSet presAssocID="{2D52B587-5A68-4AE8-B0AB-5691C09F9B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3C2629-065F-47FB-B445-D5329FDACDA8}" type="pres">
      <dgm:prSet presAssocID="{3DCC101E-2A33-4789-A23C-5A63DEF2A91D}" presName="compNode" presStyleCnt="0"/>
      <dgm:spPr/>
    </dgm:pt>
    <dgm:pt modelId="{D3ED4DD2-F187-46AE-9F68-81B28578F113}" type="pres">
      <dgm:prSet presAssocID="{3DCC101E-2A33-4789-A23C-5A63DEF2A91D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166EE82C-F917-4A1E-A0AF-B32F3ABD08CD}" type="pres">
      <dgm:prSet presAssocID="{3DCC101E-2A33-4789-A23C-5A63DEF2A91D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2F3E3-EAE8-4950-8C6E-70A13665A6B7}" type="pres">
      <dgm:prSet presAssocID="{54DBFD6D-31B8-48A5-B0A2-5487D8F6C6D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B2960FE-99A5-4B8A-8B89-BC6BCE54F9DD}" type="pres">
      <dgm:prSet presAssocID="{A483E04E-529B-40D1-B606-7495AD0910BE}" presName="compNode" presStyleCnt="0"/>
      <dgm:spPr/>
    </dgm:pt>
    <dgm:pt modelId="{38CE2714-479D-4C72-91F5-DDE3005D7E9D}" type="pres">
      <dgm:prSet presAssocID="{A483E04E-529B-40D1-B606-7495AD0910BE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E79A953A-D4C2-4D3C-80D6-A84DB7D0C22E}" type="pres">
      <dgm:prSet presAssocID="{A483E04E-529B-40D1-B606-7495AD0910BE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97391-EE8C-4F3E-A2D8-8DD210C7CC06}" type="pres">
      <dgm:prSet presAssocID="{C2DDB4F1-EF7A-44E4-804C-A8357CDB906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A0A9921-D582-4D50-BC04-DC9D9D17F4C4}" type="pres">
      <dgm:prSet presAssocID="{73696480-9025-4FCF-9F07-FB2878A7F326}" presName="compNode" presStyleCnt="0"/>
      <dgm:spPr/>
    </dgm:pt>
    <dgm:pt modelId="{DDED795B-BE59-4C55-8052-C7932368C7E5}" type="pres">
      <dgm:prSet presAssocID="{73696480-9025-4FCF-9F07-FB2878A7F326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47776E4E-D690-4CFB-B827-2FA18564BA01}" type="pres">
      <dgm:prSet presAssocID="{73696480-9025-4FCF-9F07-FB2878A7F326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2F4C1-1154-40E9-98A9-895E6AFFB242}" type="pres">
      <dgm:prSet presAssocID="{F9414215-1893-42C1-AD85-8ED8B503DC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0394A1D-1CF8-4161-84ED-456E8862C553}" type="pres">
      <dgm:prSet presAssocID="{45818ED0-07DC-4A5C-AF2A-F7FFFBF46788}" presName="compNode" presStyleCnt="0"/>
      <dgm:spPr/>
    </dgm:pt>
    <dgm:pt modelId="{5A87C56F-AAF4-4A33-9517-3026627C0CB9}" type="pres">
      <dgm:prSet presAssocID="{45818ED0-07DC-4A5C-AF2A-F7FFFBF46788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30B7A0E4-AEA9-4F8A-943E-9D224C5D9C3D}" type="pres">
      <dgm:prSet presAssocID="{45818ED0-07DC-4A5C-AF2A-F7FFFBF46788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519E3D-F9E6-447E-8135-DE7805CAD85E}" type="presOf" srcId="{3DCC101E-2A33-4789-A23C-5A63DEF2A91D}" destId="{166EE82C-F917-4A1E-A0AF-B32F3ABD08CD}" srcOrd="0" destOrd="0" presId="urn:microsoft.com/office/officeart/2005/8/layout/pList1"/>
    <dgm:cxn modelId="{0E26ED9F-74C0-4269-B57E-68CA4846CA29}" type="presOf" srcId="{73696480-9025-4FCF-9F07-FB2878A7F326}" destId="{47776E4E-D690-4CFB-B827-2FA18564BA01}" srcOrd="0" destOrd="0" presId="urn:microsoft.com/office/officeart/2005/8/layout/pList1"/>
    <dgm:cxn modelId="{23DB1B5C-5F56-48E5-AE01-58ED664A235F}" type="presOf" srcId="{45818ED0-07DC-4A5C-AF2A-F7FFFBF46788}" destId="{30B7A0E4-AEA9-4F8A-943E-9D224C5D9C3D}" srcOrd="0" destOrd="0" presId="urn:microsoft.com/office/officeart/2005/8/layout/pList1"/>
    <dgm:cxn modelId="{5B6AE7EE-C06C-47D6-AB86-8552A7117564}" type="presOf" srcId="{C2DDB4F1-EF7A-44E4-804C-A8357CDB9062}" destId="{A5E97391-EE8C-4F3E-A2D8-8DD210C7CC06}" srcOrd="0" destOrd="0" presId="urn:microsoft.com/office/officeart/2005/8/layout/pList1"/>
    <dgm:cxn modelId="{B4F3B562-53AC-4F5E-9ED0-B09556D020E0}" type="presOf" srcId="{54DBFD6D-31B8-48A5-B0A2-5487D8F6C6D1}" destId="{A992F3E3-EAE8-4950-8C6E-70A13665A6B7}" srcOrd="0" destOrd="0" presId="urn:microsoft.com/office/officeart/2005/8/layout/pList1"/>
    <dgm:cxn modelId="{F2F9B583-A8A7-4419-8C98-DEDB9CAC2F5C}" srcId="{2D52B587-5A68-4AE8-B0AB-5691C09F9B4D}" destId="{45818ED0-07DC-4A5C-AF2A-F7FFFBF46788}" srcOrd="3" destOrd="0" parTransId="{3BBF3807-8652-4B20-86C9-B3B66C011823}" sibTransId="{8B82249F-A645-4435-818C-8F4BFAF5634F}"/>
    <dgm:cxn modelId="{EAACA190-F665-4431-8455-B908023C60F3}" type="presOf" srcId="{A483E04E-529B-40D1-B606-7495AD0910BE}" destId="{E79A953A-D4C2-4D3C-80D6-A84DB7D0C22E}" srcOrd="0" destOrd="0" presId="urn:microsoft.com/office/officeart/2005/8/layout/pList1"/>
    <dgm:cxn modelId="{0980115B-DEE7-44D5-84EC-518916B47713}" type="presOf" srcId="{F9414215-1893-42C1-AD85-8ED8B503DCED}" destId="{2612F4C1-1154-40E9-98A9-895E6AFFB242}" srcOrd="0" destOrd="0" presId="urn:microsoft.com/office/officeart/2005/8/layout/pList1"/>
    <dgm:cxn modelId="{DBDC50B2-635E-4A88-8ED6-BEF82E73C442}" srcId="{2D52B587-5A68-4AE8-B0AB-5691C09F9B4D}" destId="{A483E04E-529B-40D1-B606-7495AD0910BE}" srcOrd="1" destOrd="0" parTransId="{3514AF10-B74D-4FDF-831C-11722BE4834C}" sibTransId="{C2DDB4F1-EF7A-44E4-804C-A8357CDB9062}"/>
    <dgm:cxn modelId="{27A661A2-8078-4A22-8835-88F6E224A2CC}" srcId="{2D52B587-5A68-4AE8-B0AB-5691C09F9B4D}" destId="{3DCC101E-2A33-4789-A23C-5A63DEF2A91D}" srcOrd="0" destOrd="0" parTransId="{60B1B922-41AB-4107-B443-AB548DE22F6C}" sibTransId="{54DBFD6D-31B8-48A5-B0A2-5487D8F6C6D1}"/>
    <dgm:cxn modelId="{209B8F19-1637-4DBD-99EC-3C8F5B325888}" type="presOf" srcId="{2D52B587-5A68-4AE8-B0AB-5691C09F9B4D}" destId="{14F36E83-582A-4EE2-9332-D5BEE317AF2E}" srcOrd="0" destOrd="0" presId="urn:microsoft.com/office/officeart/2005/8/layout/pList1"/>
    <dgm:cxn modelId="{28349F8F-7EDA-4972-9A6F-1B390EECF282}" srcId="{2D52B587-5A68-4AE8-B0AB-5691C09F9B4D}" destId="{73696480-9025-4FCF-9F07-FB2878A7F326}" srcOrd="2" destOrd="0" parTransId="{D1222658-8201-40E6-9A3A-43A9EAECDD65}" sibTransId="{F9414215-1893-42C1-AD85-8ED8B503DCED}"/>
    <dgm:cxn modelId="{E99FB696-E741-4294-B3EB-F61726E5C56A}" type="presParOf" srcId="{14F36E83-582A-4EE2-9332-D5BEE317AF2E}" destId="{493C2629-065F-47FB-B445-D5329FDACDA8}" srcOrd="0" destOrd="0" presId="urn:microsoft.com/office/officeart/2005/8/layout/pList1"/>
    <dgm:cxn modelId="{F8FA7150-1C83-49D4-A95E-1EB9206E150E}" type="presParOf" srcId="{493C2629-065F-47FB-B445-D5329FDACDA8}" destId="{D3ED4DD2-F187-46AE-9F68-81B28578F113}" srcOrd="0" destOrd="0" presId="urn:microsoft.com/office/officeart/2005/8/layout/pList1"/>
    <dgm:cxn modelId="{1AEB1F90-D12D-4B5A-919F-4CD8BB39FB9D}" type="presParOf" srcId="{493C2629-065F-47FB-B445-D5329FDACDA8}" destId="{166EE82C-F917-4A1E-A0AF-B32F3ABD08CD}" srcOrd="1" destOrd="0" presId="urn:microsoft.com/office/officeart/2005/8/layout/pList1"/>
    <dgm:cxn modelId="{D8145F6C-8427-4745-9FE3-F657B10DC128}" type="presParOf" srcId="{14F36E83-582A-4EE2-9332-D5BEE317AF2E}" destId="{A992F3E3-EAE8-4950-8C6E-70A13665A6B7}" srcOrd="1" destOrd="0" presId="urn:microsoft.com/office/officeart/2005/8/layout/pList1"/>
    <dgm:cxn modelId="{66848CFF-D56E-445E-B439-2B329F7A7841}" type="presParOf" srcId="{14F36E83-582A-4EE2-9332-D5BEE317AF2E}" destId="{9B2960FE-99A5-4B8A-8B89-BC6BCE54F9DD}" srcOrd="2" destOrd="0" presId="urn:microsoft.com/office/officeart/2005/8/layout/pList1"/>
    <dgm:cxn modelId="{3B9D1350-207A-446E-9094-899CB8EE164E}" type="presParOf" srcId="{9B2960FE-99A5-4B8A-8B89-BC6BCE54F9DD}" destId="{38CE2714-479D-4C72-91F5-DDE3005D7E9D}" srcOrd="0" destOrd="0" presId="urn:microsoft.com/office/officeart/2005/8/layout/pList1"/>
    <dgm:cxn modelId="{9945CC5C-682A-4012-BFA8-17AC0A478FAE}" type="presParOf" srcId="{9B2960FE-99A5-4B8A-8B89-BC6BCE54F9DD}" destId="{E79A953A-D4C2-4D3C-80D6-A84DB7D0C22E}" srcOrd="1" destOrd="0" presId="urn:microsoft.com/office/officeart/2005/8/layout/pList1"/>
    <dgm:cxn modelId="{7FBF6829-7425-43CB-A41F-626AF047C899}" type="presParOf" srcId="{14F36E83-582A-4EE2-9332-D5BEE317AF2E}" destId="{A5E97391-EE8C-4F3E-A2D8-8DD210C7CC06}" srcOrd="3" destOrd="0" presId="urn:microsoft.com/office/officeart/2005/8/layout/pList1"/>
    <dgm:cxn modelId="{731BC7A2-9A6C-4507-BBA2-6C60F4638A15}" type="presParOf" srcId="{14F36E83-582A-4EE2-9332-D5BEE317AF2E}" destId="{9A0A9921-D582-4D50-BC04-DC9D9D17F4C4}" srcOrd="4" destOrd="0" presId="urn:microsoft.com/office/officeart/2005/8/layout/pList1"/>
    <dgm:cxn modelId="{FD9FE4F7-977D-4335-98DD-F4C9AA785465}" type="presParOf" srcId="{9A0A9921-D582-4D50-BC04-DC9D9D17F4C4}" destId="{DDED795B-BE59-4C55-8052-C7932368C7E5}" srcOrd="0" destOrd="0" presId="urn:microsoft.com/office/officeart/2005/8/layout/pList1"/>
    <dgm:cxn modelId="{4843FCE5-9FEE-4D95-86A3-7CE89C73D5B4}" type="presParOf" srcId="{9A0A9921-D582-4D50-BC04-DC9D9D17F4C4}" destId="{47776E4E-D690-4CFB-B827-2FA18564BA01}" srcOrd="1" destOrd="0" presId="urn:microsoft.com/office/officeart/2005/8/layout/pList1"/>
    <dgm:cxn modelId="{C619AACE-B3D2-4FBF-86F9-3F1FC1F573D0}" type="presParOf" srcId="{14F36E83-582A-4EE2-9332-D5BEE317AF2E}" destId="{2612F4C1-1154-40E9-98A9-895E6AFFB242}" srcOrd="5" destOrd="0" presId="urn:microsoft.com/office/officeart/2005/8/layout/pList1"/>
    <dgm:cxn modelId="{63B0B2C1-72C9-48E1-9F88-17253901C9C9}" type="presParOf" srcId="{14F36E83-582A-4EE2-9332-D5BEE317AF2E}" destId="{70394A1D-1CF8-4161-84ED-456E8862C553}" srcOrd="6" destOrd="0" presId="urn:microsoft.com/office/officeart/2005/8/layout/pList1"/>
    <dgm:cxn modelId="{8470A0B7-960E-4868-98AA-9AD4A48A9F99}" type="presParOf" srcId="{70394A1D-1CF8-4161-84ED-456E8862C553}" destId="{5A87C56F-AAF4-4A33-9517-3026627C0CB9}" srcOrd="0" destOrd="0" presId="urn:microsoft.com/office/officeart/2005/8/layout/pList1"/>
    <dgm:cxn modelId="{50956AD7-2735-4B7D-9016-97B03EA1AB73}" type="presParOf" srcId="{70394A1D-1CF8-4161-84ED-456E8862C553}" destId="{30B7A0E4-AEA9-4F8A-943E-9D224C5D9C3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D4DD2-F187-46AE-9F68-81B28578F113}">
      <dsp:nvSpPr>
        <dsp:cNvPr id="0" name=""/>
        <dsp:cNvSpPr/>
      </dsp:nvSpPr>
      <dsp:spPr>
        <a:xfrm>
          <a:off x="5765" y="1250997"/>
          <a:ext cx="2743589" cy="189033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6EE82C-F917-4A1E-A0AF-B32F3ABD08CD}">
      <dsp:nvSpPr>
        <dsp:cNvPr id="0" name=""/>
        <dsp:cNvSpPr/>
      </dsp:nvSpPr>
      <dsp:spPr>
        <a:xfrm>
          <a:off x="5765" y="3141330"/>
          <a:ext cx="2743589" cy="1017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Аскорбиновая кислота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Е300</a:t>
          </a:r>
          <a:endParaRPr lang="ru-RU" sz="1800" kern="1200" dirty="0"/>
        </a:p>
      </dsp:txBody>
      <dsp:txXfrm>
        <a:off x="5765" y="3141330"/>
        <a:ext cx="2743589" cy="1017871"/>
      </dsp:txXfrm>
    </dsp:sp>
    <dsp:sp modelId="{38CE2714-479D-4C72-91F5-DDE3005D7E9D}">
      <dsp:nvSpPr>
        <dsp:cNvPr id="0" name=""/>
        <dsp:cNvSpPr/>
      </dsp:nvSpPr>
      <dsp:spPr>
        <a:xfrm>
          <a:off x="3023829" y="1250997"/>
          <a:ext cx="2743589" cy="1890333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9A953A-D4C2-4D3C-80D6-A84DB7D0C22E}">
      <dsp:nvSpPr>
        <dsp:cNvPr id="0" name=""/>
        <dsp:cNvSpPr/>
      </dsp:nvSpPr>
      <dsp:spPr>
        <a:xfrm>
          <a:off x="3023829" y="3141330"/>
          <a:ext cx="2743589" cy="1017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Бутилгидроксианизол</a:t>
          </a:r>
          <a:r>
            <a:rPr lang="ru-RU" sz="1800" kern="1200" dirty="0" smtClean="0"/>
            <a:t> Е320 </a:t>
          </a:r>
          <a:endParaRPr lang="ru-RU" sz="1800" kern="1200" dirty="0"/>
        </a:p>
      </dsp:txBody>
      <dsp:txXfrm>
        <a:off x="3023829" y="3141330"/>
        <a:ext cx="2743589" cy="1017871"/>
      </dsp:txXfrm>
    </dsp:sp>
    <dsp:sp modelId="{DDED795B-BE59-4C55-8052-C7932368C7E5}">
      <dsp:nvSpPr>
        <dsp:cNvPr id="0" name=""/>
        <dsp:cNvSpPr/>
      </dsp:nvSpPr>
      <dsp:spPr>
        <a:xfrm>
          <a:off x="6041893" y="1250997"/>
          <a:ext cx="2743589" cy="1890333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776E4E-D690-4CFB-B827-2FA18564BA01}">
      <dsp:nvSpPr>
        <dsp:cNvPr id="0" name=""/>
        <dsp:cNvSpPr/>
      </dsp:nvSpPr>
      <dsp:spPr>
        <a:xfrm>
          <a:off x="6041893" y="3141330"/>
          <a:ext cx="2743589" cy="1017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Дигидрокверцетин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041893" y="3141330"/>
        <a:ext cx="2743589" cy="1017871"/>
      </dsp:txXfrm>
    </dsp:sp>
    <dsp:sp modelId="{5A87C56F-AAF4-4A33-9517-3026627C0CB9}">
      <dsp:nvSpPr>
        <dsp:cNvPr id="0" name=""/>
        <dsp:cNvSpPr/>
      </dsp:nvSpPr>
      <dsp:spPr>
        <a:xfrm>
          <a:off x="9059957" y="1250997"/>
          <a:ext cx="2743589" cy="1890333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B7A0E4-AEA9-4F8A-943E-9D224C5D9C3D}">
      <dsp:nvSpPr>
        <dsp:cNvPr id="0" name=""/>
        <dsp:cNvSpPr/>
      </dsp:nvSpPr>
      <dsp:spPr>
        <a:xfrm>
          <a:off x="9059957" y="3141330"/>
          <a:ext cx="2743589" cy="1017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Лимонная кислота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Е330 </a:t>
          </a:r>
          <a:endParaRPr lang="ru-RU" sz="1800" kern="1200" dirty="0"/>
        </a:p>
      </dsp:txBody>
      <dsp:txXfrm>
        <a:off x="9059957" y="3141330"/>
        <a:ext cx="2743589" cy="1017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ru-RU"/>
              <a:t>17.10.2014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ru-RU"/>
              <a:t>17.10.2014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Прямоугольник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9" name="Rounded Прямоугольник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0" name="Round Same Side Corner Прямоугольник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ru-RU" noProof="0" smtClean="0"/>
              <a:t>17.10.2014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8883" y="1600200"/>
            <a:ext cx="9751060" cy="4572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ru-RU" noProof="0" smtClean="0"/>
              <a:t>17.10.2014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Прямоугольник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9" name="Rounded Прямоугольник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0" name="Round Same Side Corner Прямоугольник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Полилиния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7" name="Прямоугольник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noProof="0" dirty="0"/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ru-RU" noProof="0" smtClean="0"/>
              <a:t>17.10.2014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ru-RU" noProof="0" smtClean="0"/>
              <a:t>17.10.2014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0" name="Прямоугольник с двумя скругленными соседними углами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Полилиния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21" name="Прямоугольник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ru-RU" noProof="0" smtClean="0"/>
              <a:t>17.10.2014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ru-RU" noProof="0" smtClean="0"/>
              <a:t>17.10.2014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441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ru-RU" noProof="0" smtClean="0"/>
              <a:t>17.10.2014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ru-RU" noProof="0" smtClean="0"/>
              <a:t>17.10.2014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Полилиния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0" name="Прямоугольник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noProof="0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ru-RU" noProof="0" smtClean="0"/>
              <a:t>17.10.2014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ru-RU" noProof="0" smtClean="0"/>
              <a:t>17.10.2014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ru-RU" noProof="0" smtClean="0"/>
              <a:t>17.10.2014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Полилиния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8" name="Прямоугольник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noProof="0" dirty="0"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Прямоугольник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9" name="Rounded Прямоугольник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0" name="Round Same Side Corner Прямоугольник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</p:grp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ru-RU" noProof="0" smtClean="0"/>
              <a:pPr/>
              <a:t>17.10.2014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Антиоксиданты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Е 300 - 399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614692" y="5517232"/>
            <a:ext cx="34288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11 класс</a:t>
            </a:r>
          </a:p>
          <a:p>
            <a:pPr algn="r"/>
            <a:r>
              <a:rPr lang="ru-RU" dirty="0" err="1" smtClean="0"/>
              <a:t>Новодолинской</a:t>
            </a:r>
            <a:r>
              <a:rPr lang="ru-RU" dirty="0" smtClean="0"/>
              <a:t> школы</a:t>
            </a:r>
          </a:p>
          <a:p>
            <a:pPr algn="r"/>
            <a:r>
              <a:rPr lang="ru-RU" dirty="0" err="1" smtClean="0"/>
              <a:t>Ширзай</a:t>
            </a:r>
            <a:r>
              <a:rPr lang="ru-RU" dirty="0" smtClean="0"/>
              <a:t> Лиза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Самые опасные антиоксиданты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46658"/>
              </p:ext>
            </p:extLst>
          </p:nvPr>
        </p:nvGraphicFramePr>
        <p:xfrm>
          <a:off x="1219200" y="1484784"/>
          <a:ext cx="9750426" cy="50292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98748"/>
                <a:gridCol w="3672408"/>
                <a:gridCol w="537927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Опасность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330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Лимонная кислота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Ракообразования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Фосфаты магния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Кишечные расстройства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338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Ортофосфорная кислота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Расстройство желудка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Фосфаты натрия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Расстройство желудка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340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Фосфаты калия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Расстройство желудка</a:t>
                      </a:r>
                    </a:p>
                  </a:txBody>
                  <a:tcPr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Фосфаты</a:t>
                      </a:r>
                      <a:r>
                        <a:rPr lang="ru-RU" baseline="0" dirty="0" smtClean="0"/>
                        <a:t> кальция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Расстройство желудка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310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Пропилгаллат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Сыпь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Октилгаллат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Сыпь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312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Додециловый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галлат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Сыпь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Бутилгидрокситолуол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Холестерин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28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</a:t>
            </a:r>
            <a:r>
              <a:rPr lang="ru-RU" dirty="0" smtClean="0"/>
              <a:t>встречаются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015" y="1746476"/>
            <a:ext cx="2211233" cy="2653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2" y="1447800"/>
            <a:ext cx="5156782" cy="28503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709" y="1117208"/>
            <a:ext cx="3312368" cy="33123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72" y="4399955"/>
            <a:ext cx="3240360" cy="162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64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509" y="3257"/>
            <a:ext cx="11504463" cy="685474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12700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216152">
              <a:spcBef>
                <a:spcPts val="0"/>
              </a:spcBef>
            </a:pPr>
            <a:r>
              <a:rPr lang="ru-RU" dirty="0" smtClean="0">
                <a:solidFill>
                  <a:srgbClr val="000000"/>
                </a:solidFill>
              </a:rPr>
              <a:t>Антиоксиданты</a:t>
            </a:r>
            <a:endParaRPr lang="ru-RU" sz="3600" b="0" i="0" dirty="0">
              <a:solidFill>
                <a:srgbClr val="000000"/>
              </a:solidFill>
              <a:latin typeface="Constantia"/>
              <a:ea typeface="+mj-ea"/>
              <a:cs typeface="+mj-cs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01752" indent="-301752" defTabSz="1216152">
              <a:buClr>
                <a:srgbClr val="89C01C"/>
              </a:buClr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</a:rPr>
              <a:t>Что такое </a:t>
            </a:r>
            <a:r>
              <a:rPr lang="ru-RU" dirty="0" smtClean="0">
                <a:solidFill>
                  <a:srgbClr val="000000"/>
                </a:solidFill>
              </a:rPr>
              <a:t>антиоксиданты? </a:t>
            </a:r>
            <a:r>
              <a:rPr lang="ru-RU" dirty="0">
                <a:solidFill>
                  <a:srgbClr val="000000"/>
                </a:solidFill>
              </a:rPr>
              <a:t>В перечне ЕС этот класс пищевых добавок обозначен номерами в интервале от Е300 до </a:t>
            </a:r>
            <a:r>
              <a:rPr lang="ru-RU" dirty="0" smtClean="0">
                <a:solidFill>
                  <a:srgbClr val="000000"/>
                </a:solidFill>
              </a:rPr>
              <a:t>Е399. </a:t>
            </a:r>
            <a:r>
              <a:rPr lang="ru-RU" dirty="0">
                <a:solidFill>
                  <a:srgbClr val="000000"/>
                </a:solidFill>
              </a:rPr>
              <a:t>Антиокислители прерывают реакцию самоокисления пищевых компонентов в продукте питания. Эта реакция происходит в результате контакта пищевого продукта с кислородом, содержащимся в воздухе и самом продукте. Тем самым они защищают жиры и жиросодержащие продукты от пригорания и </a:t>
            </a:r>
            <a:r>
              <a:rPr lang="ru-RU" dirty="0" err="1">
                <a:solidFill>
                  <a:srgbClr val="000000"/>
                </a:solidFill>
              </a:rPr>
              <a:t>прогоркания</a:t>
            </a:r>
            <a:r>
              <a:rPr lang="ru-RU" dirty="0">
                <a:solidFill>
                  <a:srgbClr val="000000"/>
                </a:solidFill>
              </a:rPr>
              <a:t>, предохраняют овощи, фрукты и продукты их переработки от потемнения и преждевременного гниения, замедляют ферментативное окисление вина, пива и безалкогольных напитков. </a:t>
            </a:r>
          </a:p>
        </p:txBody>
      </p:sp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216152">
              <a:spcBef>
                <a:spcPts val="0"/>
              </a:spcBef>
            </a:pPr>
            <a:r>
              <a:rPr lang="ru-RU" dirty="0">
                <a:solidFill>
                  <a:srgbClr val="000000"/>
                </a:solidFill>
              </a:rPr>
              <a:t>Антиоксиданты</a:t>
            </a:r>
            <a:endParaRPr lang="ru-RU" sz="3600" b="0" i="0" dirty="0">
              <a:solidFill>
                <a:srgbClr val="000000"/>
              </a:solidFill>
              <a:latin typeface="Constantia"/>
              <a:ea typeface="+mj-ea"/>
              <a:cs typeface="+mj-cs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18883" y="1600200"/>
            <a:ext cx="5595609" cy="5069160"/>
          </a:xfrm>
        </p:spPr>
        <p:txBody>
          <a:bodyPr/>
          <a:lstStyle/>
          <a:p>
            <a:r>
              <a:rPr lang="ru-RU" dirty="0"/>
              <a:t>Основная задача антиоксидантов – продлить срок хранения продуктов питания. Но ведь и консерванты предназначены для того же. Если консерванты препятствуют биологической порче продукта под влиянием микроорганизмов и бактерий, то антиоксиданты предотвращают их химическое окисление.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548" y="836712"/>
            <a:ext cx="4253458" cy="4253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57315" y="5301208"/>
            <a:ext cx="3375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Аксорбиновая</a:t>
            </a:r>
            <a:r>
              <a:rPr lang="ru-RU" dirty="0" smtClean="0"/>
              <a:t> кислота</a:t>
            </a:r>
          </a:p>
          <a:p>
            <a:pPr algn="ctr"/>
            <a:r>
              <a:rPr lang="ru-RU" dirty="0" smtClean="0"/>
              <a:t>Е300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4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216152">
              <a:spcBef>
                <a:spcPts val="0"/>
              </a:spcBef>
            </a:pPr>
            <a:r>
              <a:rPr lang="ru-RU" dirty="0">
                <a:solidFill>
                  <a:srgbClr val="000000"/>
                </a:solidFill>
              </a:rPr>
              <a:t>Механизм действия</a:t>
            </a:r>
            <a:endParaRPr lang="ru-RU" sz="3600" b="0" i="0" dirty="0">
              <a:solidFill>
                <a:srgbClr val="000000"/>
              </a:solidFill>
              <a:latin typeface="Constant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Замедление процесса </a:t>
            </a:r>
            <a:r>
              <a:rPr lang="ru-RU" dirty="0"/>
              <a:t>окисления путем взаимодействия с кислородом воздуха, прерывая реакцию окисления или разрушая уже образовавшиеся перекиси. При этом расходуются сами антиоксиданты.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00" y="1600200"/>
            <a:ext cx="4762500" cy="32194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354277" y="4972050"/>
            <a:ext cx="3826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Лимонная кислота – </a:t>
            </a:r>
            <a:r>
              <a:rPr lang="ru-RU" dirty="0" smtClean="0"/>
              <a:t>Е330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6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86512" y="-99392"/>
            <a:ext cx="10461028" cy="7299473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1270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2" y="152400"/>
            <a:ext cx="10420145" cy="1295400"/>
          </a:xfrm>
        </p:spPr>
        <p:txBody>
          <a:bodyPr>
            <a:normAutofit/>
          </a:bodyPr>
          <a:lstStyle/>
          <a:p>
            <a:pPr defTabSz="1216152">
              <a:spcBef>
                <a:spcPts val="0"/>
              </a:spcBef>
            </a:pPr>
            <a:r>
              <a:rPr lang="ru-RU" dirty="0">
                <a:solidFill>
                  <a:srgbClr val="000000"/>
                </a:solidFill>
              </a:rPr>
              <a:t>Р</a:t>
            </a:r>
            <a:r>
              <a:rPr lang="ru-RU" dirty="0" smtClean="0">
                <a:solidFill>
                  <a:srgbClr val="000000"/>
                </a:solidFill>
              </a:rPr>
              <a:t>егламентация использования антиоксидантов </a:t>
            </a:r>
            <a:r>
              <a:rPr lang="ru-RU" dirty="0">
                <a:solidFill>
                  <a:srgbClr val="000000"/>
                </a:solidFill>
              </a:rPr>
              <a:t>в пищевой </a:t>
            </a:r>
            <a:r>
              <a:rPr lang="ru-RU" dirty="0" smtClean="0">
                <a:solidFill>
                  <a:srgbClr val="000000"/>
                </a:solidFill>
              </a:rPr>
              <a:t>промышленности</a:t>
            </a:r>
            <a:endParaRPr lang="ru-RU" sz="3600" b="0" i="0" dirty="0">
              <a:solidFill>
                <a:srgbClr val="000000"/>
              </a:solidFill>
              <a:latin typeface="Constant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6747738" cy="4572000"/>
          </a:xfrm>
        </p:spPr>
        <p:txBody>
          <a:bodyPr>
            <a:normAutofit lnSpcReduction="10000"/>
          </a:bodyPr>
          <a:lstStyle/>
          <a:p>
            <a:pPr marL="301752" indent="-301752" defTabSz="1216152">
              <a:buClr>
                <a:srgbClr val="89C01C"/>
              </a:buClr>
              <a:buFont typeface="Arial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Наибольшая </a:t>
            </a:r>
            <a:r>
              <a:rPr lang="ru-RU" dirty="0">
                <a:solidFill>
                  <a:srgbClr val="000000"/>
                </a:solidFill>
              </a:rPr>
              <a:t>опасность для здоровья человека возникает при использовании антиокислителей с превышением рекомендуемой дозы. Именно поэтому существует закон о лимитированном их использовании. Однако в последнее время в массовом производстве продуктов питания применяются новые антиокислители, чье действие на здоровье человека пока не исследовано, и разрешения на использование такие пищевые добавки не имеют. </a:t>
            </a:r>
          </a:p>
        </p:txBody>
      </p:sp>
    </p:spTree>
    <p:extLst>
      <p:ext uri="{BB962C8B-B14F-4D97-AF65-F5344CB8AC3E}">
        <p14:creationId xmlns:p14="http://schemas.microsoft.com/office/powerpoint/2010/main" val="24906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266" y="3242990"/>
            <a:ext cx="12618381" cy="688275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антиоксидантов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18883" y="1600200"/>
            <a:ext cx="9751060" cy="2908920"/>
          </a:xfrm>
        </p:spPr>
        <p:txBody>
          <a:bodyPr/>
          <a:lstStyle/>
          <a:p>
            <a:r>
              <a:rPr lang="ru-RU" dirty="0"/>
              <a:t>Всем известны такие природные окислители как витамины, особенно аскорбиновая кислота и смеси токоферолов (витамин Е), лимонная и молочная кислота. Некоторые из них чрезвычайно полезны, оказывают ярко выраженное регенерирующее действие на организм человека. Некоторые – нейтральны и безобидны.</a:t>
            </a:r>
          </a:p>
        </p:txBody>
      </p:sp>
    </p:spTree>
    <p:extLst>
      <p:ext uri="{BB962C8B-B14F-4D97-AF65-F5344CB8AC3E}">
        <p14:creationId xmlns:p14="http://schemas.microsoft.com/office/powerpoint/2010/main" val="2890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0444" y="2708920"/>
            <a:ext cx="17088465" cy="11449272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</a:t>
            </a:r>
            <a:r>
              <a:rPr lang="ru-RU" dirty="0"/>
              <a:t>антиоксидантов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218883" y="1600200"/>
            <a:ext cx="9751060" cy="1756792"/>
          </a:xfrm>
        </p:spPr>
        <p:txBody>
          <a:bodyPr/>
          <a:lstStyle/>
          <a:p>
            <a:r>
              <a:rPr lang="ru-RU" dirty="0"/>
              <a:t>Наиболее распространены, конечно же, искусственные антиоксиданты. Среди них производные фенолов: </a:t>
            </a:r>
            <a:r>
              <a:rPr lang="ru-RU" dirty="0" err="1"/>
              <a:t>бутилгидроксианизол</a:t>
            </a:r>
            <a:r>
              <a:rPr lang="ru-RU" dirty="0"/>
              <a:t>, </a:t>
            </a:r>
            <a:r>
              <a:rPr lang="ru-RU" dirty="0" err="1"/>
              <a:t>бутилгидрокситолуол</a:t>
            </a:r>
            <a:r>
              <a:rPr lang="ru-RU" dirty="0"/>
              <a:t>, </a:t>
            </a:r>
            <a:r>
              <a:rPr lang="ru-RU" dirty="0" err="1"/>
              <a:t>изоаскорбат</a:t>
            </a:r>
            <a:r>
              <a:rPr lang="ru-RU" dirty="0"/>
              <a:t> натрия и т.д. </a:t>
            </a:r>
          </a:p>
        </p:txBody>
      </p:sp>
    </p:spTree>
    <p:extLst>
      <p:ext uri="{BB962C8B-B14F-4D97-AF65-F5344CB8AC3E}">
        <p14:creationId xmlns:p14="http://schemas.microsoft.com/office/powerpoint/2010/main" val="28916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Известные антиоксиданты</a:t>
            </a: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77891111"/>
              </p:ext>
            </p:extLst>
          </p:nvPr>
        </p:nvGraphicFramePr>
        <p:xfrm>
          <a:off x="189756" y="1447800"/>
          <a:ext cx="11809312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77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Опасности антиоксидантов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Могут вызывать аллергические </a:t>
            </a:r>
            <a:r>
              <a:rPr lang="ru-RU" dirty="0" smtClean="0"/>
              <a:t>реакции.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Могут </a:t>
            </a:r>
            <a:r>
              <a:rPr lang="ru-RU" dirty="0"/>
              <a:t>провоцировать онкологические </a:t>
            </a:r>
            <a:r>
              <a:rPr lang="ru-RU" dirty="0" smtClean="0"/>
              <a:t>заболевания.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</a:t>
            </a:r>
            <a:r>
              <a:rPr lang="ru-RU" dirty="0" smtClean="0"/>
              <a:t>огут </a:t>
            </a:r>
            <a:r>
              <a:rPr lang="ru-RU" dirty="0"/>
              <a:t>провоцировать головные </a:t>
            </a:r>
            <a:r>
              <a:rPr lang="ru-RU" dirty="0" smtClean="0"/>
              <a:t>боли.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Могут провоцировать заболеваний печени, почек и желудка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Могут нарушать репродуктивную функцию.</a:t>
            </a:r>
          </a:p>
        </p:txBody>
      </p:sp>
    </p:spTree>
    <p:extLst>
      <p:ext uri="{BB962C8B-B14F-4D97-AF65-F5344CB8AC3E}">
        <p14:creationId xmlns:p14="http://schemas.microsoft.com/office/powerpoint/2010/main" val="28338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oking_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oking_16x9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oking_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4445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oking_16x9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oking_16x9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CEDD5F-3E18-494C-BAA9-9C33F7C085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изображением свежих овощей (широкоэкранный формат)</Template>
  <TotalTime>0</TotalTime>
  <Words>398</Words>
  <Application>Microsoft Office PowerPoint</Application>
  <PresentationFormat>Произвольный</PresentationFormat>
  <Paragraphs>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Constantia</vt:lpstr>
      <vt:lpstr>Cooking_16x9</vt:lpstr>
      <vt:lpstr>Антиоксиданты</vt:lpstr>
      <vt:lpstr>Антиоксиданты</vt:lpstr>
      <vt:lpstr>Антиоксиданты</vt:lpstr>
      <vt:lpstr>Механизм действия</vt:lpstr>
      <vt:lpstr>Регламентация использования антиоксидантов в пищевой промышленности</vt:lpstr>
      <vt:lpstr>Виды антиоксидантов</vt:lpstr>
      <vt:lpstr>Виды антиоксидантов </vt:lpstr>
      <vt:lpstr>Известные антиоксиданты</vt:lpstr>
      <vt:lpstr>Опасности антиоксидантов</vt:lpstr>
      <vt:lpstr>Самые опасные антиоксиданты</vt:lpstr>
      <vt:lpstr>Где встречаются</vt:lpstr>
      <vt:lpstr>Спасибо за внимание!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2014-10-16T13:23:55Z</dcterms:created>
  <dcterms:modified xsi:type="dcterms:W3CDTF">2014-10-17T16:00:30Z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