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8"/>
  </p:notesMasterIdLst>
  <p:sldIdLst>
    <p:sldId id="256" r:id="rId2"/>
    <p:sldId id="257" r:id="rId3"/>
    <p:sldId id="325" r:id="rId4"/>
    <p:sldId id="326" r:id="rId5"/>
    <p:sldId id="327" r:id="rId6"/>
    <p:sldId id="328" r:id="rId7"/>
    <p:sldId id="259" r:id="rId8"/>
    <p:sldId id="261" r:id="rId9"/>
    <p:sldId id="262" r:id="rId10"/>
    <p:sldId id="329" r:id="rId11"/>
    <p:sldId id="330" r:id="rId12"/>
    <p:sldId id="331" r:id="rId13"/>
    <p:sldId id="332" r:id="rId14"/>
    <p:sldId id="333" r:id="rId15"/>
    <p:sldId id="334" r:id="rId16"/>
    <p:sldId id="263" r:id="rId17"/>
    <p:sldId id="320" r:id="rId18"/>
    <p:sldId id="336" r:id="rId19"/>
    <p:sldId id="321" r:id="rId20"/>
    <p:sldId id="322" r:id="rId21"/>
    <p:sldId id="323" r:id="rId22"/>
    <p:sldId id="264" r:id="rId23"/>
    <p:sldId id="266" r:id="rId24"/>
    <p:sldId id="335" r:id="rId25"/>
    <p:sldId id="268" r:id="rId26"/>
    <p:sldId id="269" r:id="rId27"/>
    <p:sldId id="271" r:id="rId28"/>
    <p:sldId id="272" r:id="rId29"/>
    <p:sldId id="270" r:id="rId30"/>
    <p:sldId id="274" r:id="rId31"/>
    <p:sldId id="275" r:id="rId32"/>
    <p:sldId id="276" r:id="rId33"/>
    <p:sldId id="277" r:id="rId34"/>
    <p:sldId id="279" r:id="rId35"/>
    <p:sldId id="278" r:id="rId36"/>
    <p:sldId id="273" r:id="rId37"/>
    <p:sldId id="280" r:id="rId38"/>
    <p:sldId id="297" r:id="rId39"/>
    <p:sldId id="298" r:id="rId40"/>
    <p:sldId id="281" r:id="rId41"/>
    <p:sldId id="282" r:id="rId42"/>
    <p:sldId id="283" r:id="rId43"/>
    <p:sldId id="285" r:id="rId44"/>
    <p:sldId id="286" r:id="rId45"/>
    <p:sldId id="299" r:id="rId46"/>
    <p:sldId id="287" r:id="rId47"/>
    <p:sldId id="288" r:id="rId48"/>
    <p:sldId id="300" r:id="rId49"/>
    <p:sldId id="295" r:id="rId50"/>
    <p:sldId id="302" r:id="rId51"/>
    <p:sldId id="296" r:id="rId52"/>
    <p:sldId id="301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289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290" r:id="rId72"/>
    <p:sldId id="291" r:id="rId73"/>
    <p:sldId id="292" r:id="rId74"/>
    <p:sldId id="293" r:id="rId75"/>
    <p:sldId id="294" r:id="rId76"/>
    <p:sldId id="324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21BE6-8BCF-4CF2-9FBB-1DEE429582B1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6E86B-B215-4468-A974-B177114E57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6E86B-B215-4468-A974-B177114E577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&#1043;&#1086;&#1089;&#1091;&#1076;&#1072;&#1088;&#1089;&#1090;&#1074;&#1077;&#1085;&#1085;&#1099;&#1077;_&#1093;&#1091;&#1076;&#1086;&#1078;&#1077;&#1089;&#1090;&#1074;&#1077;&#1085;&#1085;&#1099;&#1077;_&#1089;&#1086;&#1073;&#1088;&#1072;&#1085;&#1080;&#1103;_&#1044;&#1088;&#1077;&#1079;&#1076;&#1077;&#1085;&#1072;" TargetMode="External"/><Relationship Id="rId3" Type="http://schemas.openxmlformats.org/officeDocument/2006/relationships/hyperlink" Target="http://ru.wikipedia.org/wiki/&#1044;&#1088;&#1077;&#1079;&#1076;&#1077;&#1085;" TargetMode="External"/><Relationship Id="rId7" Type="http://schemas.openxmlformats.org/officeDocument/2006/relationships/hyperlink" Target="http://ru.wikipedia.org/wiki/&#1042;&#1077;&#1090;&#1090;&#1080;&#1085;&#1099;" TargetMode="External"/><Relationship Id="rId2" Type="http://schemas.openxmlformats.org/officeDocument/2006/relationships/hyperlink" Target="http://ru.wikipedia.org/wiki/&#1053;&#1077;&#1084;&#1077;&#1094;&#1082;&#1080;&#1081;_&#1103;&#1079;&#1099;&#1082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u.wikipedia.org/wiki/&#1040;&#1083;&#1100;&#1073;&#1077;&#1088;&#1090;&#1080;&#1085;&#1089;&#1082;&#1072;&#1103;_&#1083;&#1080;&#1085;&#1080;&#1103;_&#1042;&#1077;&#1090;&#1090;&#1080;&#1085;&#1086;&#1074;" TargetMode="External"/><Relationship Id="rId5" Type="http://schemas.openxmlformats.org/officeDocument/2006/relationships/hyperlink" Target="http://ru.wikipedia.org/wiki/&#1050;&#1091;&#1088;&#1092;&#1102;&#1088;&#1096;&#1077;&#1089;&#1090;&#1074;&#1086;_&#1057;&#1072;&#1082;&#1089;&#1086;&#1085;&#1080;&#1103;" TargetMode="External"/><Relationship Id="rId4" Type="http://schemas.openxmlformats.org/officeDocument/2006/relationships/hyperlink" Target="http://ru.wikipedia.org/wiki/&#1057;&#1090;&#1072;&#1088;&#1099;&#1077;_&#1084;&#1072;&#1089;&#1090;&#1077;&#1088;&#1072;" TargetMode="External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&#1051;&#1102;&#1076;&#1086;&#1074;&#1080;&#1082;_XIV" TargetMode="External"/><Relationship Id="rId13" Type="http://schemas.openxmlformats.org/officeDocument/2006/relationships/hyperlink" Target="http://ru.wikipedia.org/wiki/&#1045;&#1075;&#1080;&#1087;&#1077;&#1090;" TargetMode="External"/><Relationship Id="rId18" Type="http://schemas.openxmlformats.org/officeDocument/2006/relationships/hyperlink" Target="http://ru.wikipedia.org/wiki/&#1052;&#1091;&#1079;&#1077;&#1081;_&#1074;&#1086;&#1089;&#1090;&#1086;&#1095;&#1085;&#1099;&#1093;_&#1080;&#1089;&#1082;&#1091;&#1089;&#1089;&#1090;&#1074;_(&#1055;&#1072;&#1088;&#1080;&#1078;)" TargetMode="External"/><Relationship Id="rId3" Type="http://schemas.openxmlformats.org/officeDocument/2006/relationships/hyperlink" Target="http://ru.wikipedia.org/wiki/&#1055;&#1072;&#1088;&#1080;&#1078;" TargetMode="External"/><Relationship Id="rId21" Type="http://schemas.openxmlformats.org/officeDocument/2006/relationships/image" Target="../media/image8.jpeg"/><Relationship Id="rId7" Type="http://schemas.openxmlformats.org/officeDocument/2006/relationships/hyperlink" Target="http://ru.wikipedia.org/wiki/&#1051;&#1091;&#1074;&#1088;_(&#1076;&#1074;&#1086;&#1088;&#1077;&#1094;)" TargetMode="External"/><Relationship Id="rId12" Type="http://schemas.openxmlformats.org/officeDocument/2006/relationships/hyperlink" Target="http://ru.wikipedia.org/wiki/&#1043;&#1088;&#1077;&#1094;&#1080;&#1103;" TargetMode="External"/><Relationship Id="rId17" Type="http://schemas.openxmlformats.org/officeDocument/2006/relationships/hyperlink" Target="http://ru.wikipedia.org/wiki/&#1043;&#1086;&#1089;&#1091;&#1076;&#1072;&#1088;&#1089;&#1090;&#1074;&#1077;&#1085;&#1085;&#1099;&#1081;_&#1084;&#1091;&#1079;&#1077;&#1081;_&#1089;&#1086;&#1074;&#1088;&#1077;&#1084;&#1077;&#1085;&#1085;&#1086;&#1075;&#1086;_&#1080;&#1089;&#1082;&#1091;&#1089;&#1089;&#1090;&#1074;&#1072;_(&#1055;&#1072;&#1088;&#1080;&#1078;)" TargetMode="External"/><Relationship Id="rId2" Type="http://schemas.openxmlformats.org/officeDocument/2006/relationships/hyperlink" Target="http://ru.wikipedia.org/wiki/&#1060;&#1088;&#1072;&#1085;&#1094;&#1091;&#1079;&#1089;&#1082;&#1080;&#1081;_&#1103;&#1079;&#1099;&#1082;" TargetMode="External"/><Relationship Id="rId16" Type="http://schemas.openxmlformats.org/officeDocument/2006/relationships/hyperlink" Target="http://ru.wikipedia.org/wiki/&#1052;&#1091;&#1079;&#1077;&#1081;_&#1054;&#1088;&#1089;&#1077;" TargetMode="Externa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ru.wikipedia.org/wiki/I_&#1086;&#1082;&#1088;&#1091;&#1075;_&#1055;&#1072;&#1088;&#1080;&#1078;&#1072;" TargetMode="External"/><Relationship Id="rId11" Type="http://schemas.openxmlformats.org/officeDocument/2006/relationships/hyperlink" Target="http://ru.wikipedia.org/wiki/&#1048;&#1088;&#1072;&#1085;" TargetMode="External"/><Relationship Id="rId5" Type="http://schemas.openxmlformats.org/officeDocument/2006/relationships/hyperlink" Target="http://ru.wikipedia.org/wiki/&#1057;&#1077;&#1085;&#1072;" TargetMode="External"/><Relationship Id="rId15" Type="http://schemas.openxmlformats.org/officeDocument/2006/relationships/hyperlink" Target="http://ru.wikipedia.org/wiki/1848_&#1075;&#1086;&#1076;" TargetMode="External"/><Relationship Id="rId10" Type="http://schemas.openxmlformats.org/officeDocument/2006/relationships/hyperlink" Target="http://ru.wikipedia.org/wiki/&#1050;&#1072;&#1087;&#1077;&#1090;&#1080;&#1085;&#1075;&#1080;" TargetMode="External"/><Relationship Id="rId19" Type="http://schemas.openxmlformats.org/officeDocument/2006/relationships/hyperlink" Target="http://ru.wikipedia.org/wiki/&#1052;&#1091;&#1079;&#1077;&#1081;_&#1085;&#1072;_&#1085;&#1072;&#1073;&#1077;&#1088;&#1077;&#1078;&#1085;&#1086;&#1081;_&#1041;&#1088;&#1072;&#1085;&#1083;&#1080;" TargetMode="External"/><Relationship Id="rId4" Type="http://schemas.openxmlformats.org/officeDocument/2006/relationships/hyperlink" Target="http://ru.wikipedia.org/wiki/&#1055;&#1088;&#1072;&#1074;&#1099;&#1081;_&#1073;&#1077;&#1088;&#1077;&#1075;_(&#1055;&#1072;&#1088;&#1080;&#1078;)" TargetMode="External"/><Relationship Id="rId9" Type="http://schemas.openxmlformats.org/officeDocument/2006/relationships/hyperlink" Target="http://ru.wikipedia.org/wiki/&#1048;&#1089;&#1090;&#1086;&#1088;&#1080;&#1095;&#1077;&#1089;&#1082;&#1072;&#1103;_&#1086;&#1089;&#1100;" TargetMode="External"/><Relationship Id="rId14" Type="http://schemas.openxmlformats.org/officeDocument/2006/relationships/hyperlink" Target="http://ru.wikipedia.org/wiki/&#1041;&#1083;&#1080;&#1078;&#1085;&#1080;&#1081;_&#1042;&#1086;&#1089;&#1090;&#1086;&#1082;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852_&#1075;&#1086;&#1076;" TargetMode="External"/><Relationship Id="rId3" Type="http://schemas.openxmlformats.org/officeDocument/2006/relationships/hyperlink" Target="http://ru.wikipedia.org/wiki/&#1052;&#1091;&#1079;&#1077;&#1081;" TargetMode="External"/><Relationship Id="rId7" Type="http://schemas.openxmlformats.org/officeDocument/2006/relationships/hyperlink" Target="http://ru.wikipedia.org/wiki/&#1060;&#1088;&#1072;&#1085;&#1094;&#1091;&#1079;&#1089;&#1082;&#1080;&#1081;_&#1103;&#1079;&#1099;&#1082;" TargetMode="External"/><Relationship Id="rId12" Type="http://schemas.openxmlformats.org/officeDocument/2006/relationships/image" Target="../media/image7.jpeg"/><Relationship Id="rId2" Type="http://schemas.openxmlformats.org/officeDocument/2006/relationships/hyperlink" Target="http://ru.wikipedia.org/wiki/&#1057;&#1072;&#1085;&#1082;&#1090;-&#1055;&#1077;&#1090;&#1077;&#1088;&#1073;&#1091;&#1088;&#1075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u.wikipedia.org/wiki/&#1052;&#1072;&#1083;&#1099;&#1081;_&#1069;&#1088;&#1084;&#1080;&#1090;&#1072;&#1078;" TargetMode="External"/><Relationship Id="rId11" Type="http://schemas.openxmlformats.org/officeDocument/2006/relationships/hyperlink" Target="http://ru.wikipedia.org/wiki/&#1050;&#1072;&#1084;&#1077;&#1085;&#1085;&#1099;&#1081;_&#1074;&#1077;&#1082;" TargetMode="External"/><Relationship Id="rId5" Type="http://schemas.openxmlformats.org/officeDocument/2006/relationships/hyperlink" Target="http://ru.wikipedia.org/wiki/&#1045;&#1082;&#1072;&#1090;&#1077;&#1088;&#1080;&#1085;&#1072;_II" TargetMode="External"/><Relationship Id="rId10" Type="http://schemas.openxmlformats.org/officeDocument/2006/relationships/hyperlink" Target="http://ru.wikipedia.org/wiki/&#1047;&#1080;&#1084;&#1085;&#1080;&#1081;_&#1076;&#1074;&#1086;&#1088;&#1077;&#1094;" TargetMode="External"/><Relationship Id="rId4" Type="http://schemas.openxmlformats.org/officeDocument/2006/relationships/hyperlink" Target="http://ru.wikipedia.org/wiki/&#1048;&#1084;&#1087;&#1077;&#1088;&#1072;&#1090;&#1086;&#1088;_&#1074;&#1089;&#1077;&#1088;&#1086;&#1089;&#1089;&#1080;&#1081;&#1089;&#1082;&#1080;&#1081;" TargetMode="External"/><Relationship Id="rId9" Type="http://schemas.openxmlformats.org/officeDocument/2006/relationships/hyperlink" Target="http://ru.wikipedia.org/wiki/&#1053;&#1077;&#1074;&#1072;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&#1052;&#1072;&#1076;&#1088;&#1080;&#1076;" TargetMode="External"/><Relationship Id="rId2" Type="http://schemas.openxmlformats.org/officeDocument/2006/relationships/hyperlink" Target="http://ru.wikipedia.org/wiki/&#1048;&#1089;&#1087;&#1072;&#1085;&#1089;&#1082;&#1080;&#1081;_&#1103;&#1079;&#1099;&#1082;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hyperlink" Target="http://ru.wikipedia.org/wiki/&#1050;&#1083;&#1072;&#1089;&#1089;&#1080;&#1094;&#1080;&#1079;&#1084;" TargetMode="External"/><Relationship Id="rId4" Type="http://schemas.openxmlformats.org/officeDocument/2006/relationships/hyperlink" Target="http://ru.wikipedia.org/wiki/&#1048;&#1089;&#1087;&#1072;&#1085;&#1080;&#1103;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1856_&#1075;&#1086;&#1076;" TargetMode="External"/><Relationship Id="rId7" Type="http://schemas.openxmlformats.org/officeDocument/2006/relationships/image" Target="../media/image80.jpeg"/><Relationship Id="rId2" Type="http://schemas.openxmlformats.org/officeDocument/2006/relationships/hyperlink" Target="http://ru.wikipedia.org/wiki/&#1052;&#1086;&#1089;&#1082;&#1074;&#1072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u.wikipedia.org/wiki/1986_&#1075;&#1086;&#1076;" TargetMode="External"/><Relationship Id="rId5" Type="http://schemas.openxmlformats.org/officeDocument/2006/relationships/hyperlink" Target="http://ru.wikipedia.org/wiki/&#1051;&#1072;&#1074;&#1088;&#1091;&#1096;&#1080;&#1085;&#1089;&#1082;&#1080;&#1081;_&#1087;&#1077;&#1088;&#1077;&#1091;&#1083;&#1086;&#1082;" TargetMode="External"/><Relationship Id="rId4" Type="http://schemas.openxmlformats.org/officeDocument/2006/relationships/hyperlink" Target="http://ru.wikipedia.org/wiki/&#1058;&#1088;&#1077;&#1090;&#1100;&#1103;&#1082;&#1086;&#1074;,_&#1055;&#1072;&#1074;&#1077;&#1083;_&#1052;&#1080;&#1093;&#1072;&#1081;&#1083;&#1086;&#1074;&#1080;&#1095;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Фото\drezden-9014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76872"/>
            <a:ext cx="3418601" cy="21936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128792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Великие музеи</a:t>
            </a:r>
            <a:endParaRPr lang="ru-RU" dirty="0"/>
          </a:p>
        </p:txBody>
      </p:sp>
      <p:pic>
        <p:nvPicPr>
          <p:cNvPr id="4" name="Рисунок 3" descr="стеклянная пирамида перед Лувром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9120"/>
            <a:ext cx="3024336" cy="23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7417" y="4509120"/>
            <a:ext cx="3396583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www.epochtimes.ru/images/stories/06/ukraine2011/75_prado-7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3491880" cy="217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travelin-russia.com/images/ekskurs/ermitaj2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2771800" cy="23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G:\эрмитаж\ermitazh_nigh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276872"/>
            <a:ext cx="2987824" cy="21808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Фото\252px-Louvre_Egyptian_statue_DSC00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57133"/>
            <a:ext cx="2904356" cy="6915133"/>
          </a:xfrm>
          <a:prstGeom prst="rect">
            <a:avLst/>
          </a:prstGeom>
          <a:noFill/>
        </p:spPr>
      </p:pic>
      <p:pic>
        <p:nvPicPr>
          <p:cNvPr id="37891" name="Picture 3" descr="F:\Фото\441px-Egypte_louvre_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955" y="0"/>
            <a:ext cx="504904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Фото\800px-Femme_prenant_des_fru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60" y="404664"/>
            <a:ext cx="9078682" cy="604867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Фото\63051188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751"/>
            <a:ext cx="8568951" cy="680367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Фото\corton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4567537" cy="6858000"/>
          </a:xfrm>
          <a:prstGeom prst="rect">
            <a:avLst/>
          </a:prstGeom>
          <a:noFill/>
        </p:spPr>
      </p:pic>
      <p:pic>
        <p:nvPicPr>
          <p:cNvPr id="40963" name="Picture 3" descr="F:\Фото\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20494"/>
            <a:ext cx="4644007" cy="483750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Фото\Wenuszm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-112377"/>
            <a:ext cx="2592288" cy="7082754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Фото\marufnaghs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41433"/>
            <a:ext cx="4680520" cy="6899433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6632"/>
            <a:ext cx="740664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Галерея старых мастеров</a:t>
            </a:r>
            <a:r>
              <a:rPr lang="ru-RU" dirty="0" smtClean="0"/>
              <a:t> (</a:t>
            </a:r>
            <a:r>
              <a:rPr lang="ru-RU" u="sng" dirty="0" smtClean="0">
                <a:hlinkClick r:id="rId2"/>
              </a:rPr>
              <a:t>нем.</a:t>
            </a:r>
            <a:r>
              <a:rPr lang="ru-RU" dirty="0" smtClean="0"/>
              <a:t> </a:t>
            </a:r>
            <a:r>
              <a:rPr lang="de-DE" i="1" dirty="0" smtClean="0"/>
              <a:t>Gemäldegalerie Alte Meister</a:t>
            </a:r>
            <a:r>
              <a:rPr lang="ru-RU" dirty="0" smtClean="0"/>
              <a:t>) в </a:t>
            </a:r>
            <a:r>
              <a:rPr lang="ru-RU" u="sng" dirty="0" smtClean="0">
                <a:hlinkClick r:id="rId3"/>
              </a:rPr>
              <a:t>Дрездене</a:t>
            </a:r>
            <a:r>
              <a:rPr lang="ru-RU" dirty="0" smtClean="0"/>
              <a:t> (или просто </a:t>
            </a:r>
            <a:r>
              <a:rPr lang="ru-RU" b="1" dirty="0" smtClean="0"/>
              <a:t>Дрезденская галерея</a:t>
            </a:r>
            <a:r>
              <a:rPr lang="ru-RU" dirty="0" smtClean="0"/>
              <a:t>) — исключительное по качеству собрание из приблизительно 750 картин </a:t>
            </a:r>
            <a:r>
              <a:rPr lang="ru-RU" u="sng" dirty="0" smtClean="0">
                <a:hlinkClick r:id="rId4"/>
              </a:rPr>
              <a:t>старых мастеров</a:t>
            </a:r>
            <a:r>
              <a:rPr lang="ru-RU" dirty="0" smtClean="0"/>
              <a:t>, приобретённых в XVIII веке </a:t>
            </a:r>
            <a:r>
              <a:rPr lang="ru-RU" u="sng" dirty="0" smtClean="0">
                <a:hlinkClick r:id="rId5"/>
              </a:rPr>
              <a:t>саксонскими правителями</a:t>
            </a:r>
            <a:r>
              <a:rPr lang="ru-RU" dirty="0" smtClean="0"/>
              <a:t> из </a:t>
            </a:r>
            <a:r>
              <a:rPr lang="ru-RU" u="sng" dirty="0" err="1" smtClean="0">
                <a:hlinkClick r:id="rId6"/>
              </a:rPr>
              <a:t>альбертинской</a:t>
            </a:r>
            <a:r>
              <a:rPr lang="ru-RU" u="sng" dirty="0" smtClean="0">
                <a:hlinkClick r:id="rId6"/>
              </a:rPr>
              <a:t> линии</a:t>
            </a:r>
            <a:r>
              <a:rPr lang="ru-RU" dirty="0" smtClean="0"/>
              <a:t> </a:t>
            </a:r>
            <a:r>
              <a:rPr lang="ru-RU" u="sng" dirty="0" err="1" smtClean="0">
                <a:hlinkClick r:id="rId7"/>
              </a:rPr>
              <a:t>Веттинов</a:t>
            </a:r>
            <a:r>
              <a:rPr lang="ru-RU" dirty="0" smtClean="0"/>
              <a:t>. Ныне входит в состав </a:t>
            </a:r>
            <a:r>
              <a:rPr lang="ru-RU" u="sng" dirty="0" smtClean="0">
                <a:hlinkClick r:id="rId8"/>
              </a:rPr>
              <a:t>Государственных художественных собраний Дрездена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http://gloss.ua/file/12/10/18/5fgnh.jp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19495" cy="357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Фото\drezden-9014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08795" cy="3406477"/>
          </a:xfrm>
          <a:prstGeom prst="rect">
            <a:avLst/>
          </a:prstGeom>
          <a:noFill/>
        </p:spPr>
      </p:pic>
      <p:pic>
        <p:nvPicPr>
          <p:cNvPr id="27651" name="Picture 3" descr="F:\Dr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овая папка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24536" cy="3618402"/>
          </a:xfrm>
          <a:prstGeom prst="rect">
            <a:avLst/>
          </a:prstGeom>
          <a:noFill/>
        </p:spPr>
      </p:pic>
      <p:pic>
        <p:nvPicPr>
          <p:cNvPr id="2051" name="Picture 3" descr="G:\Новая папка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969" y="3492073"/>
            <a:ext cx="5276031" cy="3365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Puteshestvie-v-Drezd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70838"/>
            <a:ext cx="6516216" cy="4887162"/>
          </a:xfrm>
          <a:prstGeom prst="rect">
            <a:avLst/>
          </a:prstGeom>
          <a:noFill/>
        </p:spPr>
      </p:pic>
      <p:pic>
        <p:nvPicPr>
          <p:cNvPr id="3" name="Picture 2" descr="F:\Фото\0_1fde4_9d92e967_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341" y="0"/>
            <a:ext cx="3270659" cy="436087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6632"/>
            <a:ext cx="8979192" cy="3240360"/>
          </a:xfrm>
        </p:spPr>
        <p:txBody>
          <a:bodyPr>
            <a:noAutofit/>
          </a:bodyPr>
          <a:lstStyle/>
          <a:p>
            <a:r>
              <a:rPr lang="ru-RU" sz="1050" b="1" dirty="0" smtClean="0"/>
              <a:t>Лувр</a:t>
            </a:r>
            <a:r>
              <a:rPr lang="ru-RU" sz="1050" dirty="0" smtClean="0"/>
              <a:t> (</a:t>
            </a:r>
            <a:r>
              <a:rPr lang="ru-RU" sz="1050" u="sng" dirty="0" smtClean="0">
                <a:hlinkClick r:id="rId2"/>
              </a:rPr>
              <a:t>фр.</a:t>
            </a:r>
            <a:r>
              <a:rPr lang="ru-RU" sz="1050" dirty="0" smtClean="0"/>
              <a:t> </a:t>
            </a:r>
            <a:r>
              <a:rPr lang="fr-FR" sz="1050" i="1" dirty="0" smtClean="0"/>
              <a:t>Musée du Louvre</a:t>
            </a:r>
            <a:r>
              <a:rPr lang="ru-RU" sz="1050" dirty="0" smtClean="0"/>
              <a:t>) — один из крупнейших и самый популярный</a:t>
            </a:r>
            <a:r>
              <a:rPr lang="ru-RU" sz="1050" u="sng" dirty="0" smtClean="0"/>
              <a:t> </a:t>
            </a:r>
            <a:r>
              <a:rPr lang="ru-RU" sz="1050" dirty="0" smtClean="0"/>
              <a:t>   музей мира (9 720 260 посетителей в 2012 году, третий в мире по занимаемой площади: 160 106 квадратных метров, из которых на 58 470 располагаются экспозиции). Музей расположен в центре </a:t>
            </a:r>
            <a:r>
              <a:rPr lang="ru-RU" sz="1050" u="sng" dirty="0" smtClean="0">
                <a:hlinkClick r:id="rId3"/>
              </a:rPr>
              <a:t>Парижа</a:t>
            </a:r>
            <a:r>
              <a:rPr lang="ru-RU" sz="1050" dirty="0" smtClean="0"/>
              <a:t>, на </a:t>
            </a:r>
            <a:r>
              <a:rPr lang="ru-RU" sz="1050" u="sng" dirty="0" smtClean="0">
                <a:hlinkClick r:id="rId4"/>
              </a:rPr>
              <a:t>правом берегу</a:t>
            </a:r>
            <a:r>
              <a:rPr lang="ru-RU" sz="1050" dirty="0" smtClean="0"/>
              <a:t> </a:t>
            </a:r>
            <a:r>
              <a:rPr lang="ru-RU" sz="1050" u="sng" dirty="0" smtClean="0">
                <a:hlinkClick r:id="rId5"/>
              </a:rPr>
              <a:t>Сены</a:t>
            </a:r>
            <a:r>
              <a:rPr lang="ru-RU" sz="1050" dirty="0" smtClean="0"/>
              <a:t>, на улице </a:t>
            </a:r>
            <a:r>
              <a:rPr lang="ru-RU" sz="1050" dirty="0" err="1" smtClean="0"/>
              <a:t>Риволи</a:t>
            </a:r>
            <a:r>
              <a:rPr lang="ru-RU" sz="1050" dirty="0" smtClean="0"/>
              <a:t>, в </a:t>
            </a:r>
            <a:r>
              <a:rPr lang="ru-RU" sz="1050" u="sng" dirty="0" smtClean="0">
                <a:hlinkClick r:id="rId6"/>
              </a:rPr>
              <a:t>1-м округе</a:t>
            </a:r>
            <a:r>
              <a:rPr lang="ru-RU" sz="1050" dirty="0" smtClean="0"/>
              <a:t> столицы.</a:t>
            </a:r>
          </a:p>
          <a:p>
            <a:r>
              <a:rPr lang="ru-RU" sz="1050" dirty="0" smtClean="0"/>
              <a:t>Здание музея — старинный </a:t>
            </a:r>
            <a:r>
              <a:rPr lang="ru-RU" sz="1050" u="sng" dirty="0" smtClean="0">
                <a:hlinkClick r:id="rId7"/>
              </a:rPr>
              <a:t>королевский дворец</a:t>
            </a:r>
            <a:r>
              <a:rPr lang="ru-RU" sz="1050" dirty="0" smtClean="0"/>
              <a:t> (</a:t>
            </a:r>
            <a:r>
              <a:rPr lang="ru-RU" sz="1050" i="1" dirty="0" err="1" smtClean="0"/>
              <a:t>Palais</a:t>
            </a:r>
            <a:r>
              <a:rPr lang="ru-RU" sz="1050" i="1" dirty="0" smtClean="0"/>
              <a:t> </a:t>
            </a:r>
            <a:r>
              <a:rPr lang="ru-RU" sz="1050" i="1" dirty="0" err="1" smtClean="0"/>
              <a:t>du</a:t>
            </a:r>
            <a:r>
              <a:rPr lang="ru-RU" sz="1050" i="1" dirty="0" smtClean="0"/>
              <a:t> </a:t>
            </a:r>
            <a:r>
              <a:rPr lang="ru-RU" sz="1050" i="1" dirty="0" err="1" smtClean="0"/>
              <a:t>Louvre</a:t>
            </a:r>
            <a:r>
              <a:rPr lang="ru-RU" sz="1050" dirty="0" smtClean="0"/>
              <a:t>). Конная статуя </a:t>
            </a:r>
            <a:r>
              <a:rPr lang="ru-RU" sz="1050" u="sng" dirty="0" smtClean="0">
                <a:hlinkClick r:id="rId8"/>
              </a:rPr>
              <a:t>Людовика XIV</a:t>
            </a:r>
            <a:r>
              <a:rPr lang="ru-RU" sz="1050" dirty="0" smtClean="0"/>
              <a:t> обозначает точку начала так называемой </a:t>
            </a:r>
            <a:r>
              <a:rPr lang="ru-RU" sz="1050" u="sng" dirty="0" smtClean="0">
                <a:hlinkClick r:id="rId9"/>
              </a:rPr>
              <a:t>исторической оси</a:t>
            </a:r>
            <a:r>
              <a:rPr lang="ru-RU" sz="1050" dirty="0" smtClean="0"/>
              <a:t> Парижа, но дворец не выровнен по ней.</a:t>
            </a:r>
          </a:p>
          <a:p>
            <a:r>
              <a:rPr lang="ru-RU" sz="1050" dirty="0" smtClean="0"/>
              <a:t>Лувр — один из старейших музеев с богатой историей коллекционирования художественных и исторических реликвий Франции, начиная со времён династии </a:t>
            </a:r>
            <a:r>
              <a:rPr lang="ru-RU" sz="1050" u="sng" dirty="0" err="1" smtClean="0">
                <a:hlinkClick r:id="rId10"/>
              </a:rPr>
              <a:t>Капетингов</a:t>
            </a:r>
            <a:r>
              <a:rPr lang="ru-RU" sz="1050" dirty="0" smtClean="0"/>
              <a:t> и до наших дней.</a:t>
            </a:r>
          </a:p>
          <a:p>
            <a:r>
              <a:rPr lang="ru-RU" sz="1050" dirty="0" smtClean="0"/>
              <a:t>В Лувре собиралось всё, этот музей можно назвать универсальным. Его коллекции покрывают огромные географические и временные пространства: от западной Европы до </a:t>
            </a:r>
            <a:r>
              <a:rPr lang="ru-RU" sz="1050" u="sng" dirty="0" smtClean="0">
                <a:hlinkClick r:id="rId11"/>
              </a:rPr>
              <a:t>Ирана</a:t>
            </a:r>
            <a:r>
              <a:rPr lang="ru-RU" sz="1050" dirty="0" smtClean="0"/>
              <a:t> через </a:t>
            </a:r>
            <a:r>
              <a:rPr lang="ru-RU" sz="1050" u="sng" dirty="0" smtClean="0">
                <a:hlinkClick r:id="rId12"/>
              </a:rPr>
              <a:t>Грецию</a:t>
            </a:r>
            <a:r>
              <a:rPr lang="ru-RU" sz="1050" dirty="0" smtClean="0"/>
              <a:t>, </a:t>
            </a:r>
            <a:r>
              <a:rPr lang="ru-RU" sz="1050" u="sng" dirty="0" smtClean="0">
                <a:hlinkClick r:id="rId13"/>
              </a:rPr>
              <a:t>Египет</a:t>
            </a:r>
            <a:r>
              <a:rPr lang="ru-RU" sz="1050" dirty="0" smtClean="0"/>
              <a:t> и </a:t>
            </a:r>
            <a:r>
              <a:rPr lang="ru-RU" sz="1050" u="sng" dirty="0" smtClean="0">
                <a:hlinkClick r:id="rId14"/>
              </a:rPr>
              <a:t>Ближний Восток</a:t>
            </a:r>
            <a:r>
              <a:rPr lang="ru-RU" sz="1050" dirty="0" smtClean="0"/>
              <a:t>; с античности до </a:t>
            </a:r>
            <a:r>
              <a:rPr lang="ru-RU" sz="1050" u="sng" dirty="0" smtClean="0">
                <a:hlinkClick r:id="rId15"/>
              </a:rPr>
              <a:t>1848 года</a:t>
            </a:r>
            <a:r>
              <a:rPr lang="ru-RU" sz="1050" dirty="0" smtClean="0"/>
              <a:t>. Европейское искусство новейшего периода времени — с 1848 года и до наших дней — представлено в </a:t>
            </a:r>
            <a:r>
              <a:rPr lang="ru-RU" sz="1050" u="sng" dirty="0" smtClean="0">
                <a:hlinkClick r:id="rId16"/>
              </a:rPr>
              <a:t>Музее </a:t>
            </a:r>
            <a:r>
              <a:rPr lang="ru-RU" sz="1050" u="sng" dirty="0" err="1" smtClean="0">
                <a:hlinkClick r:id="rId16"/>
              </a:rPr>
              <a:t>Орсе</a:t>
            </a:r>
            <a:r>
              <a:rPr lang="ru-RU" sz="1050" dirty="0" smtClean="0"/>
              <a:t> и </a:t>
            </a:r>
            <a:r>
              <a:rPr lang="ru-RU" sz="1050" u="sng" dirty="0" smtClean="0">
                <a:hlinkClick r:id="rId17"/>
              </a:rPr>
              <a:t>Центре Жоржа Помпиду</a:t>
            </a:r>
            <a:r>
              <a:rPr lang="ru-RU" sz="1050" dirty="0" smtClean="0"/>
              <a:t>, а азиатское выставляется в </a:t>
            </a:r>
            <a:r>
              <a:rPr lang="ru-RU" sz="1050" u="sng" dirty="0" smtClean="0">
                <a:hlinkClick r:id="rId18"/>
              </a:rPr>
              <a:t>музее </a:t>
            </a:r>
            <a:r>
              <a:rPr lang="ru-RU" sz="1050" u="sng" dirty="0" err="1" smtClean="0">
                <a:hlinkClick r:id="rId18"/>
              </a:rPr>
              <a:t>Guimet</a:t>
            </a:r>
            <a:r>
              <a:rPr lang="ru-RU" sz="1050" dirty="0" smtClean="0"/>
              <a:t>. Искусство Африки, Америки и Океании экспонируется в </a:t>
            </a:r>
            <a:r>
              <a:rPr lang="ru-RU" sz="1050" u="sng" dirty="0" smtClean="0">
                <a:hlinkClick r:id="rId19"/>
              </a:rPr>
              <a:t>музее набережной Бранли</a:t>
            </a:r>
            <a:r>
              <a:rPr lang="ru-RU" sz="1050" dirty="0" smtClean="0"/>
              <a:t>.</a:t>
            </a:r>
            <a:endParaRPr lang="ru-RU" sz="1050" dirty="0"/>
          </a:p>
        </p:txBody>
      </p:sp>
      <p:pic>
        <p:nvPicPr>
          <p:cNvPr id="4" name="Рисунок 3" descr="стеклянная пирамида перед Лувром"/>
          <p:cNvPicPr/>
          <p:nvPr/>
        </p:nvPicPr>
        <p:blipFill>
          <a:blip r:embed="rId2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в коридорах Лувра"/>
          <p:cNvPicPr/>
          <p:nvPr/>
        </p:nvPicPr>
        <p:blipFill>
          <a:blip r:embed="rId21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45025"/>
            <a:ext cx="4572000" cy="321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Фото\ref-5003_844819540-624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186" y="0"/>
            <a:ext cx="883762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Фото\pa075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0840"/>
            <a:ext cx="9144000" cy="61163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pomortzeff.com/photos/internet/2013/exhibition/dresden_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hoto.ilich.in.ua/image.php?width=466&amp;image=/upload/270_12710906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840760" cy="525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овая папка\0_78018_df55475a_-2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254000"/>
            <a:ext cx="4762500" cy="63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59352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body" idx="1"/>
          </p:nvPr>
        </p:nvSpPr>
        <p:spPr>
          <a:xfrm>
            <a:off x="107504" y="0"/>
            <a:ext cx="8871688" cy="257651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Египетский музей или Каирский музей находится в Каире, столице Египта, и является самым большим в мире хранилищем предметов древнеегипетского искусства. Его коллекция насчитывает около 120 тысяч экспонатов всех исторических периодов древнего Египта. Здание музея, расположенного в центре города на площади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Тахрир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было построено в 1900 году в неоклассическом стиле по проекту французского архитектора Марселя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Дюнона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Открытие музея состоялось в 1902 году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accent1">
                    <a:lumMod val="50000"/>
                  </a:schemeClr>
                </a:solidFill>
              </a:rPr>
              <a:t>Главный вход в музей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286" y="908721"/>
            <a:ext cx="4353436" cy="58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947066" cy="683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0" y="0"/>
            <a:ext cx="9142889" cy="686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7522"/>
            <a:ext cx="3269971" cy="57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38856"/>
            <a:ext cx="3409710" cy="473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Фото\54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5" y="2915"/>
            <a:ext cx="4842407" cy="326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514" y="0"/>
            <a:ext cx="4362486" cy="32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605" y="3212976"/>
            <a:ext cx="5953396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235509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2842" y="2883569"/>
            <a:ext cx="575602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4401" cy="68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627"/>
            <a:ext cx="9132576" cy="686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187218"/>
            <a:ext cx="4932040" cy="462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6" y="0"/>
            <a:ext cx="428746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3622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3"/>
            <a:ext cx="6078537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4063182" cy="485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716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187" y="1747043"/>
            <a:ext cx="523081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" y="0"/>
            <a:ext cx="5237163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2883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465142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499992" cy="337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50115"/>
            <a:ext cx="5364088" cy="470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0"/>
            <a:ext cx="3635896" cy="6858000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Музей </a:t>
            </a:r>
            <a:r>
              <a:rPr lang="ru-RU" sz="1400" b="1" dirty="0" err="1" smtClean="0"/>
              <a:t>Эрмита́ж</a:t>
            </a:r>
            <a:r>
              <a:rPr lang="ru-RU" sz="1400" dirty="0" smtClean="0"/>
              <a:t> в </a:t>
            </a:r>
            <a:r>
              <a:rPr lang="ru-RU" sz="1400" u="sng" dirty="0" smtClean="0">
                <a:hlinkClick r:id="rId2"/>
              </a:rPr>
              <a:t>Санкт-Петербурге</a:t>
            </a:r>
            <a:r>
              <a:rPr lang="ru-RU" sz="1400" dirty="0" smtClean="0"/>
              <a:t> — крупнейший в России и один из крупнейших в мире художественных и культурно-исторических </a:t>
            </a:r>
            <a:r>
              <a:rPr lang="ru-RU" sz="1400" u="sng" dirty="0" smtClean="0">
                <a:hlinkClick r:id="rId3"/>
              </a:rPr>
              <a:t>музеев</a:t>
            </a:r>
            <a:r>
              <a:rPr lang="ru-RU" sz="1400" dirty="0" smtClean="0"/>
              <a:t>, федеральное государственное бюджетное учреждение культуры.</a:t>
            </a:r>
          </a:p>
          <a:p>
            <a:r>
              <a:rPr lang="ru-RU" sz="1400" dirty="0" smtClean="0"/>
              <a:t>Свою историю музей начинает с коллекций произведений искусства, которые начала приобретать в частном порядке </a:t>
            </a:r>
            <a:r>
              <a:rPr lang="ru-RU" sz="1400" u="sng" dirty="0" smtClean="0">
                <a:hlinkClick r:id="rId4"/>
              </a:rPr>
              <a:t>российская императрица</a:t>
            </a:r>
            <a:r>
              <a:rPr lang="ru-RU" sz="1400" dirty="0" smtClean="0"/>
              <a:t> </a:t>
            </a:r>
            <a:r>
              <a:rPr lang="ru-RU" sz="1400" u="sng" dirty="0" smtClean="0">
                <a:hlinkClick r:id="rId5"/>
              </a:rPr>
              <a:t>Екатерина II</a:t>
            </a:r>
            <a:r>
              <a:rPr lang="ru-RU" sz="1400" dirty="0" smtClean="0"/>
              <a:t>. Первоначально эта коллекция размещалась в специальном дворцовом флигеле — </a:t>
            </a:r>
            <a:r>
              <a:rPr lang="ru-RU" sz="1400" u="sng" dirty="0" smtClean="0">
                <a:hlinkClick r:id="rId6"/>
              </a:rPr>
              <a:t>Малом Эрмитаже</a:t>
            </a:r>
            <a:r>
              <a:rPr lang="ru-RU" sz="1400" dirty="0" smtClean="0"/>
              <a:t> (от </a:t>
            </a:r>
            <a:r>
              <a:rPr lang="ru-RU" sz="1400" u="sng" dirty="0" smtClean="0">
                <a:hlinkClick r:id="rId7"/>
              </a:rPr>
              <a:t>фр.</a:t>
            </a:r>
            <a:r>
              <a:rPr lang="ru-RU" sz="1400" dirty="0" smtClean="0"/>
              <a:t> </a:t>
            </a:r>
            <a:r>
              <a:rPr lang="fr-FR" sz="1400" i="1" dirty="0" smtClean="0"/>
              <a:t>ermitage</a:t>
            </a:r>
            <a:r>
              <a:rPr lang="ru-RU" sz="1400" dirty="0" smtClean="0"/>
              <a:t> — место уединения, келья, приют отшельника, затворничество), откуда и закрепилось общее название будущего музея. В </a:t>
            </a:r>
            <a:r>
              <a:rPr lang="ru-RU" sz="1400" u="sng" dirty="0" smtClean="0">
                <a:hlinkClick r:id="rId8"/>
              </a:rPr>
              <a:t>1852 году</a:t>
            </a:r>
            <a:r>
              <a:rPr lang="ru-RU" sz="1400" dirty="0" smtClean="0"/>
              <a:t> из сильно разросшейся коллекции был сформирован и открыт для посещения публики </a:t>
            </a:r>
            <a:r>
              <a:rPr lang="ru-RU" sz="1400" b="1" dirty="0" smtClean="0"/>
              <a:t>Императорский Эрмитаж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Современный Государственный Эрмитаж представляет собой сложный музейный комплекс. Основная экспозиционная часть музея занимает пять зданий, расположенных вдоль набережной реки </a:t>
            </a:r>
            <a:r>
              <a:rPr lang="ru-RU" sz="1400" u="sng" dirty="0" smtClean="0">
                <a:hlinkClick r:id="rId9"/>
              </a:rPr>
              <a:t>Невы</a:t>
            </a:r>
            <a:r>
              <a:rPr lang="ru-RU" sz="1400" dirty="0" smtClean="0"/>
              <a:t> в центре </a:t>
            </a:r>
            <a:r>
              <a:rPr lang="ru-RU" sz="1400" u="sng" dirty="0" smtClean="0">
                <a:hlinkClick r:id="rId2"/>
              </a:rPr>
              <a:t>Санкт-Петербурга</a:t>
            </a:r>
            <a:r>
              <a:rPr lang="ru-RU" sz="1400" dirty="0" smtClean="0"/>
              <a:t>, главным из которых принято считать </a:t>
            </a:r>
            <a:r>
              <a:rPr lang="ru-RU" sz="1400" u="sng" dirty="0" smtClean="0">
                <a:hlinkClick r:id="rId10"/>
              </a:rPr>
              <a:t>Зимний дворец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На сегодняшний день коллекция музея насчитывает около трёх миллионов произведений искусства и памятников мировой культуры, начиная с </a:t>
            </a:r>
            <a:r>
              <a:rPr lang="ru-RU" sz="1400" u="sng" dirty="0" smtClean="0">
                <a:hlinkClick r:id="rId11"/>
              </a:rPr>
              <a:t>каменного века</a:t>
            </a:r>
            <a:r>
              <a:rPr lang="ru-RU" sz="1400" dirty="0" smtClean="0"/>
              <a:t> и до нашего столетия.</a:t>
            </a:r>
          </a:p>
          <a:p>
            <a:endParaRPr lang="ru-RU" sz="1200" dirty="0"/>
          </a:p>
        </p:txBody>
      </p:sp>
      <p:pic>
        <p:nvPicPr>
          <p:cNvPr id="1026" name="Picture 2" descr="G:\эрмитаж\ermitazh_night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837504"/>
            <a:ext cx="5508104" cy="402049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эрмитаж\091f2d355a5fec38cde7aece99fa86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047" y="0"/>
            <a:ext cx="936409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эрмитаж\1371854427_1_2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0222"/>
            <a:ext cx="8534722" cy="682777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Фото\1205057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i1.2photo.ru/0/x/33944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704856" cy="5843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travelin-russia.com/images/ekskurs/ermitaj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562" y="0"/>
            <a:ext cx="5476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hermitagetour.ru/wp-content/uploads/2010/03/hermitage00052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33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http://rusava.me/wp-content/uploads/2012/08/Claude-Le-Lorrain-Gellee-Morning-in-the-Harbour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7740352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rtsait.ru/art/b/buhgolc/img/4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704856" cy="4785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эрмитаж\sagradafamiliaconsanjuak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25" y="-381000"/>
            <a:ext cx="5924550" cy="7620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listar.net/images/photos/28c1003a999d4a5f8deace441e86d21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312" y="0"/>
            <a:ext cx="4143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88640"/>
            <a:ext cx="7406640" cy="201622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Национальный музей </a:t>
            </a:r>
            <a:r>
              <a:rPr lang="ru-RU" dirty="0" err="1" smtClean="0"/>
              <a:t>Пра́до</a:t>
            </a:r>
            <a:r>
              <a:rPr lang="ru-RU" dirty="0" smtClean="0"/>
              <a:t> (</a:t>
            </a:r>
            <a:r>
              <a:rPr lang="ru-RU" dirty="0" smtClean="0">
                <a:hlinkClick r:id="rId2"/>
              </a:rPr>
              <a:t>исп.</a:t>
            </a:r>
            <a:r>
              <a:rPr lang="ru-RU" dirty="0" smtClean="0"/>
              <a:t> </a:t>
            </a:r>
            <a:r>
              <a:rPr lang="es-ES" dirty="0" smtClean="0"/>
              <a:t>Museo Nacional del Prado</a:t>
            </a:r>
            <a:r>
              <a:rPr lang="ru-RU" dirty="0" smtClean="0"/>
              <a:t>) — один из крупнейших и значимых музеев европейского изобразительного искусства, расположенный в </a:t>
            </a:r>
            <a:r>
              <a:rPr lang="ru-RU" dirty="0" smtClean="0">
                <a:hlinkClick r:id="rId3"/>
              </a:rPr>
              <a:t>Мадриде</a:t>
            </a:r>
            <a:r>
              <a:rPr lang="ru-RU" dirty="0" smtClean="0"/>
              <a:t>, </a:t>
            </a:r>
            <a:r>
              <a:rPr lang="ru-RU" dirty="0" smtClean="0">
                <a:hlinkClick r:id="rId4"/>
              </a:rPr>
              <a:t>Испания</a:t>
            </a:r>
            <a:r>
              <a:rPr lang="ru-RU" dirty="0" smtClean="0"/>
              <a:t>. Здание музея — памятник позднего </a:t>
            </a:r>
            <a:r>
              <a:rPr lang="ru-RU" dirty="0" smtClean="0">
                <a:hlinkClick r:id="rId5"/>
              </a:rPr>
              <a:t>классицизма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122" name="Picture 2" descr="G:\прадо\1296830021_2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2105472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прадо\Museo-del-Prado-in-Madrid_Facade-of-the-museum_7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7" y="476672"/>
            <a:ext cx="8979025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espanarusa.com/a_vlad/29.05/perez%20llorca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3923928" cy="243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epochtimes.ru/images/stories/06/ukraine2011/75_prado-7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21901"/>
            <a:ext cx="6119495" cy="433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Фото\image_b7JSfSdEGzDKyIF0Ama9g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прадо\71295818_prad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6632"/>
            <a:ext cx="8988490" cy="6741368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1.bp.blogspot.com/_Yxa7F8WXflk/TJ38wPmpouI/AAAAAAAABaI/Z3i82Lsq6Tg/s1600/39190405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252" y="364997"/>
            <a:ext cx="6119495" cy="612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адо\19517812_Madonna_so_svyatuym_i_angelom_Okolo_15201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575" y="100013"/>
            <a:ext cx="4514850" cy="66579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прадо\52368884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05" y="980728"/>
            <a:ext cx="8678179" cy="489654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прадо\666601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6632"/>
            <a:ext cx="8700470" cy="657973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прадо\av-79361j1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" y="109096"/>
            <a:ext cx="8929319" cy="674890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прадо\c0592ba33d6731c07130688be88_p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359"/>
            <a:ext cx="9143999" cy="657128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прадо\olive-trees-by-the-cemetery-in-albano-new-moon-1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7" y="260648"/>
            <a:ext cx="9033172" cy="633670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прадо\prado-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96"/>
            <a:ext cx="9143999" cy="683000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прадо\RII00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5256584" cy="7464971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Фото\luvr_louvr_1657669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5114925" cy="76200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прадо\san-giorgio-e-il-drago-rub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965" y="0"/>
            <a:ext cx="513207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88640"/>
            <a:ext cx="7406640" cy="201622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Государственная Третьяковская галерея (ГТГ)</a:t>
            </a:r>
            <a:r>
              <a:rPr lang="ru-RU" dirty="0" smtClean="0"/>
              <a:t> (известна также как </a:t>
            </a:r>
            <a:r>
              <a:rPr lang="ru-RU" b="1" dirty="0" smtClean="0"/>
              <a:t>Третьяковка</a:t>
            </a:r>
            <a:r>
              <a:rPr lang="ru-RU" dirty="0" smtClean="0"/>
              <a:t>) — художественный музей в </a:t>
            </a:r>
            <a:r>
              <a:rPr lang="ru-RU" u="sng" dirty="0" smtClean="0">
                <a:hlinkClick r:id="rId2"/>
              </a:rPr>
              <a:t>Москве</a:t>
            </a:r>
            <a:r>
              <a:rPr lang="ru-RU" dirty="0" smtClean="0"/>
              <a:t>, основанный в </a:t>
            </a:r>
            <a:r>
              <a:rPr lang="ru-RU" u="sng" dirty="0" smtClean="0">
                <a:hlinkClick r:id="rId3"/>
              </a:rPr>
              <a:t>1856 году</a:t>
            </a:r>
            <a:r>
              <a:rPr lang="ru-RU" dirty="0" smtClean="0"/>
              <a:t> купцом </a:t>
            </a:r>
            <a:r>
              <a:rPr lang="ru-RU" u="sng" dirty="0" smtClean="0">
                <a:hlinkClick r:id="rId4"/>
              </a:rPr>
              <a:t>Павлом Третьяковым</a:t>
            </a:r>
            <a:r>
              <a:rPr lang="ru-RU" dirty="0" smtClean="0"/>
              <a:t> и имеющий одну из самых крупных в мире коллекций русского изобразительного искусства. Экспозиция в главном корпусе «Русская живопись XI — начала XX в» (</a:t>
            </a:r>
            <a:r>
              <a:rPr lang="ru-RU" u="sng" dirty="0" smtClean="0">
                <a:hlinkClick r:id="rId5"/>
              </a:rPr>
              <a:t>Лаврушинский переулок</a:t>
            </a:r>
            <a:r>
              <a:rPr lang="ru-RU" dirty="0" smtClean="0"/>
              <a:t>, д. 10) является частью Всероссийского музейного объединения «Государственная Третьяковская галерея», образованного в </a:t>
            </a:r>
            <a:r>
              <a:rPr lang="ru-RU" u="sng" dirty="0" smtClean="0">
                <a:hlinkClick r:id="rId6"/>
              </a:rPr>
              <a:t>1986 году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 descr="http://misto-market.com.ua/turizm/images/26/745/P4.jp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6336704" cy="446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трет гал\treti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1" y="188640"/>
            <a:ext cx="9106398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трет гал\157848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3"/>
            <a:ext cx="9062239" cy="510788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трет гал\5492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15602" cy="606757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трет гал\0026-026-Tretjakovskaja-galereja-karti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710140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трет гал\0d1479b19b3d5c88aceabc95b70d0d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84" y="-79252"/>
            <a:ext cx="9040716" cy="69372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трет гал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0"/>
            <a:ext cx="5636038" cy="7101407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трет гал\0476da3e4a5b4703e49c7ceef4e9e4f8cf843f2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384" y="0"/>
            <a:ext cx="9196834" cy="66992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трет гал\bm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040"/>
            <a:ext cx="9017000" cy="61315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артинная галерея Лувра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711" y="1524000"/>
            <a:ext cx="3495877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3" descr="Лувр. Зал с картинами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697164" cy="330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трет гал\pqaa084_the_volga_river_1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8" y="548680"/>
            <a:ext cx="9041364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descr="A description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6632"/>
            <a:ext cx="6480720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12ballov.ru/tw_files2/urls_6/21/d-20339/img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0891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lavs.org.ua/img/paintings/war/1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68952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ploads6.wikipaintings.org/images/ivan-shishkin/thickets-188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587" y="0"/>
            <a:ext cx="4314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in-servis.ru/uploadedFiles/images/may2013/63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7564"/>
          <a:stretch>
            <a:fillRect/>
          </a:stretch>
        </p:blipFill>
        <p:spPr bwMode="auto">
          <a:xfrm>
            <a:off x="395536" y="188640"/>
            <a:ext cx="8496943" cy="6048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052736"/>
            <a:ext cx="2743200" cy="3658344"/>
          </a:xfrm>
        </p:spPr>
        <p:txBody>
          <a:bodyPr/>
          <a:lstStyle/>
          <a:p>
            <a:r>
              <a:rPr lang="ru-RU" sz="4000" dirty="0" smtClean="0"/>
              <a:t>Спасибо за внимание! </a:t>
            </a:r>
            <a:r>
              <a:rPr lang="ru-RU" sz="4000" dirty="0" smtClean="0">
                <a:sym typeface="Wingdings" pitchFamily="2" charset="2"/>
              </a:rPr>
              <a:t>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12ballov.ru/tw_files2/urls_6/21/d-20339/img7.jpg"/>
          <p:cNvPicPr>
            <a:picLocks noGrp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846" r="284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gloss.ua/file/12/10/18/5fgnh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4536504" cy="213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http://infrance.ucoz.ru/_ph/8/2/85355180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161656" cy="3319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Содержимое 5" descr="Лувр галерея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4841180" cy="3669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china-oil-paintings.com/upfiles/proimages/2008991732146009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976664" cy="724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117</TotalTime>
  <Words>164</Words>
  <Application>Microsoft Office PowerPoint</Application>
  <PresentationFormat>Экран (4:3)</PresentationFormat>
  <Paragraphs>16</Paragraphs>
  <Slides>76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Солнцестояние</vt:lpstr>
      <vt:lpstr>             Великие музеи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Главный вход в музей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Спасибо за внимание!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Великие музеи</dc:title>
  <cp:lastModifiedBy>RePack by SPecialiST</cp:lastModifiedBy>
  <cp:revision>15</cp:revision>
  <dcterms:modified xsi:type="dcterms:W3CDTF">2014-05-02T15:50:02Z</dcterms:modified>
</cp:coreProperties>
</file>