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525"/>
    <a:srgbClr val="FF0505"/>
    <a:srgbClr val="A95729"/>
    <a:srgbClr val="E36F0F"/>
    <a:srgbClr val="E98909"/>
    <a:srgbClr val="FF61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590303-9D45-4485-B13D-19EEAB182E21}" type="datetimeFigureOut">
              <a:rPr lang="ru-RU" smtClean="0"/>
              <a:t>24.12.2013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1E1612-53AB-454D-853F-7EF914538F9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42852"/>
            <a:ext cx="6429388" cy="35004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Проімперська політика Володимира Щербицького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4286256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000" dirty="0" smtClean="0">
                <a:latin typeface="Candara" pitchFamily="34" charset="0"/>
              </a:rPr>
              <a:t>Підготувала</a:t>
            </a:r>
          </a:p>
          <a:p>
            <a:pPr algn="r"/>
            <a:r>
              <a:rPr lang="uk-UA" sz="2000" dirty="0" smtClean="0">
                <a:latin typeface="Candara" pitchFamily="34" charset="0"/>
              </a:rPr>
              <a:t>Учениця 11-А класу</a:t>
            </a:r>
          </a:p>
          <a:p>
            <a:pPr algn="r"/>
            <a:r>
              <a:rPr lang="uk-UA" sz="2000" dirty="0" err="1" smtClean="0">
                <a:latin typeface="Candara" pitchFamily="34" charset="0"/>
              </a:rPr>
              <a:t>Кошина</a:t>
            </a:r>
            <a:r>
              <a:rPr lang="uk-UA" sz="2000" dirty="0" smtClean="0">
                <a:latin typeface="Candara" pitchFamily="34" charset="0"/>
              </a:rPr>
              <a:t> Анна</a:t>
            </a:r>
            <a:endParaRPr lang="uk-UA" sz="2000" dirty="0">
              <a:latin typeface="Candara" pitchFamily="34" charset="0"/>
            </a:endParaRPr>
          </a:p>
        </p:txBody>
      </p:sp>
      <p:pic>
        <p:nvPicPr>
          <p:cNvPr id="23556" name="Picture 4" descr="http://upload.wikimedia.org/wikipedia/ru/1/14/Sherbitsky_V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714644" cy="346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Риси управління</a:t>
            </a:r>
            <a:endParaRPr lang="uk-UA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298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прибічник централізованої політики, підпорядкування центру;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розпочалася чергова хвиля русифікації;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прихильник </a:t>
            </a:r>
            <a:r>
              <a:rPr lang="uk-UA" sz="2400" u="sng" dirty="0" smtClean="0">
                <a:latin typeface="Candara" pitchFamily="34" charset="0"/>
              </a:rPr>
              <a:t>екстенсивних </a:t>
            </a:r>
            <a:r>
              <a:rPr lang="uk-UA" sz="2400" dirty="0" smtClean="0">
                <a:latin typeface="Candara" pitchFamily="34" charset="0"/>
              </a:rPr>
              <a:t>форм і методів ведення господарства;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сприяв зростанню ролі КПРС як єдиної монопольної організації, що має керувати господарством і культурою;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прихильник командно-адміністративних методів керівництва;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боротьба з інакомислячими.</a:t>
            </a:r>
            <a:endParaRPr lang="uk-UA" sz="2400" dirty="0">
              <a:latin typeface="Candara" pitchFamily="34" charset="0"/>
            </a:endParaRPr>
          </a:p>
        </p:txBody>
      </p:sp>
      <p:pic>
        <p:nvPicPr>
          <p:cNvPr id="46082" name="Picture 2" descr="http://www.pt.cominformua.com/media/k2/items/cache/6cdb4ac6ccf86fc9922b1b1ecf5faa0d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41911"/>
            <a:ext cx="3857652" cy="2854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4" name="Picture 4" descr="http://img1.liveinternet.ru/images/attach/c/2/83/136/83136779_zzzz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732" y="3857628"/>
            <a:ext cx="4486613" cy="2859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000760" y="1142984"/>
            <a:ext cx="300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ndara" pitchFamily="34" charset="0"/>
              </a:rPr>
              <a:t>Помер у </a:t>
            </a:r>
            <a:r>
              <a:rPr lang="uk-UA" sz="2400" b="1" dirty="0" smtClean="0">
                <a:latin typeface="Candara" pitchFamily="34" charset="0"/>
              </a:rPr>
              <a:t>лютому 1990 р. </a:t>
            </a:r>
            <a:r>
              <a:rPr lang="uk-UA" sz="2400" dirty="0" smtClean="0">
                <a:latin typeface="Candara" pitchFamily="34" charset="0"/>
              </a:rPr>
              <a:t>у Києві. Похований на Байковому кладовищі.</a:t>
            </a:r>
            <a:endParaRPr lang="uk-UA" sz="2400" dirty="0">
              <a:latin typeface="Candara" pitchFamily="34" charset="0"/>
            </a:endParaRPr>
          </a:p>
        </p:txBody>
      </p:sp>
      <p:pic>
        <p:nvPicPr>
          <p:cNvPr id="48130" name="Picture 2" descr="http://for-ua.com/files/2013_w06/0c7b0ce5d38cf9d27cdf9bb113cb1f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5664430" cy="42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2976" y="5357826"/>
            <a:ext cx="350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andara" pitchFamily="34" charset="0"/>
              </a:rPr>
              <a:t>Меморіальна дошка в Києві</a:t>
            </a:r>
            <a:endParaRPr lang="uk-UA" sz="2000" i="1" dirty="0">
              <a:latin typeface="Candar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upload.wikimedia.org/wikipedia/uk/f/f5/%D0%A9%D0%B5%D1%80%D0%B1%D0%B8%D1%86%D1%8C%D0%BA%D0%B8%D0%B9_%D0%92%D0%BE%D0%BB%D0%BE%D0%B4%D0%B8%D0%BC%D0%B8%D1%80_%D0%92%D0%B0%D1%81%D0%B8%D0%BB%D1%8C%D0%BE%D0%B2%D0%B8%D1%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3169053" cy="42148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0430" y="1263552"/>
            <a:ext cx="56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народився </a:t>
            </a:r>
            <a:r>
              <a:rPr lang="uk-UA" sz="2400" b="1" dirty="0" smtClean="0">
                <a:latin typeface="Candara" pitchFamily="34" charset="0"/>
              </a:rPr>
              <a:t>17 лютого 1918 р. </a:t>
            </a:r>
            <a:r>
              <a:rPr lang="uk-UA" sz="2400" dirty="0" smtClean="0">
                <a:latin typeface="Candara" pitchFamily="34" charset="0"/>
              </a:rPr>
              <a:t>у м. </a:t>
            </a:r>
            <a:r>
              <a:rPr lang="uk-UA" sz="2400" dirty="0" err="1" smtClean="0">
                <a:latin typeface="Candara" pitchFamily="34" charset="0"/>
              </a:rPr>
              <a:t>Верх-ньодніпровську</a:t>
            </a:r>
            <a:r>
              <a:rPr lang="uk-UA" sz="2400" dirty="0" smtClean="0">
                <a:latin typeface="Candara" pitchFamily="34" charset="0"/>
              </a:rPr>
              <a:t> Дніпропетровської області в робітничій сім’ї;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1932 р.</a:t>
            </a:r>
            <a:r>
              <a:rPr lang="uk-UA" sz="2400" dirty="0" smtClean="0">
                <a:latin typeface="Candara" pitchFamily="34" charset="0"/>
              </a:rPr>
              <a:t> – вступив до комсомолу;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1934-1935 </a:t>
            </a:r>
            <a:r>
              <a:rPr lang="uk-UA" sz="2400" b="1" dirty="0" err="1" smtClean="0">
                <a:latin typeface="Candara" pitchFamily="34" charset="0"/>
              </a:rPr>
              <a:t>р.р</a:t>
            </a:r>
            <a:r>
              <a:rPr lang="uk-UA" sz="2400" b="1" dirty="0" smtClean="0">
                <a:latin typeface="Candara" pitchFamily="34" charset="0"/>
              </a:rPr>
              <a:t>. </a:t>
            </a:r>
            <a:r>
              <a:rPr lang="uk-UA" sz="2400" dirty="0" smtClean="0">
                <a:latin typeface="Candara" pitchFamily="34" charset="0"/>
              </a:rPr>
              <a:t>– працював на оплатній комсомольській посаді.</a:t>
            </a:r>
            <a:endParaRPr lang="uk-UA" sz="2400" dirty="0">
              <a:latin typeface="Candara" pitchFamily="34" charset="0"/>
            </a:endParaRPr>
          </a:p>
        </p:txBody>
      </p:sp>
      <p:pic>
        <p:nvPicPr>
          <p:cNvPr id="26630" name="Picture 6" descr="Файл:0.1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686" y="3566008"/>
            <a:ext cx="4814280" cy="30777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334396" y="642918"/>
            <a:ext cx="580960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Володимир Щербицький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44" y="5929330"/>
            <a:ext cx="360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i="1" dirty="0" smtClean="0">
                <a:latin typeface="Candara" pitchFamily="34" charset="0"/>
              </a:rPr>
              <a:t>м. Верхньодніпровське, де народився В. Щербицький </a:t>
            </a:r>
            <a:endParaRPr lang="uk-UA" sz="2000" i="1" dirty="0">
              <a:latin typeface="Candar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78579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навчався у Дніпропетровському хіміко-технологічному інституті (до 1941 р.);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1941 р. – </a:t>
            </a:r>
            <a:r>
              <a:rPr lang="uk-UA" sz="2400" dirty="0" smtClean="0">
                <a:latin typeface="Candara" pitchFamily="34" charset="0"/>
              </a:rPr>
              <a:t>вступив до КПРС.</a:t>
            </a:r>
            <a:endParaRPr lang="uk-UA" sz="2400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6150114"/>
            <a:ext cx="5143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andara" pitchFamily="34" charset="0"/>
              </a:rPr>
              <a:t>Головний вхід </a:t>
            </a:r>
            <a:r>
              <a:rPr lang="uk-UA" sz="2000" i="1" dirty="0" smtClean="0">
                <a:latin typeface="Candara" pitchFamily="34" charset="0"/>
              </a:rPr>
              <a:t>Дніпропетровського хіміко-технологічного інституту</a:t>
            </a:r>
            <a:r>
              <a:rPr lang="uk-UA" sz="2000" i="1" dirty="0" smtClean="0">
                <a:latin typeface="Candara" pitchFamily="34" charset="0"/>
              </a:rPr>
              <a:t> </a:t>
            </a:r>
            <a:endParaRPr lang="uk-UA" sz="2000" i="1" dirty="0">
              <a:latin typeface="Candara" pitchFamily="34" charset="0"/>
            </a:endParaRPr>
          </a:p>
        </p:txBody>
      </p:sp>
      <p:pic>
        <p:nvPicPr>
          <p:cNvPr id="40962" name="Picture 2" descr="Файл:USU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00306"/>
            <a:ext cx="4895827" cy="3671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64" name="Picture 4" descr="Файл:КПС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3680887" cy="30622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навчання у Військовій академії хімічного захисту;</a:t>
            </a:r>
            <a:endParaRPr lang="uk-UA" sz="2400" dirty="0">
              <a:latin typeface="Candar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Роки війни</a:t>
            </a:r>
            <a:endParaRPr lang="uk-UA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645789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andara" pitchFamily="34" charset="0"/>
              </a:rPr>
              <a:t>Військова академія хімічного захисту (м. Кострома, Росія)</a:t>
            </a:r>
            <a:endParaRPr lang="uk-UA" sz="2000" i="1" dirty="0">
              <a:latin typeface="Candara" pitchFamily="34" charset="0"/>
            </a:endParaRPr>
          </a:p>
        </p:txBody>
      </p:sp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40" name="Picture 4" descr="Файл:Здание Академии РХБЗ.jpg"/>
          <p:cNvPicPr>
            <a:picLocks noChangeAspect="1" noChangeArrowheads="1"/>
          </p:cNvPicPr>
          <p:nvPr/>
        </p:nvPicPr>
        <p:blipFill>
          <a:blip r:embed="rId3"/>
          <a:srcRect t="37103"/>
          <a:stretch>
            <a:fillRect/>
          </a:stretch>
        </p:blipFill>
        <p:spPr bwMode="auto">
          <a:xfrm>
            <a:off x="809652" y="3038509"/>
            <a:ext cx="7620000" cy="339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Стрелка вниз 11"/>
          <p:cNvSpPr/>
          <p:nvPr/>
        </p:nvSpPr>
        <p:spPr>
          <a:xfrm>
            <a:off x="4071934" y="1785926"/>
            <a:ext cx="928694" cy="42862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0" y="21431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військова служба у військовій частині (Монголія);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участі у воєнних діях не брав.</a:t>
            </a:r>
            <a:endParaRPr lang="uk-UA" sz="2400" dirty="0">
              <a:latin typeface="Candar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642919"/>
          <a:ext cx="7715304" cy="601591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57652"/>
                <a:gridCol w="3857652"/>
              </a:tblGrid>
              <a:tr h="8028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4400" b="1" i="1" u="none" strike="noStrike" kern="1200" cap="none" spc="50" normalizeH="0" baseline="0" noProof="0" dirty="0" smtClean="0">
                          <a:ln w="19050">
                            <a:solidFill>
                              <a:schemeClr val="bg1"/>
                            </a:solidFill>
                          </a:ln>
                          <a:gradFill>
                            <a:gsLst>
                              <a:gs pos="25000">
                                <a:srgbClr val="DD8047">
                                  <a:satMod val="155000"/>
                                </a:srgbClr>
                              </a:gs>
                              <a:gs pos="100000">
                                <a:srgbClr val="DD8047">
                                  <a:shade val="45000"/>
                                  <a:satMod val="16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uLnTx/>
                          <a:uFillTx/>
                          <a:latin typeface="Candara" pitchFamily="34" charset="0"/>
                          <a:ea typeface="+mn-ea"/>
                          <a:cs typeface="+mn-cs"/>
                        </a:rPr>
                        <a:t>Політична кар’єра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232632">
                <a:tc>
                  <a:txBody>
                    <a:bodyPr/>
                    <a:lstStyle/>
                    <a:p>
                      <a:pPr algn="r"/>
                      <a:r>
                        <a:rPr lang="uk-UA" sz="2400" b="1" i="0" dirty="0" smtClean="0">
                          <a:latin typeface="Candara" pitchFamily="34" charset="0"/>
                        </a:rPr>
                        <a:t>1952-1954 рр. </a:t>
                      </a:r>
                      <a:endParaRPr lang="uk-UA" sz="2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ndara" pitchFamily="34" charset="0"/>
                        </a:rPr>
                        <a:t>секретар Дніпродзержинського міськкому партії</a:t>
                      </a:r>
                      <a:endParaRPr lang="uk-UA" sz="2400" dirty="0"/>
                    </a:p>
                  </a:txBody>
                  <a:tcPr anchor="ctr"/>
                </a:tc>
              </a:tr>
              <a:tr h="474089">
                <a:tc>
                  <a:txBody>
                    <a:bodyPr/>
                    <a:lstStyle/>
                    <a:p>
                      <a:pPr algn="r"/>
                      <a:r>
                        <a:rPr lang="uk-UA" sz="2400" b="1" i="0" dirty="0" smtClean="0">
                          <a:latin typeface="Candara" pitchFamily="34" charset="0"/>
                        </a:rPr>
                        <a:t>1955-1957 рр. </a:t>
                      </a:r>
                      <a:endParaRPr lang="uk-UA" sz="2400" b="1" i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uk-UA" sz="2400" dirty="0" smtClean="0">
                          <a:latin typeface="Candara" pitchFamily="34" charset="0"/>
                        </a:rPr>
                        <a:t>секретар Дніпропетровського райкому партії</a:t>
                      </a:r>
                      <a:endParaRPr lang="uk-UA" sz="2400" dirty="0"/>
                    </a:p>
                  </a:txBody>
                  <a:tcPr anchor="ctr"/>
                </a:tc>
              </a:tr>
              <a:tr h="758543">
                <a:tc>
                  <a:txBody>
                    <a:bodyPr/>
                    <a:lstStyle/>
                    <a:p>
                      <a:pPr algn="r"/>
                      <a:r>
                        <a:rPr lang="uk-UA" sz="2400" b="1" i="0" dirty="0" smtClean="0">
                          <a:latin typeface="Candara" pitchFamily="34" charset="0"/>
                        </a:rPr>
                        <a:t>1963-1965 рр. </a:t>
                      </a:r>
                      <a:endParaRPr lang="uk-UA" sz="2400" b="1" i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25582">
                <a:tc>
                  <a:txBody>
                    <a:bodyPr/>
                    <a:lstStyle/>
                    <a:p>
                      <a:pPr algn="r"/>
                      <a:r>
                        <a:rPr kumimoji="0" lang="uk-UA" sz="2400" b="1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1957-1961 рр.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2400" b="0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секретар ЦК </a:t>
                      </a:r>
                      <a:r>
                        <a:rPr kumimoji="0" lang="uk-UA" sz="2400" b="0" i="0" kern="1200" dirty="0" err="1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КП</a:t>
                      </a:r>
                      <a:r>
                        <a:rPr kumimoji="0" lang="uk-UA" sz="2400" b="0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України</a:t>
                      </a:r>
                    </a:p>
                  </a:txBody>
                  <a:tcPr anchor="ctr"/>
                </a:tc>
              </a:tr>
              <a:tr h="474089">
                <a:tc>
                  <a:txBody>
                    <a:bodyPr/>
                    <a:lstStyle/>
                    <a:p>
                      <a:pPr algn="r"/>
                      <a:r>
                        <a:rPr kumimoji="0" lang="uk-UA" sz="2400" b="1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1961-1963 рр.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голова Ради міністрів України</a:t>
                      </a:r>
                    </a:p>
                  </a:txBody>
                  <a:tcPr anchor="ctr"/>
                </a:tc>
              </a:tr>
              <a:tr h="622522">
                <a:tc>
                  <a:txBody>
                    <a:bodyPr/>
                    <a:lstStyle/>
                    <a:p>
                      <a:pPr algn="r"/>
                      <a:r>
                        <a:rPr kumimoji="0" lang="uk-UA" sz="2400" b="1" i="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1965-1972 рр.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825582">
                <a:tc>
                  <a:txBody>
                    <a:bodyPr/>
                    <a:lstStyle/>
                    <a:p>
                      <a:pPr algn="r"/>
                      <a:r>
                        <a:rPr kumimoji="0" lang="uk-UA" sz="2400" b="1" i="0" kern="1200" dirty="0" smtClean="0">
                          <a:solidFill>
                            <a:srgbClr val="C93525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1972-1989 рр.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kern="1200" dirty="0" smtClean="0">
                          <a:solidFill>
                            <a:srgbClr val="C93525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Перший секретар ЦК КПУ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9412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Сім'я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858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1945 р.</a:t>
            </a:r>
            <a:r>
              <a:rPr lang="uk-UA" sz="2400" dirty="0" smtClean="0">
                <a:latin typeface="Candara" pitchFamily="34" charset="0"/>
              </a:rPr>
              <a:t> – одружився з </a:t>
            </a:r>
            <a:r>
              <a:rPr lang="uk-UA" sz="2400" b="1" dirty="0" smtClean="0">
                <a:latin typeface="Candara" pitchFamily="34" charset="0"/>
              </a:rPr>
              <a:t>Радою Гаврилівною </a:t>
            </a:r>
            <a:r>
              <a:rPr lang="uk-UA" sz="2400" b="1" dirty="0" err="1" smtClean="0">
                <a:latin typeface="Candara" pitchFamily="34" charset="0"/>
              </a:rPr>
              <a:t>Жеромською</a:t>
            </a:r>
            <a:r>
              <a:rPr lang="uk-UA" sz="2400" dirty="0" smtClean="0">
                <a:latin typeface="Candara" pitchFamily="34" charset="0"/>
              </a:rPr>
              <a:t> у Тбілісі. Всупереч марновірствам, їх шлюб виявився довгим і щасливим. Діти: дочка Ольга, син Валерій.</a:t>
            </a:r>
            <a:endParaRPr lang="uk-UA" sz="2400" dirty="0">
              <a:latin typeface="Candara" pitchFamily="34" charset="0"/>
            </a:endParaRPr>
          </a:p>
        </p:txBody>
      </p:sp>
      <p:pic>
        <p:nvPicPr>
          <p:cNvPr id="47106" name="Picture 2" descr="http://www.gordon.com.ua/images/doc/family-6-3e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8572528" cy="2772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071546"/>
            <a:ext cx="5715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усунув усіх прибічників Петра Шелеста, провів партійне чищення;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добирав кадри за </a:t>
            </a:r>
            <a:r>
              <a:rPr lang="uk-UA" sz="2400" u="sng" dirty="0" smtClean="0">
                <a:latin typeface="Candara" pitchFamily="34" charset="0"/>
              </a:rPr>
              <a:t>принципом особистої відданост</a:t>
            </a:r>
            <a:r>
              <a:rPr lang="uk-UA" sz="2400" dirty="0" smtClean="0">
                <a:latin typeface="Candara" pitchFamily="34" charset="0"/>
              </a:rPr>
              <a:t>і;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проводив </a:t>
            </a:r>
            <a:r>
              <a:rPr lang="uk-UA" sz="2400" u="sng" dirty="0" smtClean="0">
                <a:latin typeface="Candara" pitchFamily="34" charset="0"/>
              </a:rPr>
              <a:t>проімперську політику</a:t>
            </a:r>
            <a:r>
              <a:rPr lang="uk-UA" sz="2400" dirty="0" smtClean="0">
                <a:latin typeface="Candara" pitchFamily="34" charset="0"/>
              </a:rPr>
              <a:t>, жорстоку </a:t>
            </a:r>
            <a:r>
              <a:rPr lang="uk-UA" sz="2400" u="sng" dirty="0" smtClean="0">
                <a:latin typeface="Candara" pitchFamily="34" charset="0"/>
              </a:rPr>
              <a:t>централізацію</a:t>
            </a:r>
            <a:r>
              <a:rPr lang="uk-UA" sz="2400" dirty="0" smtClean="0">
                <a:latin typeface="Candara" pitchFamily="34" charset="0"/>
              </a:rPr>
              <a:t> та </a:t>
            </a:r>
            <a:r>
              <a:rPr lang="uk-UA" sz="2400" u="sng" dirty="0" smtClean="0">
                <a:latin typeface="Candara" pitchFamily="34" charset="0"/>
              </a:rPr>
              <a:t>підпорядкування</a:t>
            </a:r>
            <a:r>
              <a:rPr lang="uk-UA" sz="2400" dirty="0" smtClean="0">
                <a:latin typeface="Candara" pitchFamily="34" charset="0"/>
              </a:rPr>
              <a:t> республіки </a:t>
            </a:r>
            <a:r>
              <a:rPr lang="uk-UA" sz="2400" u="sng" dirty="0" smtClean="0">
                <a:latin typeface="Candara" pitchFamily="34" charset="0"/>
              </a:rPr>
              <a:t>центру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dirty="0">
                <a:latin typeface="Candara" pitchFamily="34" charset="0"/>
              </a:rPr>
              <a:t>о</a:t>
            </a:r>
            <a:r>
              <a:rPr lang="uk-UA" sz="2400" dirty="0" smtClean="0">
                <a:latin typeface="Candara" pitchFamily="34" charset="0"/>
              </a:rPr>
              <a:t>рієнтація економіки України</a:t>
            </a: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– народне </a:t>
            </a:r>
            <a:r>
              <a:rPr lang="uk-UA" sz="2400" u="sng" dirty="0" smtClean="0">
                <a:latin typeface="Candara" pitchFamily="34" charset="0"/>
              </a:rPr>
              <a:t>господарство СРСР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керував Україною </a:t>
            </a:r>
            <a:r>
              <a:rPr lang="uk-UA" sz="2400" b="1" dirty="0" smtClean="0">
                <a:latin typeface="Candara" pitchFamily="34" charset="0"/>
              </a:rPr>
              <a:t>17 років;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b="1" dirty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Риси характеру:</a:t>
            </a:r>
            <a:endParaRPr lang="uk-UA" sz="2400" dirty="0" smtClean="0">
              <a:latin typeface="Candara" pitchFamily="34" charset="0"/>
            </a:endParaRPr>
          </a:p>
        </p:txBody>
      </p:sp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42844" y="5072074"/>
            <a:ext cx="5786478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lvl="7" indent="88900">
              <a:buFont typeface="Candara" pitchFamily="34" charset="0"/>
              <a:buChar char="–"/>
            </a:pPr>
            <a:r>
              <a:rPr lang="uk-UA" sz="2400" dirty="0" smtClean="0">
                <a:latin typeface="Candara" pitchFamily="34" charset="0"/>
              </a:rPr>
              <a:t> працьовитість;</a:t>
            </a:r>
          </a:p>
          <a:p>
            <a:pPr marL="0" lvl="7">
              <a:buFont typeface="Candara" pitchFamily="34" charset="0"/>
              <a:buChar char="–"/>
            </a:pPr>
            <a:r>
              <a:rPr lang="uk-UA" sz="2400" dirty="0" smtClean="0">
                <a:latin typeface="Candara" pitchFamily="34" charset="0"/>
              </a:rPr>
              <a:t> амбіційність;</a:t>
            </a:r>
          </a:p>
          <a:p>
            <a:pPr marL="0" lvl="7">
              <a:buFont typeface="Candara" pitchFamily="34" charset="0"/>
              <a:buChar char="–"/>
            </a:pPr>
            <a:r>
              <a:rPr lang="uk-UA" sz="2400" dirty="0" smtClean="0">
                <a:latin typeface="Candara" pitchFamily="34" charset="0"/>
              </a:rPr>
              <a:t> цілеспрямованість;</a:t>
            </a:r>
          </a:p>
          <a:p>
            <a:pPr marL="0" lvl="7" indent="88900">
              <a:buFont typeface="Candara" pitchFamily="34" charset="0"/>
              <a:buChar char="–"/>
            </a:pPr>
            <a:r>
              <a:rPr lang="uk-UA" sz="2400" dirty="0" smtClean="0">
                <a:latin typeface="Candara" pitchFamily="34" charset="0"/>
              </a:rPr>
              <a:t> відповідальність.</a:t>
            </a:r>
          </a:p>
        </p:txBody>
      </p:sp>
      <p:pic>
        <p:nvPicPr>
          <p:cNvPr id="41986" name="Picture 2" descr="http://img0.liveinternet.ru/images/attach/c/0/40/304/40304949_28_Vladimir_Vasilevich_SCHerbickiy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3247603" cy="4157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0" y="59293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орієнтувався на інтереси та настрої верхів, Москви, а не на інтереси українського народу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Діяльність</a:t>
            </a:r>
            <a:endParaRPr lang="uk-UA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00010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збудована за згоди першого секретаря ЦК КПЦ В Щербицького;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Протиріччя будівництва:</a:t>
            </a:r>
          </a:p>
          <a:p>
            <a:pPr algn="ctr">
              <a:buFont typeface="Arial" pitchFamily="34" charset="0"/>
              <a:buChar char="•"/>
            </a:pPr>
            <a:endParaRPr lang="uk-UA" sz="2400" b="1" dirty="0" smtClean="0">
              <a:latin typeface="Candara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uk-UA" sz="2400" b="1" dirty="0">
              <a:latin typeface="Candara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uk-UA" sz="2400" b="1" dirty="0" smtClean="0">
              <a:latin typeface="Candara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uk-UA" sz="2400" b="1" dirty="0" smtClean="0">
              <a:latin typeface="Candara" pitchFamily="34" charset="0"/>
            </a:endParaRPr>
          </a:p>
        </p:txBody>
      </p:sp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Чорнобильська АЕС</a:t>
            </a:r>
            <a:endParaRPr lang="uk-UA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714488"/>
            <a:ext cx="821537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7" indent="88900">
              <a:buFont typeface="Candara" pitchFamily="34" charset="0"/>
              <a:buChar char="–"/>
            </a:pPr>
            <a:r>
              <a:rPr lang="uk-UA" sz="2400" dirty="0" smtClean="0">
                <a:latin typeface="Candara" pitchFamily="34" charset="0"/>
              </a:rPr>
              <a:t> густозаселений регіон;</a:t>
            </a:r>
          </a:p>
          <a:p>
            <a:pPr marL="0" lvl="7" indent="88900">
              <a:buFont typeface="Candara" pitchFamily="34" charset="0"/>
              <a:buChar char="–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небезпечні піщані ґрунти;</a:t>
            </a:r>
          </a:p>
          <a:p>
            <a:pPr marL="0" lvl="7" indent="88900">
              <a:buFont typeface="Candara" pitchFamily="34" charset="0"/>
              <a:buChar char="–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прискорене будівництво з недосконалим обладнанням;</a:t>
            </a:r>
          </a:p>
          <a:p>
            <a:pPr marL="0" lvl="7" indent="88900">
              <a:buFont typeface="Candara" pitchFamily="34" charset="0"/>
              <a:buChar char="–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протести вітчизняних науковців.</a:t>
            </a:r>
          </a:p>
        </p:txBody>
      </p:sp>
      <p:pic>
        <p:nvPicPr>
          <p:cNvPr id="45058" name="Picture 2" descr="Файл:Четвертий реактор ЧАЕС 1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214710" cy="3517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357554" y="3286124"/>
            <a:ext cx="5786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400" b="1" dirty="0">
                <a:solidFill>
                  <a:prstClr val="black"/>
                </a:solidFill>
                <a:latin typeface="Candara" pitchFamily="34" charset="0"/>
              </a:rPr>
              <a:t> 26 квітня 1986 р. – </a:t>
            </a:r>
            <a:r>
              <a:rPr lang="uk-UA" sz="2400" dirty="0">
                <a:solidFill>
                  <a:prstClr val="black"/>
                </a:solidFill>
                <a:latin typeface="Candara" pitchFamily="34" charset="0"/>
              </a:rPr>
              <a:t>аварія на Чорнобильській АЕС;</a:t>
            </a:r>
            <a:endParaRPr lang="uk-UA" sz="2400" b="1" dirty="0">
              <a:solidFill>
                <a:prstClr val="black"/>
              </a:solidFill>
              <a:latin typeface="Candara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uk-UA" sz="2400" b="1" dirty="0">
              <a:solidFill>
                <a:prstClr val="black"/>
              </a:solidFill>
              <a:latin typeface="Candara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uk-UA" sz="2400" dirty="0">
                <a:solidFill>
                  <a:prstClr val="black"/>
                </a:solidFill>
                <a:latin typeface="Candara" pitchFamily="34" charset="0"/>
              </a:rPr>
              <a:t> вчасно не повідомлено народ про страшну аварію;</a:t>
            </a:r>
          </a:p>
          <a:p>
            <a:pPr lvl="0" algn="ctr">
              <a:buFont typeface="Arial" pitchFamily="34" charset="0"/>
              <a:buChar char="•"/>
            </a:pPr>
            <a:r>
              <a:rPr lang="uk-UA" sz="2400" dirty="0">
                <a:solidFill>
                  <a:prstClr val="black"/>
                </a:solidFill>
                <a:latin typeface="Candara" pitchFamily="34" charset="0"/>
              </a:rPr>
              <a:t> не вжито рішучих заводів щодо евакуації населення;</a:t>
            </a:r>
          </a:p>
          <a:p>
            <a:pPr lvl="0" algn="ctr">
              <a:buFont typeface="Arial" pitchFamily="34" charset="0"/>
              <a:buChar char="•"/>
            </a:pPr>
            <a:r>
              <a:rPr lang="uk-UA" sz="2400" dirty="0">
                <a:solidFill>
                  <a:prstClr val="black"/>
                </a:solidFill>
                <a:latin typeface="Candara" pitchFamily="34" charset="0"/>
              </a:rPr>
              <a:t> замовчення об’єктивної інформації про катастрофічні наслідки для України.</a:t>
            </a:r>
            <a:endParaRPr lang="uk-UA" sz="2400" dirty="0">
              <a:solidFill>
                <a:prstClr val="black"/>
              </a:solidFill>
              <a:latin typeface="Candar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07154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у посилився </a:t>
            </a:r>
            <a:r>
              <a:rPr lang="uk-UA" sz="2400" u="sng" dirty="0" smtClean="0">
                <a:latin typeface="Candara" pitchFamily="34" charset="0"/>
              </a:rPr>
              <a:t>диктат апарату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r>
              <a:rPr lang="uk-UA" sz="2400" dirty="0" smtClean="0">
                <a:latin typeface="Candara" pitchFamily="34" charset="0"/>
              </a:rPr>
              <a:t> 	головні провідники:</a:t>
            </a:r>
          </a:p>
          <a:p>
            <a:endParaRPr lang="uk-UA" sz="2400" u="sng" dirty="0">
              <a:latin typeface="Candara" pitchFamily="34" charset="0"/>
            </a:endParaRPr>
          </a:p>
          <a:p>
            <a:endParaRPr lang="uk-UA" sz="2400" u="sng" dirty="0" smtClean="0">
              <a:latin typeface="Candar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посилився </a:t>
            </a:r>
            <a:r>
              <a:rPr lang="uk-UA" sz="2400" u="sng" dirty="0" smtClean="0">
                <a:latin typeface="Candara" pitchFamily="34" charset="0"/>
              </a:rPr>
              <a:t>тиск на інтелігенцію</a:t>
            </a:r>
            <a:r>
              <a:rPr lang="uk-UA" sz="2400" dirty="0" smtClean="0">
                <a:latin typeface="Candara" pitchFamily="34" charset="0"/>
              </a:rPr>
              <a:t>, репресії стали жорстокішими;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посилилася </a:t>
            </a:r>
            <a:r>
              <a:rPr lang="uk-UA" sz="2400" u="sng" dirty="0" smtClean="0">
                <a:latin typeface="Candara" pitchFamily="34" charset="0"/>
              </a:rPr>
              <a:t>русифікація;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проводилася нещадна </a:t>
            </a:r>
            <a:r>
              <a:rPr lang="uk-UA" sz="2400" u="sng" dirty="0" smtClean="0">
                <a:latin typeface="Candara" pitchFamily="34" charset="0"/>
              </a:rPr>
              <a:t>боротьба з інакомислячими</a:t>
            </a:r>
            <a:r>
              <a:rPr lang="uk-UA" sz="2400" dirty="0" smtClean="0">
                <a:latin typeface="Candara" pitchFamily="34" charset="0"/>
              </a:rPr>
              <a:t>.</a:t>
            </a:r>
          </a:p>
        </p:txBody>
      </p:sp>
      <p:sp>
        <p:nvSpPr>
          <p:cNvPr id="39938" name="AutoShape 2" descr="Файл:Здание Академии РХБЗ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Діяльність</a:t>
            </a:r>
            <a:endParaRPr lang="uk-UA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428736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ndara" pitchFamily="34" charset="0"/>
              <a:buChar char="–"/>
            </a:pP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ndara" pitchFamily="34" charset="0"/>
              </a:rPr>
              <a:t>секретар </a:t>
            </a:r>
            <a:r>
              <a:rPr lang="uk-UA" sz="2400" b="1" i="1" dirty="0">
                <a:solidFill>
                  <a:prstClr val="black"/>
                </a:solidFill>
                <a:latin typeface="Candara" pitchFamily="34" charset="0"/>
              </a:rPr>
              <a:t>ЦК КПУ з питань ідеології</a:t>
            </a:r>
            <a:r>
              <a:rPr lang="uk-UA" sz="2400" b="1" dirty="0">
                <a:solidFill>
                  <a:prstClr val="black"/>
                </a:solidFill>
                <a:latin typeface="Candara" pitchFamily="34" charset="0"/>
              </a:rPr>
              <a:t>  </a:t>
            </a:r>
            <a:r>
              <a:rPr lang="uk-UA" sz="2400" b="1" dirty="0" smtClean="0">
                <a:solidFill>
                  <a:prstClr val="black"/>
                </a:solidFill>
                <a:latin typeface="Candara" pitchFamily="34" charset="0"/>
              </a:rPr>
              <a:t>  В</a:t>
            </a:r>
            <a:r>
              <a:rPr lang="uk-UA" sz="2400" b="1" dirty="0">
                <a:solidFill>
                  <a:prstClr val="black"/>
                </a:solidFill>
                <a:latin typeface="Candara" pitchFamily="34" charset="0"/>
              </a:rPr>
              <a:t>. </a:t>
            </a:r>
            <a:r>
              <a:rPr lang="uk-UA" sz="2400" b="1" dirty="0" err="1" smtClean="0">
                <a:solidFill>
                  <a:prstClr val="black"/>
                </a:solidFill>
                <a:latin typeface="Candara" pitchFamily="34" charset="0"/>
              </a:rPr>
              <a:t>Маланчук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;</a:t>
            </a:r>
          </a:p>
          <a:p>
            <a:pPr>
              <a:buFont typeface="Candara" pitchFamily="34" charset="0"/>
              <a:buChar char="–"/>
            </a:pPr>
            <a:r>
              <a:rPr lang="uk-UA" sz="24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Candara" pitchFamily="34" charset="0"/>
              </a:rPr>
              <a:t>голова КДБ України </a:t>
            </a:r>
            <a:r>
              <a:rPr lang="uk-UA" sz="2400" b="1" dirty="0" smtClean="0">
                <a:solidFill>
                  <a:prstClr val="black"/>
                </a:solidFill>
                <a:latin typeface="Candara" pitchFamily="34" charset="0"/>
              </a:rPr>
              <a:t>В. </a:t>
            </a:r>
            <a:r>
              <a:rPr lang="uk-UA" sz="2400" b="1" dirty="0" err="1" smtClean="0">
                <a:solidFill>
                  <a:prstClr val="black"/>
                </a:solidFill>
                <a:latin typeface="Candara" pitchFamily="34" charset="0"/>
              </a:rPr>
              <a:t>Федорчук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>
              <a:buFont typeface="Candara" pitchFamily="34" charset="0"/>
              <a:buChar char="–"/>
            </a:pPr>
            <a:endParaRPr lang="uk-UA" dirty="0"/>
          </a:p>
        </p:txBody>
      </p:sp>
      <p:pic>
        <p:nvPicPr>
          <p:cNvPr id="44034" name="Picture 2" descr="http://inter.ua/uploads/video/2011/08/22/0e418274b0b6cd6f2660833fbbc06af70d3411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1"/>
            <a:ext cx="3500462" cy="2800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00694" y="6457890"/>
            <a:ext cx="350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andara" pitchFamily="34" charset="0"/>
              </a:rPr>
              <a:t>В. Щербицький та Л.Брежнєв</a:t>
            </a:r>
            <a:endParaRPr lang="uk-UA" sz="2000" i="1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43314"/>
            <a:ext cx="542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ndara" pitchFamily="34" charset="0"/>
              </a:rPr>
              <a:t> Не похитнули становище В. </a:t>
            </a:r>
            <a:r>
              <a:rPr lang="uk-UA" sz="2400" dirty="0" err="1" smtClean="0">
                <a:latin typeface="Candara" pitchFamily="34" charset="0"/>
              </a:rPr>
              <a:t>Щер-бицького</a:t>
            </a:r>
            <a:r>
              <a:rPr lang="uk-UA" sz="2400" dirty="0" smtClean="0">
                <a:latin typeface="Candara" pitchFamily="34" charset="0"/>
              </a:rPr>
              <a:t> ні смерть Л.Брежнєва, ні Ю. Андропова, ні К. </a:t>
            </a:r>
            <a:r>
              <a:rPr lang="uk-UA" sz="2400" dirty="0" err="1" smtClean="0">
                <a:latin typeface="Candara" pitchFamily="34" charset="0"/>
              </a:rPr>
              <a:t>Черненка</a:t>
            </a:r>
            <a:r>
              <a:rPr lang="uk-UA" sz="2400" dirty="0" smtClean="0">
                <a:latin typeface="Candara" pitchFamily="34" charset="0"/>
              </a:rPr>
              <a:t>. Перший секретар ЦК КПУ і за часів горбачовської </a:t>
            </a:r>
            <a:r>
              <a:rPr lang="uk-UA" sz="2400" dirty="0" err="1" smtClean="0">
                <a:latin typeface="Candara" pitchFamily="34" charset="0"/>
              </a:rPr>
              <a:t>“перебудови”</a:t>
            </a:r>
            <a:r>
              <a:rPr lang="uk-UA" sz="2400" dirty="0" smtClean="0">
                <a:latin typeface="Candara" pitchFamily="34" charset="0"/>
              </a:rPr>
              <a:t>.</a:t>
            </a:r>
            <a:endParaRPr lang="uk-UA" sz="2400" dirty="0">
              <a:latin typeface="Candar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1989 р.</a:t>
            </a:r>
            <a:r>
              <a:rPr lang="uk-UA" sz="2400" dirty="0" smtClean="0">
                <a:latin typeface="Candara" pitchFamily="34" charset="0"/>
              </a:rPr>
              <a:t> – подав заяву про звільнення з керівних обов’язків у зв’язку з виходом на пенсію.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467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27</cp:revision>
  <dcterms:created xsi:type="dcterms:W3CDTF">2013-12-24T17:01:48Z</dcterms:created>
  <dcterms:modified xsi:type="dcterms:W3CDTF">2013-12-24T20:10:02Z</dcterms:modified>
</cp:coreProperties>
</file>