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543800" cy="1524000"/>
          </a:xfrm>
        </p:spPr>
        <p:txBody>
          <a:bodyPr/>
          <a:lstStyle/>
          <a:p>
            <a:r>
              <a:rPr lang="uk-UA" dirty="0" smtClean="0"/>
              <a:t>Живопис Японії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60840" cy="4485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2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781800" cy="1600200"/>
          </a:xfrm>
        </p:spPr>
        <p:txBody>
          <a:bodyPr/>
          <a:lstStyle/>
          <a:p>
            <a:r>
              <a:rPr lang="uk-UA" dirty="0"/>
              <a:t>Кано </a:t>
            </a:r>
            <a:r>
              <a:rPr lang="uk-UA" dirty="0" err="1"/>
              <a:t>Ейтоку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43800" cy="208823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Кано </a:t>
            </a:r>
            <a:r>
              <a:rPr lang="uk-UA" dirty="0" err="1"/>
              <a:t>Ейтоку</a:t>
            </a:r>
            <a:r>
              <a:rPr lang="uk-UA" dirty="0"/>
              <a:t> є одним з найбільших японських художників, засновником школи Кано в </a:t>
            </a:r>
            <a:r>
              <a:rPr lang="uk-UA" dirty="0" smtClean="0"/>
              <a:t>японському живопису. </a:t>
            </a:r>
            <a:r>
              <a:rPr lang="uk-UA" dirty="0"/>
              <a:t>Роботи </a:t>
            </a:r>
            <a:r>
              <a:rPr lang="uk-UA" dirty="0" err="1"/>
              <a:t>Ейтоку</a:t>
            </a:r>
            <a:r>
              <a:rPr lang="uk-UA" dirty="0"/>
              <a:t> відрізняються елегантністю і унікальні за майстерністю виконання. Багато його картин включені в число Національних скарбів Японії.</a:t>
            </a:r>
            <a:endParaRPr lang="ru-RU" dirty="0"/>
          </a:p>
        </p:txBody>
      </p:sp>
      <p:pic>
        <p:nvPicPr>
          <p:cNvPr id="4" name="Picture 3" descr="C:\Documents and Settings\Admin\Рабочий стол\Рисунок3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7314345" cy="2758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9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\Рабочий стол\Рисунок8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42313" cy="3550256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Рисунок6.p,0000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3723083"/>
            <a:ext cx="7042313" cy="31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0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/>
          <a:lstStyle/>
          <a:p>
            <a:r>
              <a:rPr lang="ru-RU" b="1" dirty="0" err="1"/>
              <a:t>Харунобу</a:t>
            </a:r>
            <a:r>
              <a:rPr lang="ru-RU" b="1" dirty="0"/>
              <a:t> </a:t>
            </a:r>
            <a:r>
              <a:rPr lang="ru-RU" b="1" dirty="0" err="1"/>
              <a:t>Судзукі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Харунобу</a:t>
            </a:r>
            <a:r>
              <a:rPr lang="ru-RU" b="1" dirty="0"/>
              <a:t> </a:t>
            </a:r>
            <a:r>
              <a:rPr lang="ru-RU" b="1" dirty="0" err="1"/>
              <a:t>Судзукі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/>
              <a:t>художник і </a:t>
            </a:r>
            <a:r>
              <a:rPr lang="ru-RU" dirty="0" err="1"/>
              <a:t>графік</a:t>
            </a:r>
            <a:r>
              <a:rPr lang="ru-RU" dirty="0"/>
              <a:t>. Один з перших </a:t>
            </a:r>
            <a:r>
              <a:rPr lang="ru-RU" dirty="0" err="1"/>
              <a:t>графіків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багатоколірних</a:t>
            </a:r>
            <a:r>
              <a:rPr lang="ru-RU" dirty="0"/>
              <a:t> гравюр.</a:t>
            </a:r>
          </a:p>
          <a:p>
            <a:r>
              <a:rPr lang="ru-RU" dirty="0" err="1" smtClean="0"/>
              <a:t>Точний</a:t>
            </a:r>
            <a:r>
              <a:rPr lang="ru-RU" dirty="0" smtClean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невідомий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1718 — 1725). </a:t>
            </a:r>
            <a:r>
              <a:rPr lang="ru-RU" dirty="0" err="1"/>
              <a:t>Художню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Кано</a:t>
            </a:r>
            <a:r>
              <a:rPr lang="ru-RU" dirty="0"/>
              <a:t>. Там же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і починав як </a:t>
            </a:r>
            <a:r>
              <a:rPr lang="ru-RU" dirty="0" err="1"/>
              <a:t>творець</a:t>
            </a:r>
            <a:r>
              <a:rPr lang="ru-RU" dirty="0"/>
              <a:t> картин.</a:t>
            </a:r>
          </a:p>
          <a:p>
            <a:r>
              <a:rPr lang="ru-RU" dirty="0" err="1"/>
              <a:t>Приблизно</a:t>
            </a:r>
            <a:r>
              <a:rPr lang="ru-RU" dirty="0"/>
              <a:t>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кольорових</a:t>
            </a:r>
            <a:r>
              <a:rPr lang="ru-RU" dirty="0"/>
              <a:t> гравюр. З </a:t>
            </a:r>
            <a:r>
              <a:rPr lang="ru-RU" dirty="0" err="1"/>
              <a:t>цього</a:t>
            </a:r>
            <a:r>
              <a:rPr lang="ru-RU" dirty="0"/>
              <a:t> і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манери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творець</a:t>
            </a:r>
            <a:r>
              <a:rPr lang="ru-RU" dirty="0"/>
              <a:t> гравюр з </a:t>
            </a:r>
            <a:r>
              <a:rPr lang="ru-RU" dirty="0" err="1"/>
              <a:t>дев'ятьма</a:t>
            </a:r>
            <a:r>
              <a:rPr lang="ru-RU" dirty="0"/>
              <a:t> </a:t>
            </a:r>
            <a:r>
              <a:rPr lang="ru-RU" dirty="0" err="1"/>
              <a:t>кольорами</a:t>
            </a:r>
            <a:r>
              <a:rPr lang="ru-RU" dirty="0"/>
              <a:t>.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1. </a:t>
            </a:r>
            <a:r>
              <a:rPr lang="ru-RU" sz="2800" dirty="0" err="1"/>
              <a:t>Дівчина</a:t>
            </a:r>
            <a:r>
              <a:rPr lang="ru-RU" sz="2800" dirty="0"/>
              <a:t> </a:t>
            </a:r>
            <a:r>
              <a:rPr lang="ru-RU" sz="2800" dirty="0" err="1"/>
              <a:t>милується</a:t>
            </a:r>
            <a:r>
              <a:rPr lang="ru-RU" sz="2800" dirty="0"/>
              <a:t> </a:t>
            </a:r>
            <a:r>
              <a:rPr lang="ru-RU" sz="2800" dirty="0" err="1"/>
              <a:t>білим</a:t>
            </a:r>
            <a:r>
              <a:rPr lang="ru-RU" sz="2800" dirty="0"/>
              <a:t> кроликом</a:t>
            </a:r>
            <a:br>
              <a:rPr lang="ru-RU" sz="2800" dirty="0"/>
            </a:br>
            <a:r>
              <a:rPr lang="ru-RU" sz="2800" dirty="0"/>
              <a:t>2. </a:t>
            </a:r>
            <a:r>
              <a:rPr lang="ru-RU" sz="2800" dirty="0" err="1"/>
              <a:t>Білі</a:t>
            </a:r>
            <a:r>
              <a:rPr lang="ru-RU" sz="2800" dirty="0"/>
              <a:t> </a:t>
            </a:r>
            <a:r>
              <a:rPr lang="ru-RU" sz="2800" dirty="0" err="1"/>
              <a:t>чаплі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1833"/>
            <a:ext cx="3024336" cy="402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5"/>
            <a:ext cx="3096344" cy="398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82"/>
            <a:ext cx="6781800" cy="1600200"/>
          </a:xfrm>
        </p:spPr>
        <p:txBody>
          <a:bodyPr/>
          <a:lstStyle/>
          <a:p>
            <a:r>
              <a:rPr lang="uk-UA" dirty="0" err="1"/>
              <a:t>Кацусика</a:t>
            </a:r>
            <a:r>
              <a:rPr lang="uk-UA" dirty="0"/>
              <a:t> </a:t>
            </a:r>
            <a:r>
              <a:rPr lang="uk-UA" dirty="0" err="1"/>
              <a:t>Хокусай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3672408" cy="4320480"/>
          </a:xfrm>
        </p:spPr>
        <p:txBody>
          <a:bodyPr>
            <a:normAutofit/>
          </a:bodyPr>
          <a:lstStyle/>
          <a:p>
            <a:r>
              <a:rPr lang="uk-UA" dirty="0" err="1"/>
              <a:t>Кацусика</a:t>
            </a:r>
            <a:r>
              <a:rPr lang="uk-UA" dirty="0"/>
              <a:t> </a:t>
            </a:r>
            <a:r>
              <a:rPr lang="uk-UA" dirty="0" err="1"/>
              <a:t>Хокусай</a:t>
            </a:r>
            <a:r>
              <a:rPr lang="uk-UA" dirty="0"/>
              <a:t> - великий японський художник </a:t>
            </a:r>
            <a:r>
              <a:rPr lang="uk-UA" dirty="0" err="1"/>
              <a:t>Укійо-е</a:t>
            </a:r>
            <a:r>
              <a:rPr lang="uk-UA" dirty="0"/>
              <a:t>, ілюстратор, </a:t>
            </a:r>
            <a:r>
              <a:rPr lang="uk-UA" dirty="0" smtClean="0"/>
              <a:t>гравер. </a:t>
            </a:r>
            <a:r>
              <a:rPr lang="uk-UA" dirty="0"/>
              <a:t>Працював під безліччю псевдонімів. Є одним з найвідоміших на Заході японських граверів, примітно майстер завершального періоду японської ксилографії.</a:t>
            </a:r>
            <a:endParaRPr lang="ru-RU" dirty="0"/>
          </a:p>
        </p:txBody>
      </p:sp>
      <p:pic>
        <p:nvPicPr>
          <p:cNvPr id="7170" name="Picture 2" descr="D:\Downloads\317px-Hokusai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376264" cy="44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352928" cy="798984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1.</a:t>
            </a:r>
            <a:r>
              <a:rPr lang="ru-RU" sz="2800" dirty="0" smtClean="0"/>
              <a:t> </a:t>
            </a:r>
            <a:r>
              <a:rPr lang="ru-RU" sz="2800" dirty="0"/>
              <a:t>«Велика </a:t>
            </a:r>
            <a:r>
              <a:rPr lang="ru-RU" sz="2800" dirty="0" err="1"/>
              <a:t>хвиля</a:t>
            </a:r>
            <a:r>
              <a:rPr lang="ru-RU" sz="2800" dirty="0"/>
              <a:t> в </a:t>
            </a:r>
            <a:r>
              <a:rPr lang="ru-RU" sz="2800" dirty="0" err="1"/>
              <a:t>Канаґава</a:t>
            </a:r>
            <a:r>
              <a:rPr lang="ru-RU" sz="2800" dirty="0"/>
              <a:t>»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2. </a:t>
            </a:r>
            <a:r>
              <a:rPr lang="ru-RU" sz="2800" dirty="0"/>
              <a:t>«</a:t>
            </a:r>
            <a:r>
              <a:rPr lang="ru-RU" sz="2800" dirty="0" err="1"/>
              <a:t>Ніжний</a:t>
            </a:r>
            <a:r>
              <a:rPr lang="ru-RU" sz="2800" dirty="0"/>
              <a:t> </a:t>
            </a:r>
            <a:r>
              <a:rPr lang="ru-RU" sz="2800" dirty="0" err="1"/>
              <a:t>вітер</a:t>
            </a:r>
            <a:r>
              <a:rPr lang="ru-RU" sz="2800" dirty="0"/>
              <a:t>, </a:t>
            </a:r>
            <a:r>
              <a:rPr lang="ru-RU" sz="2800" dirty="0" err="1"/>
              <a:t>чудова</a:t>
            </a:r>
            <a:r>
              <a:rPr lang="ru-RU" sz="2800" dirty="0"/>
              <a:t> погода»</a:t>
            </a:r>
          </a:p>
        </p:txBody>
      </p:sp>
      <p:pic>
        <p:nvPicPr>
          <p:cNvPr id="2050" name="Picture 2" descr="C:\Users\Bodster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218432" cy="29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dster\Picture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5053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7543800" cy="3886200"/>
          </a:xfrm>
        </p:spPr>
        <p:txBody>
          <a:bodyPr/>
          <a:lstStyle/>
          <a:p>
            <a:r>
              <a:rPr lang="uk-UA" dirty="0"/>
              <a:t>Японський живопис - один з найбільш древніх і </a:t>
            </a:r>
            <a:r>
              <a:rPr lang="uk-UA" dirty="0" smtClean="0"/>
              <a:t>вишуканих </a:t>
            </a:r>
            <a:r>
              <a:rPr lang="uk-UA" dirty="0"/>
              <a:t>японських видів мистецтв, характеризується широким розмаїттям жанрів і стилів. </a:t>
            </a:r>
            <a:endParaRPr lang="uk-UA" dirty="0" smtClean="0"/>
          </a:p>
          <a:p>
            <a:r>
              <a:rPr lang="uk-UA" dirty="0" smtClean="0"/>
              <a:t>Для </a:t>
            </a:r>
            <a:r>
              <a:rPr lang="uk-UA" dirty="0"/>
              <a:t>японського живопису характерно відведення провідного місця природі і зображення її як носійки божественного начала.</a:t>
            </a:r>
            <a:endParaRPr lang="ru-RU" dirty="0"/>
          </a:p>
        </p:txBody>
      </p:sp>
      <p:pic>
        <p:nvPicPr>
          <p:cNvPr id="2050" name="Picture 2" descr="D:\Downloads\Yamato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35357"/>
            <a:ext cx="6984776" cy="32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96"/>
            <a:ext cx="6781800" cy="1600200"/>
          </a:xfrm>
        </p:spPr>
        <p:txBody>
          <a:bodyPr/>
          <a:lstStyle/>
          <a:p>
            <a:r>
              <a:rPr lang="uk-UA" dirty="0" smtClean="0"/>
              <a:t>Періоди: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543800" cy="3886200"/>
          </a:xfrm>
        </p:spPr>
        <p:txBody>
          <a:bodyPr/>
          <a:lstStyle/>
          <a:p>
            <a:r>
              <a:rPr lang="uk-UA" dirty="0" smtClean="0"/>
              <a:t>Період </a:t>
            </a:r>
            <a:r>
              <a:rPr lang="uk-UA" dirty="0" err="1" smtClean="0"/>
              <a:t>Ямато</a:t>
            </a:r>
            <a:r>
              <a:rPr lang="uk-UA" dirty="0" smtClean="0"/>
              <a:t> (</a:t>
            </a:r>
            <a:r>
              <a:rPr lang="en-US" dirty="0" smtClean="0"/>
              <a:t>IV – VII </a:t>
            </a:r>
            <a:r>
              <a:rPr lang="uk-UA" dirty="0" smtClean="0"/>
              <a:t>ст.)</a:t>
            </a:r>
          </a:p>
          <a:p>
            <a:r>
              <a:rPr lang="uk-UA" dirty="0" smtClean="0"/>
              <a:t>Період </a:t>
            </a:r>
            <a:r>
              <a:rPr lang="uk-UA" dirty="0" err="1" smtClean="0"/>
              <a:t>Нара</a:t>
            </a:r>
            <a:r>
              <a:rPr lang="uk-UA" dirty="0" smtClean="0"/>
              <a:t> (</a:t>
            </a:r>
            <a:r>
              <a:rPr lang="en-US" dirty="0" smtClean="0"/>
              <a:t>VI – X </a:t>
            </a:r>
            <a:r>
              <a:rPr lang="uk-UA" dirty="0" smtClean="0"/>
              <a:t>ст.)</a:t>
            </a:r>
          </a:p>
          <a:p>
            <a:r>
              <a:rPr lang="uk-UA" dirty="0" smtClean="0"/>
              <a:t>Період </a:t>
            </a:r>
            <a:r>
              <a:rPr lang="uk-UA" dirty="0" err="1" smtClean="0"/>
              <a:t>Хейан</a:t>
            </a:r>
            <a:r>
              <a:rPr lang="uk-UA" dirty="0" smtClean="0"/>
              <a:t> (</a:t>
            </a:r>
            <a:r>
              <a:rPr lang="en-US" dirty="0" smtClean="0"/>
              <a:t>X </a:t>
            </a:r>
            <a:r>
              <a:rPr lang="ru-RU" dirty="0" smtClean="0"/>
              <a:t>ст.)</a:t>
            </a:r>
          </a:p>
          <a:p>
            <a:r>
              <a:rPr lang="uk-UA" dirty="0" smtClean="0"/>
              <a:t>Період </a:t>
            </a:r>
            <a:r>
              <a:rPr lang="uk-UA" dirty="0" err="1" smtClean="0"/>
              <a:t>Ямато-е</a:t>
            </a:r>
            <a:r>
              <a:rPr lang="uk-UA" dirty="0" smtClean="0"/>
              <a:t> (</a:t>
            </a:r>
            <a:r>
              <a:rPr lang="en-US" dirty="0" smtClean="0"/>
              <a:t>XI – XII </a:t>
            </a:r>
            <a:r>
              <a:rPr lang="uk-UA" dirty="0" smtClean="0"/>
              <a:t>ст.)</a:t>
            </a:r>
          </a:p>
          <a:p>
            <a:r>
              <a:rPr lang="uk-UA" dirty="0" smtClean="0"/>
              <a:t>Період </a:t>
            </a:r>
            <a:r>
              <a:rPr lang="uk-UA" dirty="0" err="1" smtClean="0"/>
              <a:t>Муроматі</a:t>
            </a:r>
            <a:r>
              <a:rPr lang="uk-UA" dirty="0" smtClean="0"/>
              <a:t> (</a:t>
            </a:r>
            <a:r>
              <a:rPr lang="en-US" dirty="0" smtClean="0"/>
              <a:t>XIV </a:t>
            </a:r>
            <a:r>
              <a:rPr lang="ru-RU" dirty="0" smtClean="0"/>
              <a:t>ст.)</a:t>
            </a:r>
          </a:p>
          <a:p>
            <a:r>
              <a:rPr lang="uk-UA" dirty="0" smtClean="0"/>
              <a:t>Період </a:t>
            </a:r>
            <a:r>
              <a:rPr lang="uk-UA" dirty="0" err="1" smtClean="0"/>
              <a:t>Мейдзі</a:t>
            </a:r>
            <a:r>
              <a:rPr lang="uk-UA" dirty="0" smtClean="0"/>
              <a:t> (2 пол. </a:t>
            </a:r>
            <a:r>
              <a:rPr lang="en-US" dirty="0" smtClean="0"/>
              <a:t>XIX </a:t>
            </a:r>
            <a:r>
              <a:rPr lang="uk-UA" dirty="0" smtClean="0"/>
              <a:t>ст.)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543800" cy="3886200"/>
          </a:xfrm>
        </p:spPr>
        <p:txBody>
          <a:bodyPr/>
          <a:lstStyle/>
          <a:p>
            <a:r>
              <a:rPr lang="uk-UA" dirty="0" err="1"/>
              <a:t>Ямато-е</a:t>
            </a:r>
            <a:r>
              <a:rPr lang="uk-UA" dirty="0"/>
              <a:t> - школа </a:t>
            </a:r>
            <a:r>
              <a:rPr lang="uk-UA" dirty="0" smtClean="0"/>
              <a:t>японського </a:t>
            </a:r>
            <a:r>
              <a:rPr lang="uk-UA" dirty="0"/>
              <a:t>живопису, що склалася в XI - XII століттях при імператорській Академії </a:t>
            </a:r>
            <a:r>
              <a:rPr lang="uk-UA" dirty="0" smtClean="0"/>
              <a:t>мистецтв.</a:t>
            </a:r>
          </a:p>
          <a:p>
            <a:r>
              <a:rPr lang="uk-UA" dirty="0" smtClean="0"/>
              <a:t>Для </a:t>
            </a:r>
            <a:r>
              <a:rPr lang="uk-UA" dirty="0"/>
              <a:t>майстрів </a:t>
            </a:r>
            <a:r>
              <a:rPr lang="uk-UA" dirty="0" err="1"/>
              <a:t>ямато-е</a:t>
            </a:r>
            <a:r>
              <a:rPr lang="uk-UA" dirty="0"/>
              <a:t> характерні яскраві силуетні зображення, горизонтальні сувої, що ілюструють аристократичні романи, повісті, в яких живопис перемежовується з каліграфією.</a:t>
            </a:r>
            <a:endParaRPr lang="ru-RU" dirty="0"/>
          </a:p>
        </p:txBody>
      </p:sp>
      <p:pic>
        <p:nvPicPr>
          <p:cNvPr id="1026" name="Picture 2" descr="D:\Downloads\yamato-e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8955"/>
            <a:ext cx="4312777" cy="32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250px-Ch5_wakamuras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9689"/>
            <a:ext cx="3600400" cy="32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81800" cy="1224136"/>
          </a:xfrm>
        </p:spPr>
        <p:txBody>
          <a:bodyPr/>
          <a:lstStyle/>
          <a:p>
            <a:r>
              <a:rPr lang="uk-UA" dirty="0" err="1"/>
              <a:t>Фудзівара</a:t>
            </a:r>
            <a:r>
              <a:rPr lang="uk-UA" dirty="0"/>
              <a:t> </a:t>
            </a:r>
            <a:r>
              <a:rPr lang="uk-UA" dirty="0" err="1"/>
              <a:t>Таканобу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4032448" cy="4968552"/>
          </a:xfrm>
        </p:spPr>
        <p:txBody>
          <a:bodyPr>
            <a:normAutofit fontScale="92500"/>
          </a:bodyPr>
          <a:lstStyle/>
          <a:p>
            <a:r>
              <a:rPr lang="uk-UA" dirty="0" err="1"/>
              <a:t>Фудзівара</a:t>
            </a:r>
            <a:r>
              <a:rPr lang="uk-UA" dirty="0"/>
              <a:t> </a:t>
            </a:r>
            <a:r>
              <a:rPr lang="uk-UA" dirty="0" err="1"/>
              <a:t>Таканобу</a:t>
            </a:r>
            <a:r>
              <a:rPr lang="uk-UA" dirty="0"/>
              <a:t> (1142, Кіото - 19 </a:t>
            </a:r>
            <a:r>
              <a:rPr lang="uk-UA" dirty="0" smtClean="0"/>
              <a:t>березня </a:t>
            </a:r>
            <a:r>
              <a:rPr lang="uk-UA" dirty="0"/>
              <a:t>1205, Кіото) - відомий японський художник кінця XII століття н. е</a:t>
            </a:r>
            <a:r>
              <a:rPr lang="uk-UA" dirty="0" smtClean="0"/>
              <a:t>., </a:t>
            </a:r>
            <a:r>
              <a:rPr lang="uk-UA" dirty="0"/>
              <a:t>провідний портретист Японії цього часу. Майстер стилю японського живопису </a:t>
            </a:r>
            <a:r>
              <a:rPr lang="uk-UA" dirty="0" err="1"/>
              <a:t>ямато-е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(Портрет </a:t>
            </a:r>
            <a:r>
              <a:rPr lang="uk-UA" dirty="0" err="1" smtClean="0"/>
              <a:t>Фудзівари</a:t>
            </a:r>
            <a:r>
              <a:rPr lang="uk-UA" dirty="0" smtClean="0"/>
              <a:t> </a:t>
            </a:r>
            <a:r>
              <a:rPr lang="uk-UA" dirty="0" err="1" smtClean="0"/>
              <a:t>Таканобу</a:t>
            </a:r>
            <a:r>
              <a:rPr lang="uk-UA" dirty="0" smtClean="0"/>
              <a:t>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1013"/>
            <a:ext cx="3744416" cy="476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02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543800" cy="2455168"/>
          </a:xfrm>
        </p:spPr>
        <p:txBody>
          <a:bodyPr/>
          <a:lstStyle/>
          <a:p>
            <a:r>
              <a:rPr lang="uk-UA" dirty="0" err="1"/>
              <a:t>Гохуа</a:t>
            </a:r>
            <a:r>
              <a:rPr lang="uk-UA" dirty="0"/>
              <a:t> - термін для позначення техніки і стилю традиційного китайського живопису, в якій використовуються туш і водяні фарби на шовку чи папері.</a:t>
            </a:r>
            <a:endParaRPr lang="ru-RU" dirty="0"/>
          </a:p>
        </p:txBody>
      </p:sp>
      <p:pic>
        <p:nvPicPr>
          <p:cNvPr id="6146" name="Picture 2" descr="D:\Downloads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35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2448272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/>
              <a:t>Укійо-е</a:t>
            </a:r>
            <a:r>
              <a:rPr lang="uk-UA" dirty="0"/>
              <a:t> - напрямок в образотворчому мистецтві </a:t>
            </a:r>
            <a:r>
              <a:rPr lang="uk-UA" dirty="0" smtClean="0"/>
              <a:t>Японії. </a:t>
            </a:r>
          </a:p>
          <a:p>
            <a:r>
              <a:rPr lang="uk-UA" dirty="0" smtClean="0"/>
              <a:t>Слово «</a:t>
            </a:r>
            <a:r>
              <a:rPr lang="uk-UA" dirty="0" err="1" smtClean="0"/>
              <a:t>укійо</a:t>
            </a:r>
            <a:r>
              <a:rPr lang="uk-UA" dirty="0" smtClean="0"/>
              <a:t>», </a:t>
            </a:r>
            <a:r>
              <a:rPr lang="uk-UA" dirty="0"/>
              <a:t>дослівно перекладається як «пливе світ», є </a:t>
            </a:r>
            <a:r>
              <a:rPr lang="uk-UA" dirty="0" smtClean="0"/>
              <a:t>омофоном </a:t>
            </a:r>
            <a:r>
              <a:rPr lang="uk-UA" dirty="0"/>
              <a:t>до буддистського терміну «світ скорботи», але записується іншими ієрогліфами. </a:t>
            </a:r>
            <a:br>
              <a:rPr lang="uk-UA" dirty="0"/>
            </a:br>
            <a:r>
              <a:rPr lang="uk-UA" dirty="0"/>
              <a:t>Гравюри в стилі </a:t>
            </a:r>
            <a:r>
              <a:rPr lang="uk-UA" dirty="0" err="1"/>
              <a:t>Укійо-е</a:t>
            </a:r>
            <a:r>
              <a:rPr lang="uk-UA" dirty="0"/>
              <a:t> - основний вид ксилографії в Японії. Ця форма мистецтва стала популярною в міській культурі </a:t>
            </a:r>
            <a:r>
              <a:rPr lang="uk-UA" dirty="0" err="1"/>
              <a:t>Едо</a:t>
            </a:r>
            <a:r>
              <a:rPr lang="uk-UA" dirty="0"/>
              <a:t> (сучасний Токіо) у другій половині XVII століття.</a:t>
            </a:r>
            <a:endParaRPr lang="ru-RU" dirty="0"/>
          </a:p>
        </p:txBody>
      </p:sp>
      <p:pic>
        <p:nvPicPr>
          <p:cNvPr id="5122" name="Picture 2" descr="D:\Downloads\Ukiyo-e-7-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26270"/>
            <a:ext cx="4392488" cy="35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Тосюсай</a:t>
            </a:r>
            <a:r>
              <a:rPr lang="ru-RU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Сяраку</a:t>
            </a:r>
            <a:r>
              <a:rPr lang="ru-RU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1872208"/>
          </a:xfrm>
        </p:spPr>
        <p:txBody>
          <a:bodyPr/>
          <a:lstStyle/>
          <a:p>
            <a:r>
              <a:rPr lang="uk-UA" dirty="0" err="1"/>
              <a:t>Тосюсай</a:t>
            </a:r>
            <a:r>
              <a:rPr lang="uk-UA" dirty="0"/>
              <a:t> </a:t>
            </a:r>
            <a:r>
              <a:rPr lang="uk-UA" dirty="0" err="1"/>
              <a:t>Сяраку</a:t>
            </a:r>
            <a:r>
              <a:rPr lang="uk-UA" dirty="0"/>
              <a:t> - японський художник-портретист. Майстер гравюр </a:t>
            </a:r>
            <a:r>
              <a:rPr lang="uk-UA" dirty="0" err="1"/>
              <a:t>Укійо-е</a:t>
            </a:r>
            <a:r>
              <a:rPr lang="uk-UA" dirty="0"/>
              <a:t>. Ймовірно, жив між 1763 і 1820 роками. Творча активність припадає на 1793-1794 роки.</a:t>
            </a:r>
            <a:endParaRPr lang="ru-RU" dirty="0"/>
          </a:p>
        </p:txBody>
      </p:sp>
      <p:pic>
        <p:nvPicPr>
          <p:cNvPr id="4098" name="Picture 2" descr="D:\Downloads\155px-SharakuA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2592288" cy="39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6781800" cy="16002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1. </a:t>
            </a:r>
            <a:r>
              <a:rPr lang="ru-RU" sz="2400" dirty="0" err="1"/>
              <a:t>Ітікава</a:t>
            </a:r>
            <a:r>
              <a:rPr lang="ru-RU" sz="2400" dirty="0"/>
              <a:t> </a:t>
            </a:r>
            <a:r>
              <a:rPr lang="ru-RU" sz="2400" dirty="0" err="1" smtClean="0"/>
              <a:t>Ебідзо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2. </a:t>
            </a:r>
            <a:r>
              <a:rPr lang="ru-RU" sz="2400" dirty="0" smtClean="0"/>
              <a:t>Два </a:t>
            </a:r>
            <a:r>
              <a:rPr lang="ru-RU" sz="2400" dirty="0" err="1"/>
              <a:t>актори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3. </a:t>
            </a:r>
            <a:r>
              <a:rPr lang="ru-RU" sz="2400" dirty="0" err="1"/>
              <a:t>Накаї</a:t>
            </a:r>
            <a:r>
              <a:rPr lang="ru-RU" sz="2400" dirty="0"/>
              <a:t> </a:t>
            </a:r>
            <a:r>
              <a:rPr lang="ru-RU" sz="2400" dirty="0" err="1"/>
              <a:t>Охама</a:t>
            </a:r>
            <a:endParaRPr lang="ru-RU" sz="2400" dirty="0"/>
          </a:p>
        </p:txBody>
      </p:sp>
      <p:pic>
        <p:nvPicPr>
          <p:cNvPr id="3074" name="Picture 2" descr="D:\Downloads\392px-Sharaku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3896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dster\Pictures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2376264" cy="38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dster\Pictures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0955"/>
            <a:ext cx="244633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433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Живопис Японії</vt:lpstr>
      <vt:lpstr>Презентация PowerPoint</vt:lpstr>
      <vt:lpstr>Періоди:</vt:lpstr>
      <vt:lpstr>Презентация PowerPoint</vt:lpstr>
      <vt:lpstr>Фудзівара Таканобу</vt:lpstr>
      <vt:lpstr>Презентация PowerPoint</vt:lpstr>
      <vt:lpstr>Презентация PowerPoint</vt:lpstr>
      <vt:lpstr>Тосюсай Сяраку </vt:lpstr>
      <vt:lpstr>1. Ітікава Ебідзо 2. Два актори 3. Накаї Охама</vt:lpstr>
      <vt:lpstr>Кано Ейтоку</vt:lpstr>
      <vt:lpstr>Презентация PowerPoint</vt:lpstr>
      <vt:lpstr>Харунобу Судзукі</vt:lpstr>
      <vt:lpstr>1. Дівчина милується білим кроликом 2. Білі чаплі</vt:lpstr>
      <vt:lpstr>Кацусика Хокусай</vt:lpstr>
      <vt:lpstr>1. «Велика хвиля в Канаґава» 2. «Ніжний вітер, чудова погода»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Японії</dc:title>
  <dc:creator>Bodster</dc:creator>
  <cp:lastModifiedBy>Bodster</cp:lastModifiedBy>
  <cp:revision>8</cp:revision>
  <dcterms:created xsi:type="dcterms:W3CDTF">2014-05-14T17:03:33Z</dcterms:created>
  <dcterms:modified xsi:type="dcterms:W3CDTF">2014-05-14T17:50:50Z</dcterms:modified>
</cp:coreProperties>
</file>