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1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4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6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9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4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2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4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5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4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2D45678-BB66-4322-8C00-C2D974A409FB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4028AA1-5A07-41BC-806C-6113AECA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Свобода слова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1423" y="5584414"/>
            <a:ext cx="9228201" cy="1645920"/>
          </a:xfrm>
        </p:spPr>
        <p:txBody>
          <a:bodyPr/>
          <a:lstStyle/>
          <a:p>
            <a:r>
              <a:rPr lang="uk-UA" dirty="0" smtClean="0"/>
              <a:t>Виконала: учениця 11-А класу</a:t>
            </a:r>
          </a:p>
          <a:p>
            <a:r>
              <a:rPr lang="uk-UA" dirty="0" smtClean="0"/>
              <a:t>                    </a:t>
            </a:r>
            <a:r>
              <a:rPr lang="uk-UA" dirty="0" err="1" smtClean="0"/>
              <a:t>Кирлейза</a:t>
            </a:r>
            <a:r>
              <a:rPr lang="uk-UA" dirty="0" smtClean="0"/>
              <a:t> Софія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9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296" y="331162"/>
            <a:ext cx="10353762" cy="1414512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Свобода слова — право </a:t>
            </a:r>
            <a:r>
              <a:rPr lang="ru-RU" sz="2800" i="1" dirty="0" err="1">
                <a:solidFill>
                  <a:schemeClr val="tx1"/>
                </a:solidFill>
              </a:rPr>
              <a:t>людини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вільно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висловлювати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свої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думки, </a:t>
            </a:r>
            <a:r>
              <a:rPr lang="ru-RU" sz="2800" i="1" dirty="0">
                <a:solidFill>
                  <a:schemeClr val="tx1"/>
                </a:solidFill>
              </a:rPr>
              <a:t>є </a:t>
            </a:r>
            <a:r>
              <a:rPr lang="ru-RU" sz="2800" i="1" dirty="0" err="1">
                <a:solidFill>
                  <a:schemeClr val="tx1"/>
                </a:solidFill>
              </a:rPr>
              <a:t>однією</a:t>
            </a:r>
            <a:r>
              <a:rPr lang="ru-RU" sz="2800" i="1" dirty="0">
                <a:solidFill>
                  <a:schemeClr val="tx1"/>
                </a:solidFill>
              </a:rPr>
              <a:t> з </a:t>
            </a:r>
            <a:r>
              <a:rPr lang="ru-RU" sz="2800" i="1" dirty="0" err="1">
                <a:solidFill>
                  <a:schemeClr val="tx1"/>
                </a:solidFill>
              </a:rPr>
              <a:t>найважливіших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громадянських</a:t>
            </a:r>
            <a:r>
              <a:rPr lang="ru-RU" sz="2800" i="1" dirty="0">
                <a:solidFill>
                  <a:schemeClr val="tx1"/>
                </a:solidFill>
              </a:rPr>
              <a:t> свобод.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9" y="2202873"/>
            <a:ext cx="4438906" cy="3551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08" y="2096399"/>
            <a:ext cx="555955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277" y="194755"/>
            <a:ext cx="10753725" cy="376618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Кожному </a:t>
            </a:r>
            <a:r>
              <a:rPr lang="ru-RU" sz="3200" dirty="0" err="1">
                <a:solidFill>
                  <a:schemeClr val="bg1"/>
                </a:solidFill>
              </a:rPr>
              <a:t>гарантується</a:t>
            </a:r>
            <a:r>
              <a:rPr lang="ru-RU" sz="3200" dirty="0">
                <a:solidFill>
                  <a:schemeClr val="bg1"/>
                </a:solidFill>
              </a:rPr>
              <a:t> право на свободу думки і слова, на </a:t>
            </a:r>
            <a:r>
              <a:rPr lang="ru-RU" sz="3200" dirty="0" err="1">
                <a:solidFill>
                  <a:schemeClr val="bg1"/>
                </a:solidFill>
              </a:rPr>
              <a:t>вільне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вираження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своїх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поглядів</a:t>
            </a:r>
            <a:r>
              <a:rPr lang="ru-RU" sz="3200" dirty="0">
                <a:solidFill>
                  <a:schemeClr val="bg1"/>
                </a:solidFill>
              </a:rPr>
              <a:t> і </a:t>
            </a:r>
            <a:r>
              <a:rPr lang="ru-RU" sz="3200" dirty="0" err="1">
                <a:solidFill>
                  <a:schemeClr val="bg1"/>
                </a:solidFill>
              </a:rPr>
              <a:t>переконань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r>
              <a:rPr lang="ru-RU" sz="3200" dirty="0" err="1">
                <a:solidFill>
                  <a:schemeClr val="bg1"/>
                </a:solidFill>
              </a:rPr>
              <a:t>Кожен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має</a:t>
            </a:r>
            <a:r>
              <a:rPr lang="ru-RU" sz="3200" dirty="0">
                <a:solidFill>
                  <a:schemeClr val="bg1"/>
                </a:solidFill>
              </a:rPr>
              <a:t> право </a:t>
            </a:r>
            <a:r>
              <a:rPr lang="ru-RU" sz="3200" dirty="0" err="1">
                <a:solidFill>
                  <a:schemeClr val="bg1"/>
                </a:solidFill>
              </a:rPr>
              <a:t>вільно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збирати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зберігати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використовувати</a:t>
            </a:r>
            <a:r>
              <a:rPr lang="ru-RU" sz="3200" dirty="0">
                <a:solidFill>
                  <a:schemeClr val="bg1"/>
                </a:solidFill>
              </a:rPr>
              <a:t> і </a:t>
            </a:r>
            <a:r>
              <a:rPr lang="ru-RU" sz="3200" dirty="0" err="1">
                <a:solidFill>
                  <a:schemeClr val="bg1"/>
                </a:solidFill>
              </a:rPr>
              <a:t>поширювати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інформацію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усно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письмово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або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інший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спосіб</a:t>
            </a:r>
            <a:r>
              <a:rPr lang="ru-RU" sz="3200" dirty="0">
                <a:solidFill>
                  <a:schemeClr val="bg1"/>
                </a:solidFill>
              </a:rPr>
              <a:t> і на </a:t>
            </a:r>
            <a:r>
              <a:rPr lang="ru-RU" sz="3200" dirty="0" err="1">
                <a:solidFill>
                  <a:schemeClr val="bg1"/>
                </a:solidFill>
              </a:rPr>
              <a:t>свій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вибір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2" y="2580079"/>
            <a:ext cx="4762500" cy="3095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82" y="2258747"/>
            <a:ext cx="5607437" cy="37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За </a:t>
            </a:r>
            <a:r>
              <a:rPr lang="ru-RU" sz="4400" dirty="0" err="1"/>
              <a:t>рівнем</a:t>
            </a:r>
            <a:r>
              <a:rPr lang="ru-RU" sz="4400" dirty="0"/>
              <a:t> </a:t>
            </a:r>
            <a:r>
              <a:rPr lang="ru-RU" sz="4400" dirty="0" err="1"/>
              <a:t>свободи</a:t>
            </a:r>
            <a:r>
              <a:rPr lang="ru-RU" sz="4400" dirty="0"/>
              <a:t> </a:t>
            </a:r>
            <a:r>
              <a:rPr lang="ru-RU" sz="4400" dirty="0" err="1"/>
              <a:t>преси</a:t>
            </a:r>
            <a:r>
              <a:rPr lang="ru-RU" sz="4400" dirty="0"/>
              <a:t> за </a:t>
            </a:r>
            <a:r>
              <a:rPr lang="ru-RU" sz="4400" dirty="0" err="1"/>
              <a:t>минулий</a:t>
            </a:r>
            <a:r>
              <a:rPr lang="ru-RU" sz="4400" dirty="0"/>
              <a:t> </a:t>
            </a:r>
            <a:r>
              <a:rPr lang="ru-RU" sz="4400" dirty="0" err="1"/>
              <a:t>рік</a:t>
            </a:r>
            <a:r>
              <a:rPr lang="ru-RU" sz="4400" dirty="0"/>
              <a:t> </a:t>
            </a:r>
            <a:r>
              <a:rPr lang="ru-RU" sz="4400" dirty="0" err="1"/>
              <a:t>Україна</a:t>
            </a:r>
            <a:r>
              <a:rPr lang="ru-RU" sz="4400" dirty="0"/>
              <a:t> </a:t>
            </a:r>
            <a:r>
              <a:rPr lang="ru-RU" sz="4400" dirty="0" err="1"/>
              <a:t>поділяє</a:t>
            </a:r>
            <a:r>
              <a:rPr lang="ru-RU" sz="4400" dirty="0"/>
              <a:t> 127 </a:t>
            </a:r>
            <a:r>
              <a:rPr lang="ru-RU" sz="4400" dirty="0" err="1"/>
              <a:t>місце</a:t>
            </a:r>
            <a:r>
              <a:rPr lang="ru-RU" sz="4400" dirty="0"/>
              <a:t> </a:t>
            </a:r>
            <a:r>
              <a:rPr lang="ru-RU" sz="4400" dirty="0" err="1"/>
              <a:t>поруч</a:t>
            </a:r>
            <a:r>
              <a:rPr lang="ru-RU" sz="4400" dirty="0"/>
              <a:t> </a:t>
            </a:r>
            <a:r>
              <a:rPr lang="ru-RU" sz="4400" dirty="0" err="1"/>
              <a:t>із</a:t>
            </a:r>
            <a:r>
              <a:rPr lang="ru-RU" sz="4400" dirty="0"/>
              <a:t> </a:t>
            </a:r>
            <a:r>
              <a:rPr lang="ru-RU" sz="4400" dirty="0" err="1"/>
              <a:t>Замбією</a:t>
            </a:r>
            <a:r>
              <a:rPr lang="ru-RU" sz="4400" dirty="0"/>
              <a:t> і </a:t>
            </a:r>
            <a:r>
              <a:rPr lang="ru-RU" sz="4400" dirty="0" err="1"/>
              <a:t>Південним</a:t>
            </a:r>
            <a:r>
              <a:rPr lang="ru-RU" sz="4400" dirty="0"/>
              <a:t> Суданом.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8" y="2505693"/>
            <a:ext cx="3679675" cy="3416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63" y="1833218"/>
            <a:ext cx="5000625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73" y="3527296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78" y="262026"/>
            <a:ext cx="10772775" cy="1658198"/>
          </a:xfrm>
        </p:spPr>
        <p:txBody>
          <a:bodyPr>
            <a:noAutofit/>
          </a:bodyPr>
          <a:lstStyle/>
          <a:p>
            <a:r>
              <a:rPr lang="ru-RU" sz="4000" dirty="0" err="1"/>
              <a:t>Найгірше</a:t>
            </a:r>
            <a:r>
              <a:rPr lang="ru-RU" sz="4000" dirty="0"/>
              <a:t> становище в </a:t>
            </a:r>
            <a:r>
              <a:rPr lang="ru-RU" sz="4000" dirty="0" err="1"/>
              <a:t>світі</a:t>
            </a:r>
            <a:r>
              <a:rPr lang="ru-RU" sz="4000" dirty="0"/>
              <a:t> </a:t>
            </a:r>
            <a:r>
              <a:rPr lang="ru-RU" sz="4000" dirty="0" err="1"/>
              <a:t>зі</a:t>
            </a:r>
            <a:r>
              <a:rPr lang="ru-RU" sz="4000" dirty="0"/>
              <a:t> свободою </a:t>
            </a:r>
            <a:r>
              <a:rPr lang="ru-RU" sz="4000" dirty="0" err="1"/>
              <a:t>преси</a:t>
            </a:r>
            <a:r>
              <a:rPr lang="ru-RU" sz="4000" dirty="0"/>
              <a:t> – у </a:t>
            </a:r>
            <a:r>
              <a:rPr lang="ru-RU" sz="4000" dirty="0" err="1"/>
              <a:t>Північній</a:t>
            </a:r>
            <a:r>
              <a:rPr lang="ru-RU" sz="4000" dirty="0"/>
              <a:t> </a:t>
            </a:r>
            <a:r>
              <a:rPr lang="ru-RU" sz="4000" dirty="0" err="1"/>
              <a:t>Кореї</a:t>
            </a:r>
            <a:r>
              <a:rPr lang="ru-RU" sz="4000" dirty="0"/>
              <a:t> і </a:t>
            </a:r>
            <a:r>
              <a:rPr lang="ru-RU" sz="4000" dirty="0" err="1"/>
              <a:t>Туркменистані</a:t>
            </a:r>
            <a:r>
              <a:rPr lang="ru-RU" sz="4000" dirty="0"/>
              <a:t>, </a:t>
            </a:r>
            <a:r>
              <a:rPr lang="ru-RU" sz="4000" dirty="0" err="1"/>
              <a:t>поруч</a:t>
            </a:r>
            <a:r>
              <a:rPr lang="ru-RU" sz="4000" dirty="0"/>
              <a:t> з ними </a:t>
            </a:r>
            <a:r>
              <a:rPr lang="ru-RU" sz="4000" dirty="0" err="1"/>
              <a:t>опинилися</a:t>
            </a:r>
            <a:r>
              <a:rPr lang="ru-RU" sz="4000" dirty="0"/>
              <a:t> </a:t>
            </a:r>
            <a:r>
              <a:rPr lang="ru-RU" sz="4000" dirty="0" err="1"/>
              <a:t>Білорусь</a:t>
            </a:r>
            <a:r>
              <a:rPr lang="ru-RU" sz="4000" dirty="0"/>
              <a:t> та Узбекистан.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1" y="2148640"/>
            <a:ext cx="3810000" cy="2305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47" y="2148640"/>
            <a:ext cx="3640497" cy="2071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0" y="2005134"/>
            <a:ext cx="3246169" cy="2358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47" y="4363462"/>
            <a:ext cx="35337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/>
              <a:t>Найкраще</a:t>
            </a:r>
            <a:r>
              <a:rPr lang="ru-RU" sz="4000" dirty="0"/>
              <a:t> становище </a:t>
            </a:r>
            <a:r>
              <a:rPr lang="ru-RU" sz="4000" dirty="0" err="1"/>
              <a:t>зі</a:t>
            </a:r>
            <a:r>
              <a:rPr lang="ru-RU" sz="4000" dirty="0"/>
              <a:t> свободою слова </a:t>
            </a:r>
            <a:r>
              <a:rPr lang="ru-RU" sz="4000" dirty="0" err="1"/>
              <a:t>традиційно</a:t>
            </a:r>
            <a:r>
              <a:rPr lang="ru-RU" sz="4000" dirty="0"/>
              <a:t> у </a:t>
            </a:r>
            <a:r>
              <a:rPr lang="ru-RU" sz="4000" dirty="0" err="1"/>
              <a:t>Західній</a:t>
            </a:r>
            <a:r>
              <a:rPr lang="ru-RU" sz="4000" dirty="0"/>
              <a:t> </a:t>
            </a:r>
            <a:r>
              <a:rPr lang="ru-RU" sz="4000" dirty="0" err="1"/>
              <a:t>Європі</a:t>
            </a:r>
            <a:r>
              <a:rPr lang="ru-RU" sz="4000" dirty="0"/>
              <a:t>, з </a:t>
            </a:r>
            <a:r>
              <a:rPr lang="ru-RU" sz="4000" dirty="0" err="1"/>
              <a:t>лідерами</a:t>
            </a:r>
            <a:r>
              <a:rPr lang="ru-RU" sz="4000" dirty="0"/>
              <a:t> рейтингу </a:t>
            </a:r>
            <a:r>
              <a:rPr lang="ru-RU" sz="4000" dirty="0" err="1"/>
              <a:t>Норвегією</a:t>
            </a:r>
            <a:r>
              <a:rPr lang="ru-RU" sz="4000" dirty="0"/>
              <a:t> та </a:t>
            </a:r>
            <a:r>
              <a:rPr lang="ru-RU" sz="4000" dirty="0" err="1"/>
              <a:t>Швецією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3" y="2271235"/>
            <a:ext cx="5397334" cy="404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37" y="2271235"/>
            <a:ext cx="5414497" cy="4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Довіра</a:t>
            </a:r>
            <a:r>
              <a:rPr lang="ru-RU" sz="3200" dirty="0"/>
              <a:t> до </a:t>
            </a:r>
            <a:r>
              <a:rPr lang="ru-RU" sz="3200" dirty="0" err="1"/>
              <a:t>засобам</a:t>
            </a:r>
            <a:r>
              <a:rPr lang="ru-RU" sz="3200" dirty="0"/>
              <a:t> </a:t>
            </a:r>
            <a:r>
              <a:rPr lang="ru-RU" sz="3200" dirty="0" err="1"/>
              <a:t>масової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 </a:t>
            </a:r>
            <a:r>
              <a:rPr lang="ru-RU" sz="3200" dirty="0" err="1"/>
              <a:t>Росії</a:t>
            </a:r>
            <a:r>
              <a:rPr lang="ru-RU" sz="3200" dirty="0"/>
              <a:t> в </a:t>
            </a:r>
            <a:r>
              <a:rPr lang="ru-RU" sz="3200" dirty="0" err="1"/>
              <a:t>України</a:t>
            </a:r>
            <a:r>
              <a:rPr lang="ru-RU" sz="3200" dirty="0"/>
              <a:t> </a:t>
            </a:r>
            <a:r>
              <a:rPr lang="ru-RU" sz="3200" dirty="0" err="1"/>
              <a:t>менша</a:t>
            </a:r>
            <a:r>
              <a:rPr lang="ru-RU" sz="3200" dirty="0"/>
              <a:t>, </a:t>
            </a:r>
            <a:r>
              <a:rPr lang="ru-RU" sz="3200" dirty="0" err="1"/>
              <a:t>ніж</a:t>
            </a:r>
            <a:r>
              <a:rPr lang="ru-RU" sz="3200" dirty="0"/>
              <a:t> до </a:t>
            </a:r>
            <a:r>
              <a:rPr lang="ru-RU" sz="3200" dirty="0" err="1"/>
              <a:t>українських</a:t>
            </a:r>
            <a:r>
              <a:rPr lang="ru-RU" sz="3200" dirty="0"/>
              <a:t> ЗМІ: </a:t>
            </a:r>
            <a:r>
              <a:rPr lang="ru-RU" sz="3200" dirty="0" err="1"/>
              <a:t>довіряють</a:t>
            </a:r>
            <a:r>
              <a:rPr lang="ru-RU" sz="3200" dirty="0"/>
              <a:t>  </a:t>
            </a:r>
            <a:r>
              <a:rPr lang="ru-RU" sz="3200" dirty="0" err="1"/>
              <a:t>українським</a:t>
            </a:r>
            <a:r>
              <a:rPr lang="ru-RU" sz="3200" dirty="0"/>
              <a:t> </a:t>
            </a:r>
            <a:r>
              <a:rPr lang="ru-RU" sz="3200" dirty="0" err="1"/>
              <a:t>засобам</a:t>
            </a:r>
            <a:r>
              <a:rPr lang="ru-RU" sz="3200" dirty="0"/>
              <a:t> </a:t>
            </a:r>
            <a:r>
              <a:rPr lang="ru-RU" sz="3200" dirty="0" err="1"/>
              <a:t>масової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 58% </a:t>
            </a:r>
            <a:r>
              <a:rPr lang="ru-RU" sz="3200" dirty="0" err="1"/>
              <a:t>населення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, не </a:t>
            </a:r>
            <a:r>
              <a:rPr lang="ru-RU" sz="3200" dirty="0" err="1"/>
              <a:t>довіряють</a:t>
            </a:r>
            <a:r>
              <a:rPr lang="ru-RU" sz="3200" dirty="0"/>
              <a:t> </a:t>
            </a:r>
            <a:r>
              <a:rPr lang="ru-RU" sz="3200" dirty="0" err="1"/>
              <a:t>майже</a:t>
            </a:r>
            <a:r>
              <a:rPr lang="ru-RU" sz="3200" dirty="0"/>
              <a:t> 34%.  </a:t>
            </a:r>
            <a:r>
              <a:rPr lang="ru-RU" sz="3200" dirty="0" err="1"/>
              <a:t>Більше</a:t>
            </a:r>
            <a:r>
              <a:rPr lang="ru-RU" sz="3200" dirty="0"/>
              <a:t> </a:t>
            </a:r>
            <a:r>
              <a:rPr lang="ru-RU" sz="3200" dirty="0" err="1"/>
              <a:t>половини</a:t>
            </a:r>
            <a:r>
              <a:rPr lang="ru-RU" sz="3200" dirty="0"/>
              <a:t> </a:t>
            </a:r>
            <a:r>
              <a:rPr lang="ru-RU" sz="3200" dirty="0" err="1"/>
              <a:t>населення</a:t>
            </a:r>
            <a:r>
              <a:rPr lang="ru-RU" sz="3200" dirty="0"/>
              <a:t>  </a:t>
            </a:r>
            <a:r>
              <a:rPr lang="ru-RU" sz="3200" dirty="0" err="1"/>
              <a:t>вважає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в </a:t>
            </a:r>
            <a:r>
              <a:rPr lang="ru-RU" sz="3200" dirty="0" err="1"/>
              <a:t>Україні</a:t>
            </a:r>
            <a:r>
              <a:rPr lang="ru-RU" sz="3200" dirty="0"/>
              <a:t> </a:t>
            </a:r>
            <a:r>
              <a:rPr lang="ru-RU" sz="3200" dirty="0" err="1"/>
              <a:t>існує</a:t>
            </a:r>
            <a:r>
              <a:rPr lang="ru-RU" sz="3200" dirty="0"/>
              <a:t> свобода слова, а 36% </a:t>
            </a:r>
            <a:r>
              <a:rPr lang="ru-RU" sz="3200" dirty="0" err="1"/>
              <a:t>впевнені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не </a:t>
            </a:r>
            <a:r>
              <a:rPr lang="ru-RU" sz="3200" dirty="0" err="1"/>
              <a:t>існує</a:t>
            </a:r>
            <a:r>
              <a:rPr lang="ru-RU" sz="32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5" y="2640752"/>
            <a:ext cx="3921765" cy="31710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87" y="3037384"/>
            <a:ext cx="428625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29" y="3037384"/>
            <a:ext cx="314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524" y="99752"/>
            <a:ext cx="10753725" cy="3766185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Абсолютним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інформаційним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лідером</a:t>
            </a:r>
            <a:r>
              <a:rPr lang="ru-RU" sz="2800" dirty="0">
                <a:solidFill>
                  <a:schemeClr val="bg1"/>
                </a:solidFill>
              </a:rPr>
              <a:t> в </a:t>
            </a:r>
            <a:r>
              <a:rPr lang="ru-RU" sz="2800" dirty="0" err="1">
                <a:solidFill>
                  <a:schemeClr val="bg1"/>
                </a:solidFill>
              </a:rPr>
              <a:t>інформуванні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громадян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України</a:t>
            </a:r>
            <a:r>
              <a:rPr lang="ru-RU" sz="2800" dirty="0">
                <a:solidFill>
                  <a:schemeClr val="bg1"/>
                </a:solidFill>
              </a:rPr>
              <a:t> про </a:t>
            </a:r>
            <a:r>
              <a:rPr lang="ru-RU" sz="2800" dirty="0" err="1">
                <a:solidFill>
                  <a:schemeClr val="bg1"/>
                </a:solidFill>
              </a:rPr>
              <a:t>політичні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події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залишається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телебачення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місцеві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газети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слугують</a:t>
            </a:r>
            <a:r>
              <a:rPr lang="ru-RU" sz="2800" dirty="0">
                <a:solidFill>
                  <a:schemeClr val="bg1"/>
                </a:solidFill>
              </a:rPr>
              <a:t> як </a:t>
            </a:r>
            <a:r>
              <a:rPr lang="ru-RU" sz="2800" dirty="0" err="1">
                <a:solidFill>
                  <a:schemeClr val="bg1"/>
                </a:solidFill>
              </a:rPr>
              <a:t>основне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джерело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політичної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інформації</a:t>
            </a:r>
            <a:r>
              <a:rPr lang="ru-RU" sz="2800" dirty="0">
                <a:solidFill>
                  <a:schemeClr val="bg1"/>
                </a:solidFill>
              </a:rPr>
              <a:t> для 37%, </a:t>
            </a:r>
            <a:r>
              <a:rPr lang="ru-RU" sz="2800" dirty="0" err="1">
                <a:solidFill>
                  <a:schemeClr val="bg1"/>
                </a:solidFill>
              </a:rPr>
              <a:t>радіо</a:t>
            </a:r>
            <a:r>
              <a:rPr lang="ru-RU" sz="2800" dirty="0">
                <a:solidFill>
                  <a:schemeClr val="bg1"/>
                </a:solidFill>
              </a:rPr>
              <a:t> – для 29%,  </a:t>
            </a:r>
            <a:r>
              <a:rPr lang="ru-RU" sz="2800" dirty="0" err="1">
                <a:solidFill>
                  <a:schemeClr val="bg1"/>
                </a:solidFill>
              </a:rPr>
              <a:t>Інтернет-сайти</a:t>
            </a:r>
            <a:r>
              <a:rPr lang="ru-RU" sz="2800" dirty="0">
                <a:solidFill>
                  <a:schemeClr val="bg1"/>
                </a:solidFill>
              </a:rPr>
              <a:t> – для 21% </a:t>
            </a:r>
            <a:r>
              <a:rPr lang="ru-RU" sz="2800" dirty="0" err="1">
                <a:solidFill>
                  <a:schemeClr val="bg1"/>
                </a:solidFill>
              </a:rPr>
              <a:t>населення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6" y="1817654"/>
            <a:ext cx="3515096" cy="2460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65" y="1640835"/>
            <a:ext cx="34290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17" y="1436986"/>
            <a:ext cx="3471898" cy="2794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43" y="4453153"/>
            <a:ext cx="3810000" cy="2381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7" y="4531302"/>
            <a:ext cx="2740884" cy="22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211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 Light</vt:lpstr>
      <vt:lpstr>Метрополия</vt:lpstr>
      <vt:lpstr>Свобода слова</vt:lpstr>
      <vt:lpstr>Презентация PowerPoint</vt:lpstr>
      <vt:lpstr>Презентация PowerPoint</vt:lpstr>
      <vt:lpstr>За рівнем свободи преси за минулий рік Україна поділяє 127 місце поруч із Замбією і Південним Суданом. </vt:lpstr>
      <vt:lpstr>Найгірше становище в світі зі свободою преси – у Північній Кореї і Туркменистані, поруч з ними опинилися Білорусь та Узбекистан. </vt:lpstr>
      <vt:lpstr>Найкраще становище зі свободою слова традиційно у Західній Європі, з лідерами рейтингу Норвегією та Швецією</vt:lpstr>
      <vt:lpstr>Довіра до засобам масової інформації Росії в України менша, ніж до українських ЗМІ: довіряють  українським засобам масової інформації 58% населення України, не довіряють майже 34%.  Більше половини населення  вважає, що в Україні існує свобода слова, а 36% впевнені, що не існує.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Свобода слова</dc:title>
  <dc:creator>Вова</dc:creator>
  <cp:lastModifiedBy>Вова</cp:lastModifiedBy>
  <cp:revision>7</cp:revision>
  <dcterms:created xsi:type="dcterms:W3CDTF">2014-04-09T17:08:25Z</dcterms:created>
  <dcterms:modified xsi:type="dcterms:W3CDTF">2014-04-09T18:42:17Z</dcterms:modified>
</cp:coreProperties>
</file>