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DD421-0B29-43C0-A6A6-54B9B6463BD5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3EEAE-EB71-47AD-B12A-07829B03A4E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08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dirty="0" err="1" smtClean="0"/>
              <a:t>Шніт</a:t>
            </a:r>
            <a:r>
              <a:rPr lang="uk-UA" dirty="0" smtClean="0"/>
              <a:t> 11-А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76872"/>
            <a:ext cx="7175351" cy="1793167"/>
          </a:xfrm>
        </p:spPr>
        <p:txBody>
          <a:bodyPr/>
          <a:lstStyle/>
          <a:p>
            <a:r>
              <a:rPr lang="ru-RU" dirty="0" err="1" smtClean="0"/>
              <a:t>Юліанський</a:t>
            </a:r>
            <a:r>
              <a:rPr lang="ru-RU" dirty="0" smtClean="0"/>
              <a:t> і </a:t>
            </a:r>
            <a:r>
              <a:rPr lang="ru-RU" dirty="0" err="1" smtClean="0"/>
              <a:t>Григор</a:t>
            </a:r>
            <a:r>
              <a:rPr lang="uk-UA" dirty="0" err="1" smtClean="0"/>
              <a:t>іанський</a:t>
            </a:r>
            <a:r>
              <a:rPr lang="uk-UA" dirty="0" smtClean="0"/>
              <a:t> календарі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93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/>
              <a:t>Календар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6400800" cy="347472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Стрелка вниз 4"/>
          <p:cNvSpPr/>
          <p:nvPr/>
        </p:nvSpPr>
        <p:spPr>
          <a:xfrm rot="19906497">
            <a:off x="6010695" y="1007994"/>
            <a:ext cx="421753" cy="2984250"/>
          </a:xfrm>
          <a:prstGeom prst="downArrow">
            <a:avLst>
              <a:gd name="adj1" fmla="val 34235"/>
              <a:gd name="adj2" fmla="val 84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755575" y="3860479"/>
            <a:ext cx="3378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Юліанський</a:t>
            </a:r>
            <a:endParaRPr lang="uk-U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63155" y="389587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Григоріанський</a:t>
            </a:r>
            <a:endParaRPr lang="uk-UA" sz="4000" dirty="0"/>
          </a:p>
        </p:txBody>
      </p:sp>
      <p:sp>
        <p:nvSpPr>
          <p:cNvPr id="8" name="Стрелка вниз 7"/>
          <p:cNvSpPr/>
          <p:nvPr/>
        </p:nvSpPr>
        <p:spPr>
          <a:xfrm rot="1606088">
            <a:off x="2496716" y="1083473"/>
            <a:ext cx="499721" cy="2928786"/>
          </a:xfrm>
          <a:prstGeom prst="downArrow">
            <a:avLst>
              <a:gd name="adj1" fmla="val 32356"/>
              <a:gd name="adj2" fmla="val 66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67544" y="5445224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Григоріанський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календар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випереджає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юліанський</a:t>
            </a:r>
            <a:r>
              <a:rPr lang="ru-RU" sz="3200" dirty="0">
                <a:solidFill>
                  <a:srgbClr val="FF0000"/>
                </a:solidFill>
              </a:rPr>
              <a:t> на 13 </a:t>
            </a:r>
            <a:r>
              <a:rPr lang="ru-RU" sz="3200" dirty="0" err="1">
                <a:solidFill>
                  <a:srgbClr val="FF0000"/>
                </a:solidFill>
              </a:rPr>
              <a:t>діб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76607" cy="1143000"/>
          </a:xfrm>
        </p:spPr>
        <p:txBody>
          <a:bodyPr/>
          <a:lstStyle/>
          <a:p>
            <a:pPr algn="ctr"/>
            <a:r>
              <a:rPr lang="uk-UA" dirty="0" smtClean="0"/>
              <a:t>Юліанський календар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52736"/>
            <a:ext cx="5256584" cy="5387998"/>
          </a:xfrm>
        </p:spPr>
      </p:pic>
      <p:sp>
        <p:nvSpPr>
          <p:cNvPr id="5" name="TextBox 4"/>
          <p:cNvSpPr txBox="1"/>
          <p:nvPr/>
        </p:nvSpPr>
        <p:spPr>
          <a:xfrm>
            <a:off x="107504" y="1196752"/>
            <a:ext cx="3240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Юліанський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/>
              <a:t>- </a:t>
            </a:r>
            <a:r>
              <a:rPr lang="ru-RU" sz="2800" dirty="0" err="1"/>
              <a:t>календар</a:t>
            </a:r>
            <a:r>
              <a:rPr lang="ru-RU" sz="2800" dirty="0"/>
              <a:t>, </a:t>
            </a:r>
            <a:r>
              <a:rPr lang="ru-RU" sz="2800" dirty="0" err="1"/>
              <a:t>розроблений</a:t>
            </a:r>
            <a:r>
              <a:rPr lang="ru-RU" sz="2800" dirty="0"/>
              <a:t> </a:t>
            </a:r>
            <a:r>
              <a:rPr lang="ru-RU" sz="2800" dirty="0" err="1"/>
              <a:t>групою</a:t>
            </a:r>
            <a:r>
              <a:rPr lang="ru-RU" sz="2800" dirty="0"/>
              <a:t> </a:t>
            </a:r>
            <a:r>
              <a:rPr lang="ru-RU" sz="2800" dirty="0" err="1"/>
              <a:t>олександрійських</a:t>
            </a:r>
            <a:r>
              <a:rPr lang="ru-RU" sz="2800" dirty="0"/>
              <a:t> </a:t>
            </a:r>
            <a:r>
              <a:rPr lang="ru-RU" sz="2800" dirty="0" err="1"/>
              <a:t>астрономів</a:t>
            </a:r>
            <a:r>
              <a:rPr lang="ru-RU" sz="2800" dirty="0"/>
              <a:t> на </a:t>
            </a:r>
            <a:r>
              <a:rPr lang="ru-RU" sz="2800" dirty="0" err="1"/>
              <a:t>чолі</a:t>
            </a:r>
            <a:r>
              <a:rPr lang="ru-RU" sz="2800" dirty="0"/>
              <a:t> з </a:t>
            </a:r>
            <a:r>
              <a:rPr lang="ru-RU" sz="2800" dirty="0" err="1"/>
              <a:t>Созігеном</a:t>
            </a:r>
            <a:r>
              <a:rPr lang="ru-RU" sz="2800" dirty="0"/>
              <a:t> і введений </a:t>
            </a:r>
            <a:r>
              <a:rPr lang="ru-RU" sz="2800" dirty="0" err="1"/>
              <a:t>Юлієм</a:t>
            </a:r>
            <a:r>
              <a:rPr lang="ru-RU" sz="2800" dirty="0"/>
              <a:t> Цезарем з 1 </a:t>
            </a:r>
            <a:r>
              <a:rPr lang="ru-RU" sz="2800" dirty="0" err="1"/>
              <a:t>січня</a:t>
            </a:r>
            <a:r>
              <a:rPr lang="ru-RU" sz="2800" dirty="0"/>
              <a:t> 45 року до н. е..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2620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78216" cy="1143000"/>
          </a:xfrm>
        </p:spPr>
        <p:txBody>
          <a:bodyPr/>
          <a:lstStyle/>
          <a:p>
            <a:pPr algn="ctr"/>
            <a:r>
              <a:rPr lang="uk-UA" dirty="0" smtClean="0"/>
              <a:t>Юліанський календар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66912"/>
            <a:ext cx="5544616" cy="5566795"/>
          </a:xfrm>
        </p:spPr>
      </p:pic>
    </p:spTree>
    <p:extLst>
      <p:ext uri="{BB962C8B-B14F-4D97-AF65-F5344CB8AC3E}">
        <p14:creationId xmlns:p14="http://schemas.microsoft.com/office/powerpoint/2010/main" val="16343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661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Таблиця помилок Юліанського календаря</a:t>
            </a:r>
            <a:endParaRPr lang="uk-UA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130300" cy="5160556"/>
          </a:xfrm>
        </p:spPr>
      </p:pic>
    </p:spTree>
    <p:extLst>
      <p:ext uri="{BB962C8B-B14F-4D97-AF65-F5344CB8AC3E}">
        <p14:creationId xmlns:p14="http://schemas.microsoft.com/office/powerpoint/2010/main" val="40251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398"/>
            <a:ext cx="8126289" cy="1143000"/>
          </a:xfrm>
        </p:spPr>
        <p:txBody>
          <a:bodyPr/>
          <a:lstStyle/>
          <a:p>
            <a:pPr algn="ctr"/>
            <a:r>
              <a:rPr lang="uk-UA" dirty="0" smtClean="0"/>
              <a:t>Григоріанський календар</a:t>
            </a:r>
            <a:endParaRPr lang="uk-UA" dirty="0"/>
          </a:p>
        </p:txBody>
      </p:sp>
      <p:pic>
        <p:nvPicPr>
          <p:cNvPr id="6" name="Объект 5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66" y="1289970"/>
            <a:ext cx="5563538" cy="5256584"/>
          </a:xfrm>
        </p:spPr>
      </p:pic>
      <p:sp>
        <p:nvSpPr>
          <p:cNvPr id="7" name="TextBox 6"/>
          <p:cNvSpPr txBox="1"/>
          <p:nvPr/>
        </p:nvSpPr>
        <p:spPr>
          <a:xfrm>
            <a:off x="107504" y="1071329"/>
            <a:ext cx="337626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Григоріанський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/>
              <a:t>- система </a:t>
            </a:r>
            <a:r>
              <a:rPr lang="ru-RU" sz="2800" dirty="0" err="1"/>
              <a:t>числення</a:t>
            </a:r>
            <a:r>
              <a:rPr lang="ru-RU" sz="2800" dirty="0"/>
              <a:t> часу, заснована на </a:t>
            </a:r>
            <a:r>
              <a:rPr lang="ru-RU" sz="2800" dirty="0" err="1"/>
              <a:t>циклічному</a:t>
            </a:r>
            <a:r>
              <a:rPr lang="ru-RU" sz="2800" dirty="0"/>
              <a:t> </a:t>
            </a:r>
            <a:r>
              <a:rPr lang="ru-RU" sz="2800" dirty="0" err="1"/>
              <a:t>обертанні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 </a:t>
            </a:r>
            <a:r>
              <a:rPr lang="ru-RU" sz="2800" dirty="0" err="1"/>
              <a:t>навколо</a:t>
            </a:r>
            <a:r>
              <a:rPr lang="ru-RU" sz="2800" dirty="0"/>
              <a:t> </a:t>
            </a:r>
            <a:r>
              <a:rPr lang="ru-RU" sz="2800" dirty="0" err="1"/>
              <a:t>Сонця</a:t>
            </a:r>
            <a:r>
              <a:rPr lang="ru-RU" sz="2800" dirty="0"/>
              <a:t> ; </a:t>
            </a:r>
            <a:r>
              <a:rPr lang="ru-RU" sz="2800" dirty="0" err="1"/>
              <a:t>тривалість</a:t>
            </a:r>
            <a:r>
              <a:rPr lang="ru-RU" sz="2800" dirty="0"/>
              <a:t> одного циклу </a:t>
            </a:r>
            <a:r>
              <a:rPr lang="ru-RU" sz="2800" dirty="0" err="1"/>
              <a:t>прийнята</a:t>
            </a:r>
            <a:r>
              <a:rPr lang="ru-RU" sz="2800" dirty="0"/>
              <a:t> </a:t>
            </a:r>
            <a:r>
              <a:rPr lang="ru-RU" sz="2800" dirty="0" err="1"/>
              <a:t>рівною</a:t>
            </a:r>
            <a:r>
              <a:rPr lang="ru-RU" sz="2800" dirty="0"/>
              <a:t> 365,2425 </a:t>
            </a:r>
            <a:r>
              <a:rPr lang="ru-RU" sz="2800" dirty="0" err="1"/>
              <a:t>доби</a:t>
            </a:r>
            <a:r>
              <a:rPr lang="ru-RU" sz="2800" dirty="0"/>
              <a:t>; </a:t>
            </a:r>
            <a:r>
              <a:rPr lang="ru-RU" sz="2800" dirty="0" err="1"/>
              <a:t>містить</a:t>
            </a:r>
            <a:r>
              <a:rPr lang="ru-RU" sz="2800" dirty="0"/>
              <a:t> 97 </a:t>
            </a:r>
            <a:r>
              <a:rPr lang="ru-RU" sz="2800" dirty="0" err="1"/>
              <a:t>високосних</a:t>
            </a:r>
            <a:r>
              <a:rPr lang="ru-RU" sz="2800" dirty="0"/>
              <a:t> </a:t>
            </a:r>
            <a:r>
              <a:rPr lang="ru-RU" sz="2800" dirty="0" err="1"/>
              <a:t>років</a:t>
            </a:r>
            <a:r>
              <a:rPr lang="ru-RU" sz="2800" dirty="0"/>
              <a:t> на 400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321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765" y="0"/>
            <a:ext cx="9252519" cy="1143000"/>
          </a:xfrm>
        </p:spPr>
        <p:txBody>
          <a:bodyPr/>
          <a:lstStyle/>
          <a:p>
            <a:pPr algn="ctr"/>
            <a:r>
              <a:rPr lang="ru-RU" sz="2400" dirty="0"/>
              <a:t>Час </a:t>
            </a:r>
            <a:r>
              <a:rPr lang="ru-RU" sz="2400" dirty="0" err="1"/>
              <a:t>прийняття</a:t>
            </a:r>
            <a:r>
              <a:rPr lang="ru-RU" sz="2400" dirty="0"/>
              <a:t> (</a:t>
            </a:r>
            <a:r>
              <a:rPr lang="ru-RU" sz="2400" dirty="0" err="1"/>
              <a:t>затвердження</a:t>
            </a:r>
            <a:r>
              <a:rPr lang="ru-RU" sz="2400" dirty="0"/>
              <a:t>) </a:t>
            </a:r>
            <a:r>
              <a:rPr lang="ru-RU" sz="2400" dirty="0" err="1"/>
              <a:t>Григоріанського</a:t>
            </a:r>
            <a:r>
              <a:rPr lang="ru-RU" sz="2400" dirty="0"/>
              <a:t> календаря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країнами</a:t>
            </a:r>
            <a:endParaRPr lang="uk-UA" sz="2400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45601"/>
            <a:ext cx="5760640" cy="5220581"/>
          </a:xfr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165303"/>
            <a:ext cx="5760640" cy="443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13179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* - Німеччина католицька </a:t>
            </a:r>
          </a:p>
          <a:p>
            <a:endParaRPr lang="uk-UA" dirty="0"/>
          </a:p>
          <a:p>
            <a:r>
              <a:rPr lang="uk-UA" dirty="0"/>
              <a:t>** - Німеччина протестантська</a:t>
            </a:r>
          </a:p>
        </p:txBody>
      </p:sp>
    </p:spTree>
    <p:extLst>
      <p:ext uri="{BB962C8B-B14F-4D97-AF65-F5344CB8AC3E}">
        <p14:creationId xmlns:p14="http://schemas.microsoft.com/office/powerpoint/2010/main" val="6330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6632"/>
            <a:ext cx="4464496" cy="7200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2420888" cy="249208"/>
          </a:xfrm>
        </p:spPr>
        <p:txBody>
          <a:bodyPr>
            <a:normAutofit fontScale="55000" lnSpcReduction="20000"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788510"/>
            <a:ext cx="4151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Юліанський календар</a:t>
            </a:r>
            <a:endParaRPr lang="uk-UA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89646" y="788511"/>
            <a:ext cx="360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Григоріанський календар</a:t>
            </a:r>
            <a:endParaRPr lang="uk-UA" sz="3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835696" y="1988840"/>
            <a:ext cx="288032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15" y="2034207"/>
            <a:ext cx="34131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393" y="450912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Пролептичний</a:t>
            </a:r>
            <a:r>
              <a:rPr lang="uk-UA" sz="2400" dirty="0" smtClean="0"/>
              <a:t> юліанський </a:t>
            </a:r>
            <a:r>
              <a:rPr lang="uk-UA" sz="2400" dirty="0"/>
              <a:t>календар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4325" y="450912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Пролептичний</a:t>
            </a:r>
            <a:r>
              <a:rPr lang="uk-UA" sz="2400" dirty="0" smtClean="0"/>
              <a:t> григоріанський </a:t>
            </a:r>
            <a:r>
              <a:rPr lang="uk-UA" sz="2400" dirty="0"/>
              <a:t>календар</a:t>
            </a:r>
          </a:p>
        </p:txBody>
      </p:sp>
    </p:spTree>
    <p:extLst>
      <p:ext uri="{BB962C8B-B14F-4D97-AF65-F5344CB8AC3E}">
        <p14:creationId xmlns:p14="http://schemas.microsoft.com/office/powerpoint/2010/main" val="14375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372168"/>
            <a:ext cx="9144000" cy="1143000"/>
          </a:xfrm>
        </p:spPr>
        <p:txBody>
          <a:bodyPr/>
          <a:lstStyle/>
          <a:p>
            <a:r>
              <a:rPr lang="ru-RU" sz="3600" dirty="0" err="1"/>
              <a:t>Рахунок</a:t>
            </a:r>
            <a:r>
              <a:rPr lang="ru-RU" sz="3600" dirty="0"/>
              <a:t> по </a:t>
            </a:r>
            <a:r>
              <a:rPr lang="ru-RU" sz="3600" dirty="0" err="1"/>
              <a:t>кісточках</a:t>
            </a:r>
            <a:r>
              <a:rPr lang="ru-RU" sz="3600" dirty="0"/>
              <a:t> рук. «Горбок» - 31 день, «</a:t>
            </a:r>
            <a:r>
              <a:rPr lang="ru-RU" sz="3600" dirty="0" err="1"/>
              <a:t>западинка</a:t>
            </a:r>
            <a:r>
              <a:rPr lang="ru-RU" sz="3600" dirty="0"/>
              <a:t>» - 30 </a:t>
            </a:r>
            <a:r>
              <a:rPr lang="ru-RU" sz="3600" dirty="0" err="1"/>
              <a:t>днів</a:t>
            </a:r>
            <a:r>
              <a:rPr lang="ru-RU" sz="3600" dirty="0"/>
              <a:t> (для 29 лютого </a:t>
            </a:r>
            <a:r>
              <a:rPr lang="ru-RU" sz="3600" dirty="0" err="1"/>
              <a:t>або</a:t>
            </a:r>
            <a:r>
              <a:rPr lang="ru-RU" sz="3600" dirty="0"/>
              <a:t> 28 </a:t>
            </a:r>
            <a:r>
              <a:rPr lang="ru-RU" sz="3600" dirty="0" err="1"/>
              <a:t>днів</a:t>
            </a:r>
            <a:r>
              <a:rPr lang="ru-RU" sz="3600" dirty="0"/>
              <a:t>)</a:t>
            </a:r>
            <a:endParaRPr lang="uk-UA" sz="3600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19999" cy="3880333"/>
          </a:xfrm>
        </p:spPr>
      </p:pic>
    </p:spTree>
    <p:extLst>
      <p:ext uri="{BB962C8B-B14F-4D97-AF65-F5344CB8AC3E}">
        <p14:creationId xmlns:p14="http://schemas.microsoft.com/office/powerpoint/2010/main" val="12030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139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Юліанський і Григоріанський календарі</vt:lpstr>
      <vt:lpstr>Календар</vt:lpstr>
      <vt:lpstr>Юліанський календар</vt:lpstr>
      <vt:lpstr>Юліанський календар</vt:lpstr>
      <vt:lpstr>Таблиця помилок Юліанського календаря</vt:lpstr>
      <vt:lpstr>Григоріанський календар</vt:lpstr>
      <vt:lpstr>Час прийняття (затвердження) Григоріанського календаря різними країнами</vt:lpstr>
      <vt:lpstr>Презентация PowerPoint</vt:lpstr>
      <vt:lpstr>Рахунок по кісточках рук. «Горбок» - 31 день, «западинка» - 30 днів (для 29 лютого або 28 днів)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Юліанський і Григоріанський календарі</dc:title>
  <dc:creator>Валерия</dc:creator>
  <cp:lastModifiedBy>Валерия</cp:lastModifiedBy>
  <cp:revision>7</cp:revision>
  <dcterms:created xsi:type="dcterms:W3CDTF">2014-02-12T13:36:23Z</dcterms:created>
  <dcterms:modified xsi:type="dcterms:W3CDTF">2014-02-12T22:51:02Z</dcterms:modified>
</cp:coreProperties>
</file>