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9" r:id="rId3"/>
    <p:sldId id="261" r:id="rId4"/>
    <p:sldId id="262" r:id="rId5"/>
    <p:sldId id="257" r:id="rId6"/>
    <p:sldId id="264" r:id="rId7"/>
    <p:sldId id="265" r:id="rId8"/>
    <p:sldId id="266" r:id="rId9"/>
    <p:sldId id="263" r:id="rId10"/>
    <p:sldId id="267" r:id="rId11"/>
    <p:sldId id="259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7BF21DA-6563-4CE8-AA6A-A1F71080B2D2}">
          <p14:sldIdLst>
            <p14:sldId id="256"/>
            <p14:sldId id="269"/>
            <p14:sldId id="261"/>
            <p14:sldId id="262"/>
            <p14:sldId id="257"/>
            <p14:sldId id="264"/>
            <p14:sldId id="265"/>
            <p14:sldId id="266"/>
            <p14:sldId id="263"/>
            <p14:sldId id="267"/>
            <p14:sldId id="259"/>
            <p14:sldId id="26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28.04.2013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28.04.2013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4653136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uk-UA" sz="4400" b="1" dirty="0" smtClean="0">
                <a:latin typeface="Times New Roman" pitchFamily="18" charset="0"/>
              </a:rPr>
              <a:t>Спадкове право</a:t>
            </a:r>
            <a:r>
              <a:rPr lang="uk-UA" sz="4400" dirty="0" smtClean="0">
                <a:latin typeface="Times New Roman" pitchFamily="18" charset="0"/>
              </a:rPr>
              <a:t> – це сукупність цивільних правових норм, які регулюють суспільні відносини щодо </a:t>
            </a:r>
            <a:r>
              <a:rPr lang="uk-UA" sz="4400" b="1" dirty="0" smtClean="0">
                <a:latin typeface="Times New Roman" pitchFamily="18" charset="0"/>
              </a:rPr>
              <a:t>порядку переходу прав і обов’язків</a:t>
            </a:r>
            <a:r>
              <a:rPr lang="uk-UA" sz="4400" dirty="0" smtClean="0">
                <a:latin typeface="Times New Roman" pitchFamily="18" charset="0"/>
              </a:rPr>
              <a:t> після смерті померлої фізичної особи до інших фізичних і юридичних осіб за правом спадкування.</a:t>
            </a:r>
            <a:r>
              <a:rPr lang="uk-UA" sz="4800" dirty="0" smtClean="0"/>
              <a:t/>
            </a:r>
            <a:br>
              <a:rPr lang="uk-UA" sz="4800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723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1763688" y="404664"/>
            <a:ext cx="6690198" cy="2129518"/>
          </a:xfrm>
          <a:prstGeom prst="downArrowCallout">
            <a:avLst>
              <a:gd name="adj1" fmla="val 115231"/>
              <a:gd name="adj2" fmla="val 115231"/>
              <a:gd name="adj3" fmla="val 16667"/>
              <a:gd name="adj4" fmla="val 66667"/>
            </a:avLst>
          </a:prstGeom>
          <a:gradFill rotWithShape="1">
            <a:gsLst>
              <a:gs pos="0">
                <a:srgbClr val="F5F9F9"/>
              </a:gs>
              <a:gs pos="100000">
                <a:srgbClr val="E0EBEC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3600" b="1" dirty="0">
                <a:latin typeface="Times New Roman" pitchFamily="18" charset="0"/>
              </a:rPr>
              <a:t>Право на обов’язкову частку у спадщині мають</a:t>
            </a:r>
            <a:endParaRPr lang="uk-UA" sz="3600" dirty="0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691680" y="2780928"/>
            <a:ext cx="7200900" cy="2839357"/>
          </a:xfrm>
          <a:prstGeom prst="rect">
            <a:avLst/>
          </a:prstGeom>
          <a:gradFill rotWithShape="1">
            <a:gsLst>
              <a:gs pos="0">
                <a:srgbClr val="F5F9F9"/>
              </a:gs>
              <a:gs pos="100000">
                <a:srgbClr val="E0EBE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>
              <a:buFont typeface="Times New Roman" pitchFamily="18" charset="0"/>
              <a:buChar char="-"/>
            </a:pPr>
            <a:r>
              <a:rPr lang="uk-UA" sz="3200" dirty="0">
                <a:latin typeface="Times New Roman" pitchFamily="18" charset="0"/>
              </a:rPr>
              <a:t> неповнолітні;</a:t>
            </a:r>
          </a:p>
          <a:p>
            <a:pPr>
              <a:buFont typeface="Times New Roman" pitchFamily="18" charset="0"/>
              <a:buChar char="-"/>
            </a:pPr>
            <a:r>
              <a:rPr lang="uk-UA" sz="3200" dirty="0">
                <a:latin typeface="Times New Roman" pitchFamily="18" charset="0"/>
              </a:rPr>
              <a:t> повнолітні непрацездатні діти спадкодавця;</a:t>
            </a:r>
          </a:p>
          <a:p>
            <a:pPr>
              <a:buFont typeface="Times New Roman" pitchFamily="18" charset="0"/>
              <a:buChar char="-"/>
            </a:pPr>
            <a:r>
              <a:rPr lang="uk-UA" sz="3200" dirty="0">
                <a:latin typeface="Times New Roman" pitchFamily="18" charset="0"/>
              </a:rPr>
              <a:t> непрацездатна вдова (вдівець) та непрацездатні батьки</a:t>
            </a:r>
            <a:endParaRPr lang="uk-UA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Строки для прийняття спадщини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064161"/>
              </p:ext>
            </p:extLst>
          </p:nvPr>
        </p:nvGraphicFramePr>
        <p:xfrm>
          <a:off x="1475656" y="1268760"/>
          <a:ext cx="2471936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1936"/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3600" dirty="0" smtClean="0"/>
                        <a:t>Шість місяців </a:t>
                      </a:r>
                      <a:endParaRPr lang="ru-RU" sz="3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077605"/>
              </p:ext>
            </p:extLst>
          </p:nvPr>
        </p:nvGraphicFramePr>
        <p:xfrm>
          <a:off x="4427984" y="2636912"/>
          <a:ext cx="237626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3600" dirty="0" smtClean="0"/>
                        <a:t>Три місяці</a:t>
                      </a:r>
                      <a:endParaRPr lang="ru-RU" sz="3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37918"/>
              </p:ext>
            </p:extLst>
          </p:nvPr>
        </p:nvGraphicFramePr>
        <p:xfrm>
          <a:off x="1259632" y="3861048"/>
          <a:ext cx="3096344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3600" dirty="0" smtClean="0"/>
                        <a:t>Продовження до трьох місяців</a:t>
                      </a:r>
                      <a:endParaRPr lang="ru-RU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8658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188640"/>
            <a:ext cx="813690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8000" dirty="0" smtClean="0"/>
              <a:t>Заповіт складається у письмовій формі і нотаріально завіряється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260648"/>
            <a:ext cx="683180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Джерела  спадкового права </a:t>
            </a:r>
            <a:endParaRPr lang="ru-RU" sz="44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08532" y="1340768"/>
            <a:ext cx="4084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AutoNum type="arabicPeriod"/>
            </a:pPr>
            <a:r>
              <a:rPr lang="ru-RU" dirty="0" err="1" smtClean="0"/>
              <a:t>Цивільний</a:t>
            </a:r>
            <a:r>
              <a:rPr lang="ru-RU" dirty="0" smtClean="0"/>
              <a:t> </a:t>
            </a:r>
            <a:r>
              <a:rPr lang="ru-RU" dirty="0"/>
              <a:t>кодекс </a:t>
            </a:r>
            <a:r>
              <a:rPr lang="ru-RU" dirty="0" err="1"/>
              <a:t>України</a:t>
            </a:r>
            <a:r>
              <a:rPr lang="ru-RU" dirty="0" smtClean="0"/>
              <a:t>.  </a:t>
            </a:r>
            <a:r>
              <a:rPr lang="ru-RU" dirty="0" err="1" smtClean="0"/>
              <a:t>Розділ</a:t>
            </a:r>
            <a:r>
              <a:rPr lang="ru-RU" dirty="0" smtClean="0"/>
              <a:t> 7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508532" y="1844824"/>
            <a:ext cx="65918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2. </a:t>
            </a:r>
            <a:r>
              <a:rPr lang="ru-RU" dirty="0" err="1"/>
              <a:t>Цивільний</a:t>
            </a:r>
            <a:r>
              <a:rPr lang="ru-RU" dirty="0"/>
              <a:t> </a:t>
            </a:r>
            <a:r>
              <a:rPr lang="ru-RU" dirty="0" err="1"/>
              <a:t>процесуальний</a:t>
            </a:r>
            <a:r>
              <a:rPr lang="ru-RU" dirty="0"/>
              <a:t> кодекс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522387" y="230823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/>
              <a:t>3.Міжнародні договори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270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1331640" y="764704"/>
            <a:ext cx="7450137" cy="4751388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E0EBEC"/>
              </a:gs>
              <a:gs pos="100000">
                <a:srgbClr val="D5E0E1"/>
              </a:gs>
            </a:gsLst>
            <a:path path="rect">
              <a:fillToRect r="100000" b="10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uk-UA" sz="4000" b="1" dirty="0">
                <a:latin typeface="Times New Roman" pitchFamily="18" charset="0"/>
              </a:rPr>
              <a:t>Спадкування </a:t>
            </a:r>
            <a:r>
              <a:rPr lang="uk-UA" sz="4000" dirty="0">
                <a:latin typeface="Times New Roman" pitchFamily="18" charset="0"/>
              </a:rPr>
              <a:t>– це перехід прав і обов’язків (спадщини) від фізичної особи, яка померла (</a:t>
            </a:r>
            <a:r>
              <a:rPr lang="uk-UA" sz="4000" b="1" dirty="0">
                <a:latin typeface="Times New Roman" pitchFamily="18" charset="0"/>
              </a:rPr>
              <a:t>спадкодавця</a:t>
            </a:r>
            <a:r>
              <a:rPr lang="uk-UA" sz="4000" dirty="0">
                <a:latin typeface="Times New Roman" pitchFamily="18" charset="0"/>
              </a:rPr>
              <a:t>), до інших осіб (</a:t>
            </a:r>
            <a:r>
              <a:rPr lang="uk-UA" sz="4000" b="1" dirty="0">
                <a:latin typeface="Times New Roman" pitchFamily="18" charset="0"/>
              </a:rPr>
              <a:t>спадкоємців</a:t>
            </a:r>
            <a:r>
              <a:rPr lang="uk-UA" sz="4000" dirty="0">
                <a:latin typeface="Times New Roman" pitchFamily="18" charset="0"/>
              </a:rPr>
              <a:t>).</a:t>
            </a:r>
            <a:endParaRPr lang="uk-UA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 noChangeAspect="1"/>
          </p:cNvGrpSpPr>
          <p:nvPr/>
        </p:nvGrpSpPr>
        <p:grpSpPr bwMode="auto">
          <a:xfrm>
            <a:off x="0" y="0"/>
            <a:ext cx="9144000" cy="6858000"/>
            <a:chOff x="522" y="9326"/>
            <a:chExt cx="10161" cy="6454"/>
          </a:xfrm>
        </p:grpSpPr>
        <p:sp useBgFill="1">
          <p:nvSpPr>
            <p:cNvPr id="5" name="AutoShape 6"/>
            <p:cNvSpPr>
              <a:spLocks noChangeAspect="1" noChangeArrowheads="1"/>
            </p:cNvSpPr>
            <p:nvPr/>
          </p:nvSpPr>
          <p:spPr bwMode="auto">
            <a:xfrm>
              <a:off x="522" y="9326"/>
              <a:ext cx="10161" cy="645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993" y="9660"/>
              <a:ext cx="9348" cy="4860"/>
              <a:chOff x="993" y="9660"/>
              <a:chExt cx="9348" cy="4860"/>
            </a:xfrm>
          </p:grpSpPr>
          <p:sp useBgFill="1">
            <p:nvSpPr>
              <p:cNvPr id="7" name="AutoShape 8"/>
              <p:cNvSpPr>
                <a:spLocks noChangeArrowheads="1"/>
              </p:cNvSpPr>
              <p:nvPr/>
            </p:nvSpPr>
            <p:spPr bwMode="auto">
              <a:xfrm>
                <a:off x="3843" y="9660"/>
                <a:ext cx="6441" cy="541"/>
              </a:xfrm>
              <a:prstGeom prst="roundRect">
                <a:avLst>
                  <a:gd name="adj" fmla="val 16667"/>
                </a:avLst>
              </a:prstGeom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uk-UA" sz="2000" b="1">
                    <a:latin typeface="Times New Roman" pitchFamily="18" charset="0"/>
                  </a:rPr>
                  <a:t>особисті  немайнові права</a:t>
                </a:r>
                <a:endParaRPr lang="uk-UA" sz="2400" b="1"/>
              </a:p>
            </p:txBody>
          </p:sp>
          <p:sp useBgFill="1">
            <p:nvSpPr>
              <p:cNvPr id="8" name="AutoShape 9"/>
              <p:cNvSpPr>
                <a:spLocks noChangeArrowheads="1"/>
              </p:cNvSpPr>
              <p:nvPr/>
            </p:nvSpPr>
            <p:spPr bwMode="auto">
              <a:xfrm>
                <a:off x="3843" y="10380"/>
                <a:ext cx="6498" cy="1799"/>
              </a:xfrm>
              <a:prstGeom prst="roundRect">
                <a:avLst>
                  <a:gd name="adj" fmla="val 16667"/>
                </a:avLst>
              </a:prstGeom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uk-UA" sz="2000" b="1">
                    <a:latin typeface="Times New Roman" pitchFamily="18" charset="0"/>
                  </a:rPr>
                  <a:t>права на участь у товариствах </a:t>
                </a:r>
                <a:r>
                  <a:rPr lang="uk-UA" sz="2000">
                    <a:latin typeface="Times New Roman" pitchFamily="18" charset="0"/>
                  </a:rPr>
                  <a:t>та членство в об’єднаннях громадян, якщо інше не передбачено законом або установчими документами</a:t>
                </a:r>
                <a:endParaRPr lang="uk-UA" sz="2400"/>
              </a:p>
            </p:txBody>
          </p:sp>
          <p:sp useBgFill="1">
            <p:nvSpPr>
              <p:cNvPr id="9" name="AutoShape 10"/>
              <p:cNvSpPr>
                <a:spLocks noChangeArrowheads="1"/>
              </p:cNvSpPr>
              <p:nvPr/>
            </p:nvSpPr>
            <p:spPr bwMode="auto">
              <a:xfrm>
                <a:off x="3843" y="12360"/>
                <a:ext cx="6498" cy="1080"/>
              </a:xfrm>
              <a:prstGeom prst="roundRect">
                <a:avLst>
                  <a:gd name="adj" fmla="val 16667"/>
                </a:avLst>
              </a:prstGeom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uk-UA" sz="2000">
                    <a:latin typeface="Times New Roman" pitchFamily="18" charset="0"/>
                  </a:rPr>
                  <a:t>право </a:t>
                </a:r>
                <a:r>
                  <a:rPr lang="uk-UA" sz="2000" b="1">
                    <a:latin typeface="Times New Roman" pitchFamily="18" charset="0"/>
                  </a:rPr>
                  <a:t>на відшкодування шкоди </a:t>
                </a:r>
                <a:r>
                  <a:rPr lang="uk-UA" sz="2000">
                    <a:latin typeface="Times New Roman" pitchFamily="18" charset="0"/>
                  </a:rPr>
                  <a:t>у зв’язку з ушкодженням здоров’я</a:t>
                </a:r>
                <a:endParaRPr lang="uk-UA" sz="2400"/>
              </a:p>
            </p:txBody>
          </p:sp>
          <p:sp useBgFill="1">
            <p:nvSpPr>
              <p:cNvPr id="10" name="AutoShape 11"/>
              <p:cNvSpPr>
                <a:spLocks noChangeArrowheads="1"/>
              </p:cNvSpPr>
              <p:nvPr/>
            </p:nvSpPr>
            <p:spPr bwMode="auto">
              <a:xfrm>
                <a:off x="3900" y="13620"/>
                <a:ext cx="6441" cy="900"/>
              </a:xfrm>
              <a:prstGeom prst="roundRect">
                <a:avLst>
                  <a:gd name="adj" fmla="val 16667"/>
                </a:avLst>
              </a:prstGeom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uk-UA" sz="2000">
                    <a:latin typeface="Times New Roman" pitchFamily="18" charset="0"/>
                  </a:rPr>
                  <a:t>право </a:t>
                </a:r>
                <a:r>
                  <a:rPr lang="uk-UA" sz="2000" b="1">
                    <a:latin typeface="Times New Roman" pitchFamily="18" charset="0"/>
                  </a:rPr>
                  <a:t>на аліменти, на пенсію, допомогу </a:t>
                </a:r>
                <a:r>
                  <a:rPr lang="uk-UA" sz="2000">
                    <a:latin typeface="Times New Roman" pitchFamily="18" charset="0"/>
                  </a:rPr>
                  <a:t>та інші інші встановлені законом виплати</a:t>
                </a:r>
                <a:endParaRPr lang="uk-UA" sz="2400"/>
              </a:p>
            </p:txBody>
          </p:sp>
          <p:sp useBgFill="1">
            <p:nvSpPr>
              <p:cNvPr id="12" name="AutoShape 13"/>
              <p:cNvSpPr>
                <a:spLocks noChangeArrowheads="1"/>
              </p:cNvSpPr>
              <p:nvPr/>
            </p:nvSpPr>
            <p:spPr bwMode="auto">
              <a:xfrm>
                <a:off x="2988" y="12720"/>
                <a:ext cx="855" cy="360"/>
              </a:xfrm>
              <a:prstGeom prst="rightArrow">
                <a:avLst>
                  <a:gd name="adj1" fmla="val 50000"/>
                  <a:gd name="adj2" fmla="val 59375"/>
                </a:avLst>
              </a:prstGeom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 useBgFill="1">
            <p:nvSpPr>
              <p:cNvPr id="13" name="AutoShape 14"/>
              <p:cNvSpPr>
                <a:spLocks noChangeArrowheads="1"/>
              </p:cNvSpPr>
              <p:nvPr/>
            </p:nvSpPr>
            <p:spPr bwMode="auto">
              <a:xfrm>
                <a:off x="2988" y="11460"/>
                <a:ext cx="855" cy="360"/>
              </a:xfrm>
              <a:prstGeom prst="rightArrow">
                <a:avLst>
                  <a:gd name="adj1" fmla="val 50000"/>
                  <a:gd name="adj2" fmla="val 59375"/>
                </a:avLst>
              </a:prstGeom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 useBgFill="1">
            <p:nvSpPr>
              <p:cNvPr id="14" name="AutoShape 15"/>
              <p:cNvSpPr>
                <a:spLocks noChangeArrowheads="1"/>
              </p:cNvSpPr>
              <p:nvPr/>
            </p:nvSpPr>
            <p:spPr bwMode="auto">
              <a:xfrm rot="2353608">
                <a:off x="2642" y="13619"/>
                <a:ext cx="1420" cy="346"/>
              </a:xfrm>
              <a:prstGeom prst="rightArrow">
                <a:avLst>
                  <a:gd name="adj1" fmla="val 50000"/>
                  <a:gd name="adj2" fmla="val 102601"/>
                </a:avLst>
              </a:prstGeom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 useBgFill="1">
            <p:nvSpPr>
              <p:cNvPr id="16" name="AutoShape 17"/>
              <p:cNvSpPr>
                <a:spLocks noChangeArrowheads="1"/>
              </p:cNvSpPr>
              <p:nvPr/>
            </p:nvSpPr>
            <p:spPr bwMode="auto">
              <a:xfrm rot="-2309666">
                <a:off x="1335" y="10560"/>
                <a:ext cx="2788" cy="346"/>
              </a:xfrm>
              <a:prstGeom prst="rightArrow">
                <a:avLst>
                  <a:gd name="adj1" fmla="val 50000"/>
                  <a:gd name="adj2" fmla="val 201445"/>
                </a:avLst>
              </a:prstGeom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 useBgFill="1">
            <p:nvSpPr>
              <p:cNvPr id="17" name="AutoShape 18"/>
              <p:cNvSpPr>
                <a:spLocks noChangeArrowheads="1"/>
              </p:cNvSpPr>
              <p:nvPr/>
            </p:nvSpPr>
            <p:spPr bwMode="auto">
              <a:xfrm>
                <a:off x="993" y="11100"/>
                <a:ext cx="1995" cy="2340"/>
              </a:xfrm>
              <a:prstGeom prst="flowChartProcess">
                <a:avLst/>
              </a:prstGeom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endParaRPr lang="uk-UA" sz="2400" b="1" dirty="0">
                  <a:latin typeface="Times New Roman" pitchFamily="18" charset="0"/>
                </a:endParaRPr>
              </a:p>
              <a:p>
                <a:pPr algn="ctr"/>
                <a:r>
                  <a:rPr lang="uk-UA" sz="2400" b="1" dirty="0">
                    <a:solidFill>
                      <a:schemeClr val="accent2"/>
                    </a:solidFill>
                    <a:latin typeface="Times New Roman" pitchFamily="18" charset="0"/>
                  </a:rPr>
                  <a:t>Не входять до складу спадщини</a:t>
                </a:r>
                <a:endParaRPr lang="uk-UA" sz="2800" dirty="0">
                  <a:solidFill>
                    <a:schemeClr val="accent2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Спадкоємцями можуть бути :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294336"/>
              </p:ext>
            </p:extLst>
          </p:nvPr>
        </p:nvGraphicFramePr>
        <p:xfrm>
          <a:off x="5076056" y="1412776"/>
          <a:ext cx="3888432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/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4800" dirty="0" smtClean="0"/>
                        <a:t>За</a:t>
                      </a:r>
                      <a:r>
                        <a:rPr lang="uk-UA" sz="4800" baseline="0" dirty="0" smtClean="0"/>
                        <a:t>  заповітом</a:t>
                      </a:r>
                      <a:endParaRPr lang="ru-RU" sz="4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52652"/>
              </p:ext>
            </p:extLst>
          </p:nvPr>
        </p:nvGraphicFramePr>
        <p:xfrm>
          <a:off x="0" y="1412776"/>
          <a:ext cx="3336032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6032"/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4800" dirty="0" smtClean="0"/>
                        <a:t>За законом</a:t>
                      </a:r>
                      <a:endParaRPr lang="ru-RU" sz="4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374863"/>
              </p:ext>
            </p:extLst>
          </p:nvPr>
        </p:nvGraphicFramePr>
        <p:xfrm>
          <a:off x="3671392" y="5943600"/>
          <a:ext cx="5472608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72608"/>
              </a:tblGrid>
              <a:tr h="576064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Заповіт – це особисте розпорядження фізичної особи на випадок своєї смерті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755576" y="2924944"/>
            <a:ext cx="2867005" cy="852854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2400" dirty="0">
                <a:latin typeface="Times New Roman" pitchFamily="18" charset="0"/>
              </a:rPr>
              <a:t>заповіт визнано недійсним</a:t>
            </a:r>
            <a:endParaRPr lang="uk-UA" sz="2800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635896" y="3573016"/>
            <a:ext cx="2536095" cy="56778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2400" dirty="0">
                <a:latin typeface="Times New Roman" pitchFamily="18" charset="0"/>
              </a:rPr>
              <a:t>заповіту не має</a:t>
            </a:r>
            <a:endParaRPr lang="uk-UA" sz="2800" dirty="0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3933056"/>
            <a:ext cx="3621480" cy="156356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2400" dirty="0">
                <a:latin typeface="Times New Roman" pitchFamily="18" charset="0"/>
              </a:rPr>
              <a:t>спадкоємці, призначені в заповіті, померли до відкриття спадщини або відмовилися прийняти її</a:t>
            </a:r>
            <a:endParaRPr lang="uk-UA" sz="2800" dirty="0"/>
          </a:p>
        </p:txBody>
      </p:sp>
      <p:sp>
        <p:nvSpPr>
          <p:cNvPr id="13" name="Стрелка вниз 12"/>
          <p:cNvSpPr/>
          <p:nvPr/>
        </p:nvSpPr>
        <p:spPr>
          <a:xfrm flipH="1">
            <a:off x="3347864" y="2204864"/>
            <a:ext cx="43204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110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863600" y="692696"/>
            <a:ext cx="8280400" cy="5472113"/>
            <a:chOff x="1079" y="9711"/>
            <a:chExt cx="9633" cy="5180"/>
          </a:xfrm>
        </p:grpSpPr>
        <p:sp>
          <p:nvSpPr>
            <p:cNvPr id="5" name="AutoShape 6"/>
            <p:cNvSpPr>
              <a:spLocks noChangeArrowheads="1"/>
            </p:cNvSpPr>
            <p:nvPr/>
          </p:nvSpPr>
          <p:spPr bwMode="auto">
            <a:xfrm>
              <a:off x="1079" y="11495"/>
              <a:ext cx="1311" cy="2676"/>
            </a:xfrm>
            <a:prstGeom prst="foldedCorner">
              <a:avLst>
                <a:gd name="adj" fmla="val 12500"/>
              </a:avLst>
            </a:prstGeom>
            <a:gradFill rotWithShape="1">
              <a:gsLst>
                <a:gs pos="0">
                  <a:srgbClr val="E0EBEC"/>
                </a:gs>
                <a:gs pos="100000">
                  <a:srgbClr val="EFF5F5"/>
                </a:gs>
              </a:gsLst>
              <a:path path="rect">
                <a:fillToRect r="100000" b="10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2400">
                  <a:latin typeface="Times New Roman" pitchFamily="18" charset="0"/>
                </a:rPr>
                <a:t>діти</a:t>
              </a:r>
              <a:endParaRPr lang="uk-UA" sz="2800"/>
            </a:p>
          </p:txBody>
        </p:sp>
        <p:sp>
          <p:nvSpPr>
            <p:cNvPr id="6" name="AutoShape 7"/>
            <p:cNvSpPr>
              <a:spLocks noChangeArrowheads="1"/>
            </p:cNvSpPr>
            <p:nvPr/>
          </p:nvSpPr>
          <p:spPr bwMode="auto">
            <a:xfrm>
              <a:off x="2561" y="11495"/>
              <a:ext cx="1710" cy="2676"/>
            </a:xfrm>
            <a:prstGeom prst="foldedCorner">
              <a:avLst>
                <a:gd name="adj" fmla="val 12500"/>
              </a:avLst>
            </a:prstGeom>
            <a:gradFill rotWithShape="1">
              <a:gsLst>
                <a:gs pos="0">
                  <a:srgbClr val="E0EBEC"/>
                </a:gs>
                <a:gs pos="100000">
                  <a:srgbClr val="EFF5F5"/>
                </a:gs>
              </a:gsLst>
              <a:path path="rect">
                <a:fillToRect r="100000" b="10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2400">
                  <a:latin typeface="Times New Roman" pitchFamily="18" charset="0"/>
                </a:rPr>
                <a:t>дружина (чоловік)</a:t>
              </a:r>
              <a:endParaRPr lang="uk-UA" sz="2800"/>
            </a:p>
          </p:txBody>
        </p:sp>
        <p:sp>
          <p:nvSpPr>
            <p:cNvPr id="7" name="AutoShape 8"/>
            <p:cNvSpPr>
              <a:spLocks noChangeArrowheads="1"/>
            </p:cNvSpPr>
            <p:nvPr/>
          </p:nvSpPr>
          <p:spPr bwMode="auto">
            <a:xfrm>
              <a:off x="4442" y="11495"/>
              <a:ext cx="1881" cy="2676"/>
            </a:xfrm>
            <a:prstGeom prst="foldedCorner">
              <a:avLst>
                <a:gd name="adj" fmla="val 12500"/>
              </a:avLst>
            </a:prstGeom>
            <a:gradFill rotWithShape="1">
              <a:gsLst>
                <a:gs pos="0">
                  <a:srgbClr val="E0EBEC"/>
                </a:gs>
                <a:gs pos="100000">
                  <a:srgbClr val="EFF5F5"/>
                </a:gs>
              </a:gsLst>
              <a:path path="rect">
                <a:fillToRect r="100000" b="10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2400">
                  <a:latin typeface="Times New Roman" pitchFamily="18" charset="0"/>
                </a:rPr>
                <a:t>батьки померлого</a:t>
              </a:r>
              <a:endParaRPr lang="uk-UA" sz="2800"/>
            </a:p>
          </p:txBody>
        </p:sp>
        <p:sp>
          <p:nvSpPr>
            <p:cNvPr id="8" name="AutoShape 9"/>
            <p:cNvSpPr>
              <a:spLocks noChangeArrowheads="1"/>
            </p:cNvSpPr>
            <p:nvPr/>
          </p:nvSpPr>
          <p:spPr bwMode="auto">
            <a:xfrm>
              <a:off x="6494" y="11495"/>
              <a:ext cx="1710" cy="2676"/>
            </a:xfrm>
            <a:prstGeom prst="foldedCorner">
              <a:avLst>
                <a:gd name="adj" fmla="val 12500"/>
              </a:avLst>
            </a:prstGeom>
            <a:gradFill rotWithShape="1">
              <a:gsLst>
                <a:gs pos="0">
                  <a:srgbClr val="E0EBEC"/>
                </a:gs>
                <a:gs pos="100000">
                  <a:srgbClr val="EFF5F5"/>
                </a:gs>
              </a:gsLst>
              <a:path path="rect">
                <a:fillToRect r="100000" b="10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2400">
                  <a:latin typeface="Times New Roman" pitchFamily="18" charset="0"/>
                </a:rPr>
                <a:t>онуки</a:t>
              </a:r>
              <a:endParaRPr lang="uk-UA" sz="2800"/>
            </a:p>
          </p:txBody>
        </p:sp>
        <p:sp>
          <p:nvSpPr>
            <p:cNvPr id="9" name="AutoShape 10"/>
            <p:cNvSpPr>
              <a:spLocks noChangeArrowheads="1"/>
            </p:cNvSpPr>
            <p:nvPr/>
          </p:nvSpPr>
          <p:spPr bwMode="auto">
            <a:xfrm>
              <a:off x="3074" y="10923"/>
              <a:ext cx="646" cy="54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AutoShape 11"/>
            <p:cNvSpPr>
              <a:spLocks noChangeArrowheads="1"/>
            </p:cNvSpPr>
            <p:nvPr/>
          </p:nvSpPr>
          <p:spPr bwMode="auto">
            <a:xfrm>
              <a:off x="5012" y="10923"/>
              <a:ext cx="646" cy="54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AutoShape 12"/>
            <p:cNvSpPr>
              <a:spLocks noChangeArrowheads="1"/>
            </p:cNvSpPr>
            <p:nvPr/>
          </p:nvSpPr>
          <p:spPr bwMode="auto">
            <a:xfrm>
              <a:off x="1763" y="10923"/>
              <a:ext cx="646" cy="54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AutoShape 13"/>
            <p:cNvSpPr>
              <a:spLocks noChangeArrowheads="1"/>
            </p:cNvSpPr>
            <p:nvPr/>
          </p:nvSpPr>
          <p:spPr bwMode="auto">
            <a:xfrm>
              <a:off x="7007" y="10923"/>
              <a:ext cx="646" cy="54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AutoShape 14"/>
            <p:cNvSpPr>
              <a:spLocks noChangeArrowheads="1"/>
            </p:cNvSpPr>
            <p:nvPr/>
          </p:nvSpPr>
          <p:spPr bwMode="auto">
            <a:xfrm>
              <a:off x="8375" y="11471"/>
              <a:ext cx="2337" cy="3420"/>
            </a:xfrm>
            <a:prstGeom prst="foldedCorner">
              <a:avLst>
                <a:gd name="adj" fmla="val 12500"/>
              </a:avLst>
            </a:prstGeom>
            <a:gradFill rotWithShape="1">
              <a:gsLst>
                <a:gs pos="0">
                  <a:srgbClr val="E0EBEC"/>
                </a:gs>
                <a:gs pos="100000">
                  <a:srgbClr val="F4F8F8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2400">
                  <a:latin typeface="Times New Roman" pitchFamily="18" charset="0"/>
                </a:rPr>
                <a:t>правнуки, якщо до часу відкриття спадщини нема серед живих їхніх батьків-спадкоємців </a:t>
              </a:r>
              <a:endParaRPr lang="uk-UA" sz="2800"/>
            </a:p>
          </p:txBody>
        </p:sp>
        <p:sp>
          <p:nvSpPr>
            <p:cNvPr id="14" name="AutoShape 15"/>
            <p:cNvSpPr>
              <a:spLocks noChangeArrowheads="1"/>
            </p:cNvSpPr>
            <p:nvPr/>
          </p:nvSpPr>
          <p:spPr bwMode="auto">
            <a:xfrm>
              <a:off x="9116" y="10931"/>
              <a:ext cx="684" cy="54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AutoShape 16"/>
            <p:cNvSpPr>
              <a:spLocks noChangeArrowheads="1"/>
            </p:cNvSpPr>
            <p:nvPr/>
          </p:nvSpPr>
          <p:spPr bwMode="auto">
            <a:xfrm>
              <a:off x="1592" y="9711"/>
              <a:ext cx="8835" cy="1579"/>
            </a:xfrm>
            <a:prstGeom prst="horizontalScroll">
              <a:avLst>
                <a:gd name="adj" fmla="val 12500"/>
              </a:avLst>
            </a:prstGeom>
            <a:gradFill rotWithShape="1">
              <a:gsLst>
                <a:gs pos="0">
                  <a:srgbClr val="E0EBEC"/>
                </a:gs>
                <a:gs pos="100000">
                  <a:srgbClr val="E0EBEC">
                    <a:gamma/>
                    <a:tint val="50980"/>
                    <a:invGamma/>
                  </a:srgbClr>
                </a:gs>
              </a:gsLst>
              <a:path path="rect">
                <a:fillToRect r="100000" b="10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uk-UA" sz="4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Спадкоємці першої черги</a:t>
              </a:r>
            </a:p>
            <a:p>
              <a:pPr>
                <a:defRPr/>
              </a:pPr>
              <a:endParaRPr lang="uk-UA" sz="4800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 noChangeAspect="1"/>
          </p:cNvGrpSpPr>
          <p:nvPr/>
        </p:nvGrpSpPr>
        <p:grpSpPr bwMode="auto">
          <a:xfrm>
            <a:off x="0" y="0"/>
            <a:ext cx="9144000" cy="6858000"/>
            <a:chOff x="1701" y="9760"/>
            <a:chExt cx="8493" cy="4140"/>
          </a:xfrm>
        </p:grpSpPr>
        <p:sp>
          <p:nvSpPr>
            <p:cNvPr id="5" name="AutoShape 6"/>
            <p:cNvSpPr>
              <a:spLocks noChangeAspect="1" noChangeArrowheads="1"/>
            </p:cNvSpPr>
            <p:nvPr/>
          </p:nvSpPr>
          <p:spPr bwMode="auto">
            <a:xfrm>
              <a:off x="1701" y="9760"/>
              <a:ext cx="8493" cy="4140"/>
            </a:xfrm>
            <a:prstGeom prst="rect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CBCBCB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AutoShape 7"/>
            <p:cNvSpPr>
              <a:spLocks noChangeArrowheads="1"/>
            </p:cNvSpPr>
            <p:nvPr/>
          </p:nvSpPr>
          <p:spPr bwMode="auto">
            <a:xfrm>
              <a:off x="1929" y="11020"/>
              <a:ext cx="3420" cy="108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3200">
                  <a:latin typeface="Times New Roman" pitchFamily="18" charset="0"/>
                </a:rPr>
                <a:t>брати</a:t>
              </a:r>
              <a:endParaRPr lang="uk-UA" sz="3600"/>
            </a:p>
          </p:txBody>
        </p:sp>
        <p:sp>
          <p:nvSpPr>
            <p:cNvPr id="7" name="AutoShape 8"/>
            <p:cNvSpPr>
              <a:spLocks noChangeArrowheads="1"/>
            </p:cNvSpPr>
            <p:nvPr/>
          </p:nvSpPr>
          <p:spPr bwMode="auto">
            <a:xfrm>
              <a:off x="3810" y="12460"/>
              <a:ext cx="4047" cy="108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3200">
                  <a:latin typeface="Times New Roman" pitchFamily="18" charset="0"/>
                </a:rPr>
                <a:t>дід і бабка, як з боку батька, так і з боку матері</a:t>
              </a:r>
              <a:endParaRPr lang="uk-UA" sz="3600"/>
            </a:p>
          </p:txBody>
        </p:sp>
        <p:sp>
          <p:nvSpPr>
            <p:cNvPr id="8" name="AutoShape 9"/>
            <p:cNvSpPr>
              <a:spLocks noChangeArrowheads="1"/>
            </p:cNvSpPr>
            <p:nvPr/>
          </p:nvSpPr>
          <p:spPr bwMode="auto">
            <a:xfrm>
              <a:off x="6204" y="11020"/>
              <a:ext cx="3819" cy="108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3200">
                  <a:latin typeface="Times New Roman" pitchFamily="18" charset="0"/>
                </a:rPr>
                <a:t>сестри</a:t>
              </a:r>
              <a:endParaRPr lang="uk-UA" sz="3600"/>
            </a:p>
          </p:txBody>
        </p:sp>
        <p:sp>
          <p:nvSpPr>
            <p:cNvPr id="9" name="AutoShape 10"/>
            <p:cNvSpPr>
              <a:spLocks noChangeArrowheads="1"/>
            </p:cNvSpPr>
            <p:nvPr/>
          </p:nvSpPr>
          <p:spPr bwMode="auto">
            <a:xfrm>
              <a:off x="3240" y="10480"/>
              <a:ext cx="684" cy="54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AutoShape 11"/>
            <p:cNvSpPr>
              <a:spLocks noChangeArrowheads="1"/>
            </p:cNvSpPr>
            <p:nvPr/>
          </p:nvSpPr>
          <p:spPr bwMode="auto">
            <a:xfrm>
              <a:off x="7515" y="10480"/>
              <a:ext cx="684" cy="54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AutoShape 12"/>
            <p:cNvSpPr>
              <a:spLocks noChangeArrowheads="1"/>
            </p:cNvSpPr>
            <p:nvPr/>
          </p:nvSpPr>
          <p:spPr bwMode="auto">
            <a:xfrm>
              <a:off x="5406" y="10480"/>
              <a:ext cx="684" cy="1980"/>
            </a:xfrm>
            <a:prstGeom prst="downArrow">
              <a:avLst>
                <a:gd name="adj1" fmla="val 50000"/>
                <a:gd name="adj2" fmla="val 72368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AutoShape 13"/>
            <p:cNvSpPr>
              <a:spLocks noChangeArrowheads="1"/>
            </p:cNvSpPr>
            <p:nvPr/>
          </p:nvSpPr>
          <p:spPr bwMode="auto">
            <a:xfrm>
              <a:off x="2727" y="9940"/>
              <a:ext cx="6042" cy="54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3200" b="1">
                  <a:solidFill>
                    <a:schemeClr val="accent2"/>
                  </a:solidFill>
                  <a:latin typeface="Times New Roman" pitchFamily="18" charset="0"/>
                </a:rPr>
                <a:t>Спадкоємці другої черги</a:t>
              </a:r>
              <a:endParaRPr lang="uk-UA" sz="3600">
                <a:solidFill>
                  <a:schemeClr val="accent2"/>
                </a:solidFill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>
            <a:grpSpLocks noChangeAspect="1"/>
          </p:cNvGrpSpPr>
          <p:nvPr/>
        </p:nvGrpSpPr>
        <p:grpSpPr bwMode="auto">
          <a:xfrm>
            <a:off x="0" y="0"/>
            <a:ext cx="4776793" cy="2780928"/>
            <a:chOff x="3017" y="851"/>
            <a:chExt cx="6783" cy="2340"/>
          </a:xfrm>
          <a:solidFill>
            <a:schemeClr val="accent1">
              <a:lumMod val="20000"/>
              <a:lumOff val="80000"/>
            </a:schemeClr>
          </a:solidFill>
        </p:grpSpPr>
        <p:sp useBgFill="1">
          <p:nvSpPr>
            <p:cNvPr id="7" name="AutoShape 6"/>
            <p:cNvSpPr>
              <a:spLocks noChangeAspect="1" noChangeArrowheads="1"/>
            </p:cNvSpPr>
            <p:nvPr/>
          </p:nvSpPr>
          <p:spPr bwMode="auto">
            <a:xfrm>
              <a:off x="3017" y="851"/>
              <a:ext cx="6783" cy="2340"/>
            </a:xfrm>
            <a:prstGeom prst="rect">
              <a:avLst/>
            </a:prstGeom>
            <a:grp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3530" y="1031"/>
              <a:ext cx="5757" cy="1801"/>
              <a:chOff x="3530" y="1031"/>
              <a:chExt cx="5757" cy="1801"/>
            </a:xfrm>
            <a:grpFill/>
          </p:grpSpPr>
          <p:sp useBgFill="1">
            <p:nvSpPr>
              <p:cNvPr id="9" name="AutoShape 8"/>
              <p:cNvSpPr>
                <a:spLocks noChangeArrowheads="1"/>
              </p:cNvSpPr>
              <p:nvPr/>
            </p:nvSpPr>
            <p:spPr bwMode="auto">
              <a:xfrm>
                <a:off x="3530" y="1031"/>
                <a:ext cx="5757" cy="72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uk-UA" sz="2000" b="1">
                    <a:solidFill>
                      <a:schemeClr val="accent2"/>
                    </a:solidFill>
                    <a:latin typeface="Times New Roman" pitchFamily="18" charset="0"/>
                  </a:rPr>
                  <a:t>Спадкоємці третьої черги</a:t>
                </a:r>
              </a:p>
              <a:p>
                <a:endParaRPr lang="uk-UA" sz="2400">
                  <a:solidFill>
                    <a:schemeClr val="accent2"/>
                  </a:solidFill>
                </a:endParaRPr>
              </a:p>
            </p:txBody>
          </p:sp>
          <p:sp useBgFill="1">
            <p:nvSpPr>
              <p:cNvPr id="10" name="AutoShape 9"/>
              <p:cNvSpPr>
                <a:spLocks noChangeArrowheads="1"/>
              </p:cNvSpPr>
              <p:nvPr/>
            </p:nvSpPr>
            <p:spPr bwMode="auto">
              <a:xfrm>
                <a:off x="3758" y="2111"/>
                <a:ext cx="5301" cy="721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uk-UA" sz="2000" b="1" dirty="0">
                    <a:latin typeface="Times New Roman" pitchFamily="18" charset="0"/>
                  </a:rPr>
                  <a:t>Рідні дядько та тітка спадкодавця</a:t>
                </a:r>
                <a:endParaRPr lang="uk-UA" sz="2400" b="1" dirty="0"/>
              </a:p>
            </p:txBody>
          </p:sp>
          <p:sp useBgFill="1">
            <p:nvSpPr>
              <p:cNvPr id="11" name="AutoShape 10"/>
              <p:cNvSpPr>
                <a:spLocks noChangeArrowheads="1"/>
              </p:cNvSpPr>
              <p:nvPr/>
            </p:nvSpPr>
            <p:spPr bwMode="auto">
              <a:xfrm>
                <a:off x="6152" y="1751"/>
                <a:ext cx="855" cy="360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grpFill/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2" name="Group 11"/>
          <p:cNvGrpSpPr>
            <a:grpSpLocks noChangeAspect="1"/>
          </p:cNvGrpSpPr>
          <p:nvPr/>
        </p:nvGrpSpPr>
        <p:grpSpPr bwMode="auto">
          <a:xfrm>
            <a:off x="4835525" y="1052736"/>
            <a:ext cx="4308475" cy="3313112"/>
            <a:chOff x="3017" y="851"/>
            <a:chExt cx="6783" cy="3420"/>
          </a:xfrm>
        </p:grpSpPr>
        <p:sp>
          <p:nvSpPr>
            <p:cNvPr id="13" name="AutoShape 12"/>
            <p:cNvSpPr>
              <a:spLocks noChangeAspect="1" noChangeArrowheads="1"/>
            </p:cNvSpPr>
            <p:nvPr/>
          </p:nvSpPr>
          <p:spPr bwMode="auto">
            <a:xfrm>
              <a:off x="3017" y="851"/>
              <a:ext cx="6783" cy="3420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CCC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4" name="Group 13"/>
            <p:cNvGrpSpPr>
              <a:grpSpLocks/>
            </p:cNvGrpSpPr>
            <p:nvPr/>
          </p:nvGrpSpPr>
          <p:grpSpPr bwMode="auto">
            <a:xfrm>
              <a:off x="3530" y="1031"/>
              <a:ext cx="5757" cy="2880"/>
              <a:chOff x="3530" y="1031"/>
              <a:chExt cx="5757" cy="2880"/>
            </a:xfrm>
          </p:grpSpPr>
          <p:sp>
            <p:nvSpPr>
              <p:cNvPr id="15" name="AutoShape 14"/>
              <p:cNvSpPr>
                <a:spLocks noChangeArrowheads="1"/>
              </p:cNvSpPr>
              <p:nvPr/>
            </p:nvSpPr>
            <p:spPr bwMode="auto">
              <a:xfrm>
                <a:off x="3530" y="1031"/>
                <a:ext cx="5757" cy="720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CCCFF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uk-UA" sz="2000" b="1" dirty="0">
                    <a:solidFill>
                      <a:schemeClr val="accent2"/>
                    </a:solidFill>
                    <a:latin typeface="Times New Roman" pitchFamily="18" charset="0"/>
                  </a:rPr>
                  <a:t>Спадкоємці четвертої черги</a:t>
                </a:r>
              </a:p>
              <a:p>
                <a:endParaRPr lang="uk-UA" sz="2400" dirty="0"/>
              </a:p>
            </p:txBody>
          </p:sp>
          <p:sp>
            <p:nvSpPr>
              <p:cNvPr id="16" name="AutoShape 15"/>
              <p:cNvSpPr>
                <a:spLocks noChangeArrowheads="1"/>
              </p:cNvSpPr>
              <p:nvPr/>
            </p:nvSpPr>
            <p:spPr bwMode="auto">
              <a:xfrm>
                <a:off x="3758" y="2111"/>
                <a:ext cx="5301" cy="1800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CCCFF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uk-UA" sz="2000">
                    <a:latin typeface="Times New Roman" pitchFamily="18" charset="0"/>
                  </a:rPr>
                  <a:t>Особи, які </a:t>
                </a:r>
                <a:r>
                  <a:rPr lang="uk-UA" sz="2000" b="1">
                    <a:latin typeface="Times New Roman" pitchFamily="18" charset="0"/>
                  </a:rPr>
                  <a:t>проживали </a:t>
                </a:r>
                <a:r>
                  <a:rPr lang="uk-UA" sz="2000">
                    <a:latin typeface="Times New Roman" pitchFamily="18" charset="0"/>
                  </a:rPr>
                  <a:t>зі спадкодавцем однією сім’єю не менш як п’ять років до часу відкриття спадщини</a:t>
                </a:r>
                <a:endParaRPr lang="uk-UA" sz="2400"/>
              </a:p>
            </p:txBody>
          </p:sp>
          <p:sp>
            <p:nvSpPr>
              <p:cNvPr id="17" name="AutoShape 16"/>
              <p:cNvSpPr>
                <a:spLocks noChangeArrowheads="1"/>
              </p:cNvSpPr>
              <p:nvPr/>
            </p:nvSpPr>
            <p:spPr bwMode="auto">
              <a:xfrm>
                <a:off x="6152" y="1751"/>
                <a:ext cx="855" cy="360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CCCFF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1" name="Group 17"/>
          <p:cNvGrpSpPr>
            <a:grpSpLocks noChangeAspect="1"/>
          </p:cNvGrpSpPr>
          <p:nvPr/>
        </p:nvGrpSpPr>
        <p:grpSpPr bwMode="auto">
          <a:xfrm>
            <a:off x="0" y="3905250"/>
            <a:ext cx="4775324" cy="2952750"/>
            <a:chOff x="3017" y="851"/>
            <a:chExt cx="6783" cy="3780"/>
          </a:xfrm>
          <a:solidFill>
            <a:schemeClr val="accent1">
              <a:lumMod val="20000"/>
              <a:lumOff val="80000"/>
            </a:schemeClr>
          </a:solidFill>
        </p:grpSpPr>
        <p:sp useBgFill="1">
          <p:nvSpPr>
            <p:cNvPr id="22" name="AutoShape 18"/>
            <p:cNvSpPr>
              <a:spLocks noChangeAspect="1" noChangeArrowheads="1"/>
            </p:cNvSpPr>
            <p:nvPr/>
          </p:nvSpPr>
          <p:spPr bwMode="auto">
            <a:xfrm>
              <a:off x="3017" y="851"/>
              <a:ext cx="6783" cy="3780"/>
            </a:xfrm>
            <a:prstGeom prst="rect">
              <a:avLst/>
            </a:prstGeom>
            <a:grpFill/>
            <a:ln>
              <a:solidFill>
                <a:schemeClr val="accent1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/>
            </a:p>
          </p:txBody>
        </p:sp>
        <p:grpSp>
          <p:nvGrpSpPr>
            <p:cNvPr id="23" name="Group 19"/>
            <p:cNvGrpSpPr>
              <a:grpSpLocks/>
            </p:cNvGrpSpPr>
            <p:nvPr/>
          </p:nvGrpSpPr>
          <p:grpSpPr bwMode="auto">
            <a:xfrm>
              <a:off x="3530" y="1031"/>
              <a:ext cx="5757" cy="3420"/>
              <a:chOff x="3530" y="1031"/>
              <a:chExt cx="5757" cy="3420"/>
            </a:xfrm>
            <a:grpFill/>
          </p:grpSpPr>
          <p:sp useBgFill="1">
            <p:nvSpPr>
              <p:cNvPr id="24" name="AutoShape 20"/>
              <p:cNvSpPr>
                <a:spLocks noChangeArrowheads="1"/>
              </p:cNvSpPr>
              <p:nvPr/>
            </p:nvSpPr>
            <p:spPr bwMode="auto">
              <a:xfrm>
                <a:off x="3530" y="1031"/>
                <a:ext cx="5757" cy="720"/>
              </a:xfrm>
              <a:prstGeom prst="roundRect">
                <a:avLst>
                  <a:gd name="adj" fmla="val 16667"/>
                </a:avLst>
              </a:prstGeom>
              <a:grpFill/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/>
                <a:r>
                  <a:rPr lang="uk-UA" sz="2000" b="1" dirty="0">
                    <a:solidFill>
                      <a:schemeClr val="accent2"/>
                    </a:solidFill>
                    <a:latin typeface="Times New Roman" pitchFamily="18" charset="0"/>
                  </a:rPr>
                  <a:t>Спадкоємці п’ятої черги</a:t>
                </a:r>
              </a:p>
              <a:p>
                <a:endParaRPr lang="uk-UA" sz="2400" dirty="0"/>
              </a:p>
            </p:txBody>
          </p:sp>
          <p:sp useBgFill="1">
            <p:nvSpPr>
              <p:cNvPr id="25" name="AutoShape 21"/>
              <p:cNvSpPr>
                <a:spLocks noChangeArrowheads="1"/>
              </p:cNvSpPr>
              <p:nvPr/>
            </p:nvSpPr>
            <p:spPr bwMode="auto">
              <a:xfrm>
                <a:off x="3758" y="2111"/>
                <a:ext cx="5301" cy="2340"/>
              </a:xfrm>
              <a:prstGeom prst="roundRect">
                <a:avLst>
                  <a:gd name="adj" fmla="val 16667"/>
                </a:avLst>
              </a:prstGeom>
              <a:grpFill/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/>
                <a:r>
                  <a:rPr lang="uk-UA" sz="2000" b="1" dirty="0">
                    <a:latin typeface="Times New Roman" pitchFamily="18" charset="0"/>
                  </a:rPr>
                  <a:t>Інші родичі</a:t>
                </a:r>
                <a:r>
                  <a:rPr lang="uk-UA" sz="2000" dirty="0">
                    <a:latin typeface="Times New Roman" pitchFamily="18" charset="0"/>
                  </a:rPr>
                  <a:t> спадкодавця до шостого ступеня споріднення включно.</a:t>
                </a:r>
              </a:p>
              <a:p>
                <a:pPr algn="ctr"/>
                <a:r>
                  <a:rPr lang="uk-UA" sz="2000" dirty="0">
                    <a:latin typeface="Times New Roman" pitchFamily="18" charset="0"/>
                  </a:rPr>
                  <a:t>Утриманці спадкодавця, які не були членами його сім’ї. </a:t>
                </a:r>
                <a:endParaRPr lang="uk-UA" sz="2400" dirty="0"/>
              </a:p>
            </p:txBody>
          </p:sp>
          <p:sp useBgFill="1">
            <p:nvSpPr>
              <p:cNvPr id="26" name="AutoShape 22"/>
              <p:cNvSpPr>
                <a:spLocks noChangeArrowheads="1"/>
              </p:cNvSpPr>
              <p:nvPr/>
            </p:nvSpPr>
            <p:spPr bwMode="auto">
              <a:xfrm>
                <a:off x="6152" y="1751"/>
                <a:ext cx="855" cy="360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grpFill/>
              <a:ln>
                <a:solidFill>
                  <a:schemeClr val="accent1"/>
                </a:solidFill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1078855" y="476672"/>
            <a:ext cx="8065145" cy="5933654"/>
            <a:chOff x="1421" y="2410"/>
            <a:chExt cx="9063" cy="9421"/>
          </a:xfrm>
        </p:grpSpPr>
        <p:sp>
          <p:nvSpPr>
            <p:cNvPr id="5" name="AutoShape 6"/>
            <p:cNvSpPr>
              <a:spLocks noChangeArrowheads="1"/>
            </p:cNvSpPr>
            <p:nvPr/>
          </p:nvSpPr>
          <p:spPr bwMode="auto">
            <a:xfrm>
              <a:off x="4214" y="3551"/>
              <a:ext cx="6270" cy="1621"/>
            </a:xfrm>
            <a:prstGeom prst="flowChartPunchedCard">
              <a:avLst/>
            </a:prstGeom>
            <a:gradFill rotWithShape="1">
              <a:gsLst>
                <a:gs pos="0">
                  <a:srgbClr val="9999FF"/>
                </a:gs>
                <a:gs pos="50000">
                  <a:srgbClr val="E2E2FF"/>
                </a:gs>
                <a:gs pos="100000">
                  <a:srgbClr val="9999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uk-UA">
                  <a:latin typeface="Times New Roman" pitchFamily="18" charset="0"/>
                </a:rPr>
                <a:t>умисно </a:t>
              </a:r>
              <a:r>
                <a:rPr lang="uk-UA" sz="2000" b="1">
                  <a:latin typeface="Times New Roman" pitchFamily="18" charset="0"/>
                </a:rPr>
                <a:t>позбавили</a:t>
              </a:r>
              <a:r>
                <a:rPr lang="uk-UA" b="1">
                  <a:latin typeface="Times New Roman" pitchFamily="18" charset="0"/>
                </a:rPr>
                <a:t> життя</a:t>
              </a:r>
              <a:r>
                <a:rPr lang="uk-UA">
                  <a:latin typeface="Times New Roman" pitchFamily="18" charset="0"/>
                </a:rPr>
                <a:t> спадкоємцеві чи будь-кого з можливих спадкоємців або вчинили замах на їхнє життя</a:t>
              </a:r>
              <a:endParaRPr lang="uk-UA" sz="2000"/>
            </a:p>
          </p:txBody>
        </p:sp>
        <p:sp>
          <p:nvSpPr>
            <p:cNvPr id="6" name="AutoShape 7"/>
            <p:cNvSpPr>
              <a:spLocks noChangeArrowheads="1"/>
            </p:cNvSpPr>
            <p:nvPr/>
          </p:nvSpPr>
          <p:spPr bwMode="auto">
            <a:xfrm>
              <a:off x="3302" y="5351"/>
              <a:ext cx="7182" cy="2520"/>
            </a:xfrm>
            <a:prstGeom prst="flowChartPunchedCard">
              <a:avLst/>
            </a:prstGeom>
            <a:gradFill rotWithShape="1">
              <a:gsLst>
                <a:gs pos="0">
                  <a:srgbClr val="9999FF"/>
                </a:gs>
                <a:gs pos="50000">
                  <a:srgbClr val="E2E2FF"/>
                </a:gs>
                <a:gs pos="100000">
                  <a:srgbClr val="9999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uk-UA">
                  <a:latin typeface="Times New Roman" pitchFamily="18" charset="0"/>
                </a:rPr>
                <a:t>умисно </a:t>
              </a:r>
              <a:r>
                <a:rPr lang="uk-UA" b="1">
                  <a:latin typeface="Times New Roman" pitchFamily="18" charset="0"/>
                </a:rPr>
                <a:t>перешкоджали </a:t>
              </a:r>
              <a:r>
                <a:rPr lang="uk-UA">
                  <a:latin typeface="Times New Roman" pitchFamily="18" charset="0"/>
                </a:rPr>
                <a:t>спадкоємцеві скласти заповіт, внести до нього зміни або скасувати заповіт і цим сприяли виникненню права на спадкування у них самих або інших осіб, або ж сприяли збільшенню власної частки у спадщині</a:t>
              </a:r>
              <a:endParaRPr lang="uk-UA" sz="2000"/>
            </a:p>
          </p:txBody>
        </p:sp>
        <p:sp>
          <p:nvSpPr>
            <p:cNvPr id="7" name="AutoShape 8"/>
            <p:cNvSpPr>
              <a:spLocks noChangeArrowheads="1"/>
            </p:cNvSpPr>
            <p:nvPr/>
          </p:nvSpPr>
          <p:spPr bwMode="auto">
            <a:xfrm>
              <a:off x="2219" y="8051"/>
              <a:ext cx="8265" cy="1620"/>
            </a:xfrm>
            <a:prstGeom prst="flowChartPunchedCard">
              <a:avLst/>
            </a:prstGeom>
            <a:gradFill rotWithShape="1">
              <a:gsLst>
                <a:gs pos="0">
                  <a:srgbClr val="9999FF"/>
                </a:gs>
                <a:gs pos="50000">
                  <a:srgbClr val="E2E2FF"/>
                </a:gs>
                <a:gs pos="100000">
                  <a:srgbClr val="9999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uk-UA">
                  <a:latin typeface="Times New Roman" pitchFamily="18" charset="0"/>
                </a:rPr>
                <a:t>батьки після дітей, щодо яких вони </a:t>
              </a:r>
              <a:r>
                <a:rPr lang="uk-UA" b="1">
                  <a:latin typeface="Times New Roman" pitchFamily="18" charset="0"/>
                </a:rPr>
                <a:t>позбавлені батьківських прав</a:t>
              </a:r>
              <a:r>
                <a:rPr lang="uk-UA">
                  <a:latin typeface="Times New Roman" pitchFamily="18" charset="0"/>
                </a:rPr>
                <a:t> і їхні права не були поновлені на час відкриття спадщини</a:t>
              </a:r>
              <a:endParaRPr lang="uk-UA" sz="2000"/>
            </a:p>
          </p:txBody>
        </p:sp>
        <p:sp>
          <p:nvSpPr>
            <p:cNvPr id="8" name="AutoShape 9"/>
            <p:cNvSpPr>
              <a:spLocks noChangeArrowheads="1"/>
            </p:cNvSpPr>
            <p:nvPr/>
          </p:nvSpPr>
          <p:spPr bwMode="auto">
            <a:xfrm>
              <a:off x="1421" y="9851"/>
              <a:ext cx="9063" cy="1980"/>
            </a:xfrm>
            <a:prstGeom prst="flowChartPunchedCard">
              <a:avLst/>
            </a:prstGeom>
            <a:gradFill rotWithShape="1">
              <a:gsLst>
                <a:gs pos="0">
                  <a:srgbClr val="9999FF"/>
                </a:gs>
                <a:gs pos="50000">
                  <a:srgbClr val="E2E2FF"/>
                </a:gs>
                <a:gs pos="100000">
                  <a:srgbClr val="9999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uk-UA">
                  <a:latin typeface="Times New Roman" pitchFamily="18" charset="0"/>
                </a:rPr>
                <a:t>батьки (усиновлювачі) та повнолітні діти (усиновлені), а також інші особи, </a:t>
              </a:r>
              <a:r>
                <a:rPr lang="uk-UA" b="1">
                  <a:latin typeface="Times New Roman" pitchFamily="18" charset="0"/>
                </a:rPr>
                <a:t>які ухилялися</a:t>
              </a:r>
              <a:r>
                <a:rPr lang="uk-UA">
                  <a:latin typeface="Times New Roman" pitchFamily="18" charset="0"/>
                </a:rPr>
                <a:t> від виконання покладених на них за законом обов’язків щодо утримання спадкодавця, якщо ця обставина встановлена судом</a:t>
              </a:r>
              <a:endParaRPr lang="uk-UA" sz="2000"/>
            </a:p>
          </p:txBody>
        </p:sp>
        <p:sp>
          <p:nvSpPr>
            <p:cNvPr id="9" name="AutoShape 10"/>
            <p:cNvSpPr>
              <a:spLocks noChangeArrowheads="1"/>
            </p:cNvSpPr>
            <p:nvPr/>
          </p:nvSpPr>
          <p:spPr bwMode="auto">
            <a:xfrm>
              <a:off x="4385" y="3191"/>
              <a:ext cx="513" cy="720"/>
            </a:xfrm>
            <a:prstGeom prst="downArrow">
              <a:avLst>
                <a:gd name="adj1" fmla="val 50000"/>
                <a:gd name="adj2" fmla="val 35088"/>
              </a:avLst>
            </a:prstGeom>
            <a:gradFill rotWithShape="1">
              <a:gsLst>
                <a:gs pos="0">
                  <a:srgbClr val="9999FF"/>
                </a:gs>
                <a:gs pos="50000">
                  <a:srgbClr val="E2E2FF"/>
                </a:gs>
                <a:gs pos="100000">
                  <a:srgbClr val="9999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AutoShape 11"/>
            <p:cNvSpPr>
              <a:spLocks noChangeArrowheads="1"/>
            </p:cNvSpPr>
            <p:nvPr/>
          </p:nvSpPr>
          <p:spPr bwMode="auto">
            <a:xfrm>
              <a:off x="3530" y="3011"/>
              <a:ext cx="513" cy="2880"/>
            </a:xfrm>
            <a:prstGeom prst="downArrow">
              <a:avLst>
                <a:gd name="adj1" fmla="val 50000"/>
                <a:gd name="adj2" fmla="val 140351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AutoShape 12"/>
            <p:cNvSpPr>
              <a:spLocks noChangeArrowheads="1"/>
            </p:cNvSpPr>
            <p:nvPr/>
          </p:nvSpPr>
          <p:spPr bwMode="auto">
            <a:xfrm>
              <a:off x="2504" y="3191"/>
              <a:ext cx="513" cy="5220"/>
            </a:xfrm>
            <a:prstGeom prst="downArrow">
              <a:avLst>
                <a:gd name="adj1" fmla="val 50000"/>
                <a:gd name="adj2" fmla="val 254386"/>
              </a:avLst>
            </a:prstGeom>
            <a:gradFill rotWithShape="1">
              <a:gsLst>
                <a:gs pos="0">
                  <a:srgbClr val="9999FF"/>
                </a:gs>
                <a:gs pos="50000">
                  <a:srgbClr val="E2E2FF"/>
                </a:gs>
                <a:gs pos="100000">
                  <a:srgbClr val="9999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AutoShape 13"/>
            <p:cNvSpPr>
              <a:spLocks noChangeArrowheads="1"/>
            </p:cNvSpPr>
            <p:nvPr/>
          </p:nvSpPr>
          <p:spPr bwMode="auto">
            <a:xfrm>
              <a:off x="1421" y="2831"/>
              <a:ext cx="513" cy="7380"/>
            </a:xfrm>
            <a:prstGeom prst="downArrow">
              <a:avLst>
                <a:gd name="adj1" fmla="val 50000"/>
                <a:gd name="adj2" fmla="val 359649"/>
              </a:avLst>
            </a:prstGeom>
            <a:gradFill rotWithShape="1">
              <a:gsLst>
                <a:gs pos="0">
                  <a:srgbClr val="9999FF"/>
                </a:gs>
                <a:gs pos="50000">
                  <a:srgbClr val="E2E2FF"/>
                </a:gs>
                <a:gs pos="100000">
                  <a:srgbClr val="9999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AutoShape 14"/>
            <p:cNvSpPr>
              <a:spLocks noChangeArrowheads="1"/>
            </p:cNvSpPr>
            <p:nvPr/>
          </p:nvSpPr>
          <p:spPr bwMode="auto">
            <a:xfrm>
              <a:off x="1578" y="2410"/>
              <a:ext cx="8621" cy="781"/>
            </a:xfrm>
            <a:prstGeom prst="flowChartDocument">
              <a:avLst/>
            </a:prstGeom>
            <a:gradFill rotWithShape="1">
              <a:gsLst>
                <a:gs pos="0">
                  <a:srgbClr val="9999FF"/>
                </a:gs>
                <a:gs pos="50000">
                  <a:srgbClr val="EBEBFF"/>
                </a:gs>
                <a:gs pos="100000">
                  <a:srgbClr val="9999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2400" b="1" dirty="0">
                  <a:latin typeface="Times New Roman" pitchFamily="18" charset="0"/>
                </a:rPr>
                <a:t>Від спадщини усуваються такі особи</a:t>
              </a:r>
              <a:endParaRPr lang="uk-UA" sz="2800" dirty="0"/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72</TotalTime>
  <Words>412</Words>
  <Application>Microsoft Office PowerPoint</Application>
  <PresentationFormat>Экран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Спадкове право – це сукупність цивільних правових норм, які регулюють суспільні відносини щодо порядку переходу прав і обов’язків після смерті померлої фізичної особи до інших фізичних і юридичних осіб за правом спадкування. </vt:lpstr>
      <vt:lpstr>Презентация PowerPoint</vt:lpstr>
      <vt:lpstr>Презентация PowerPoint</vt:lpstr>
      <vt:lpstr>Презентация PowerPoint</vt:lpstr>
      <vt:lpstr>Спадкоємцями можуть бути 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Строки для прийняття спадщини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Спадкове право  - це інститут цивільного права , що являє собою систему правових норм , які визначають порядок та умови переходу власності особи після її смерті до інших осіб . </dc:title>
  <cp:lastModifiedBy>Admin</cp:lastModifiedBy>
  <cp:revision>16</cp:revision>
  <dcterms:modified xsi:type="dcterms:W3CDTF">2013-04-28T12:59:30Z</dcterms:modified>
</cp:coreProperties>
</file>