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6EA579-FE6B-457F-A030-90462903CDAC}" type="datetimeFigureOut">
              <a:rPr lang="uk-UA" smtClean="0"/>
              <a:pPr/>
              <a:t>25.11.2013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454A64-3B58-496F-AAC7-D2F3F90ED3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EA579-FE6B-457F-A030-90462903CDAC}" type="datetimeFigureOut">
              <a:rPr lang="uk-UA" smtClean="0"/>
              <a:pPr/>
              <a:t>25.11.2013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54A64-3B58-496F-AAC7-D2F3F90ED3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76EA579-FE6B-457F-A030-90462903CDAC}" type="datetimeFigureOut">
              <a:rPr lang="uk-UA" smtClean="0"/>
              <a:pPr/>
              <a:t>25.11.2013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454A64-3B58-496F-AAC7-D2F3F90ED3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EA579-FE6B-457F-A030-90462903CDAC}" type="datetimeFigureOut">
              <a:rPr lang="uk-UA" smtClean="0"/>
              <a:pPr/>
              <a:t>25.11.2013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54A64-3B58-496F-AAC7-D2F3F90ED3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6EA579-FE6B-457F-A030-90462903CDAC}" type="datetimeFigureOut">
              <a:rPr lang="uk-UA" smtClean="0"/>
              <a:pPr/>
              <a:t>25.11.2013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454A64-3B58-496F-AAC7-D2F3F90ED3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EA579-FE6B-457F-A030-90462903CDAC}" type="datetimeFigureOut">
              <a:rPr lang="uk-UA" smtClean="0"/>
              <a:pPr/>
              <a:t>25.11.2013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54A64-3B58-496F-AAC7-D2F3F90ED3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EA579-FE6B-457F-A030-90462903CDAC}" type="datetimeFigureOut">
              <a:rPr lang="uk-UA" smtClean="0"/>
              <a:pPr/>
              <a:t>25.11.2013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54A64-3B58-496F-AAC7-D2F3F90ED3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EA579-FE6B-457F-A030-90462903CDAC}" type="datetimeFigureOut">
              <a:rPr lang="uk-UA" smtClean="0"/>
              <a:pPr/>
              <a:t>25.11.2013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54A64-3B58-496F-AAC7-D2F3F90ED3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6EA579-FE6B-457F-A030-90462903CDAC}" type="datetimeFigureOut">
              <a:rPr lang="uk-UA" smtClean="0"/>
              <a:pPr/>
              <a:t>25.11.2013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54A64-3B58-496F-AAC7-D2F3F90ED3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EA579-FE6B-457F-A030-90462903CDAC}" type="datetimeFigureOut">
              <a:rPr lang="uk-UA" smtClean="0"/>
              <a:pPr/>
              <a:t>25.11.2013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54A64-3B58-496F-AAC7-D2F3F90ED3B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EA579-FE6B-457F-A030-90462903CDAC}" type="datetimeFigureOut">
              <a:rPr lang="uk-UA" smtClean="0"/>
              <a:pPr/>
              <a:t>25.11.2013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54A64-3B58-496F-AAC7-D2F3F90ED3B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76EA579-FE6B-457F-A030-90462903CDAC}" type="datetimeFigureOut">
              <a:rPr lang="uk-UA" smtClean="0"/>
              <a:pPr/>
              <a:t>25.11.2013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454A64-3B58-496F-AAC7-D2F3F90ED3B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533400"/>
            <a:ext cx="5628460" cy="2868168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atin typeface="Monotype Corsiva" pitchFamily="66" charset="0"/>
              </a:rPr>
              <a:t>Економічний кругообіг</a:t>
            </a:r>
            <a:endParaRPr lang="uk-UA" sz="60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latin typeface="Monotype Corsiva" pitchFamily="66" charset="0"/>
              </a:rPr>
              <a:t> </a:t>
            </a:r>
            <a:endParaRPr lang="uk-UA" b="1" dirty="0" smtClean="0">
              <a:latin typeface="Monotype Corsiva" pitchFamily="66" charset="0"/>
            </a:endParaRPr>
          </a:p>
          <a:p>
            <a:r>
              <a:rPr lang="uk-UA" b="1" dirty="0" smtClean="0">
                <a:latin typeface="Monotype Corsiva" pitchFamily="66" charset="0"/>
              </a:rPr>
              <a:t> </a:t>
            </a:r>
            <a:endParaRPr lang="uk-UA" b="1" dirty="0" smtClean="0">
              <a:latin typeface="Monotype Corsiva" pitchFamily="66" charset="0"/>
            </a:endParaRPr>
          </a:p>
          <a:p>
            <a:r>
              <a:rPr lang="uk-UA" b="1" dirty="0" smtClean="0">
                <a:latin typeface="Monotype Corsiva" pitchFamily="66" charset="0"/>
              </a:rPr>
              <a:t> </a:t>
            </a:r>
            <a:endParaRPr lang="uk-UA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cap="none" dirty="0" smtClean="0">
                <a:latin typeface="Times New Roman" charset="0"/>
              </a:rPr>
              <a:t>Модель економічного кругообігу відкритої економіки</a:t>
            </a:r>
            <a:endParaRPr lang="uk-UA" sz="3200" cap="none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7250394" cy="415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244864"/>
          </a:xfrm>
        </p:spPr>
        <p:txBody>
          <a:bodyPr>
            <a:noAutofit/>
          </a:bodyPr>
          <a:lstStyle/>
          <a:p>
            <a:r>
              <a:rPr lang="ru-RU" sz="2800" cap="none" dirty="0" smtClean="0"/>
              <a:t>В </a:t>
            </a:r>
            <a:r>
              <a:rPr lang="ru-RU" sz="2800" cap="none" dirty="0" err="1" smtClean="0"/>
              <a:t>системі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змішаної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економіки</a:t>
            </a:r>
            <a:r>
              <a:rPr lang="ru-RU" sz="2800" cap="none" dirty="0" smtClean="0"/>
              <a:t> держава </a:t>
            </a:r>
            <a:r>
              <a:rPr lang="ru-RU" sz="2800" cap="none" dirty="0" err="1" smtClean="0"/>
              <a:t>повністю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інтегрована</a:t>
            </a:r>
            <a:r>
              <a:rPr lang="ru-RU" sz="2800" cap="none" dirty="0" smtClean="0"/>
              <a:t> в </a:t>
            </a:r>
            <a:r>
              <a:rPr lang="ru-RU" sz="2800" cap="none" dirty="0" err="1" smtClean="0"/>
              <a:t>кругообіг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матеріальних</a:t>
            </a:r>
            <a:r>
              <a:rPr lang="ru-RU" sz="2800" cap="none" dirty="0" smtClean="0"/>
              <a:t> і </a:t>
            </a:r>
            <a:r>
              <a:rPr lang="ru-RU" sz="2800" cap="none" dirty="0" err="1" smtClean="0"/>
              <a:t>грошових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засобів</a:t>
            </a:r>
            <a:r>
              <a:rPr lang="ru-RU" sz="2800" cap="none" dirty="0" smtClean="0"/>
              <a:t>, </a:t>
            </a:r>
            <a:r>
              <a:rPr lang="ru-RU" sz="2800" cap="none" dirty="0" err="1" smtClean="0"/>
              <a:t>утворюють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економічний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організм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суспільства</a:t>
            </a:r>
            <a:r>
              <a:rPr lang="ru-RU" sz="2800" cap="none" dirty="0" smtClean="0"/>
              <a:t>. </a:t>
            </a:r>
            <a:r>
              <a:rPr lang="ru-RU" sz="2800" cap="none" dirty="0" err="1" smtClean="0"/>
              <a:t>Це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знайшло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відображення</a:t>
            </a:r>
            <a:r>
              <a:rPr lang="ru-RU" sz="2800" cap="none" dirty="0" smtClean="0"/>
              <a:t> на </a:t>
            </a:r>
            <a:r>
              <a:rPr lang="ru-RU" sz="2800" cap="none" dirty="0" err="1" smtClean="0"/>
              <a:t>схемі</a:t>
            </a:r>
            <a:r>
              <a:rPr lang="ru-RU" sz="2800" cap="none" dirty="0" smtClean="0"/>
              <a:t>:</a:t>
            </a:r>
            <a:endParaRPr lang="uk-UA" sz="2800" cap="none" dirty="0"/>
          </a:p>
        </p:txBody>
      </p:sp>
      <p:pic>
        <p:nvPicPr>
          <p:cNvPr id="4" name="Picture 4" descr="image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7188144" cy="394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cap="none" dirty="0" smtClean="0"/>
              <a:t>В моделях економічного кругообігу чітко видно 2 потоки:</a:t>
            </a:r>
            <a:endParaRPr lang="uk-UA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149080"/>
            <a:ext cx="3582104" cy="21755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i="1" u="sng" dirty="0" smtClean="0"/>
              <a:t>Матеріальний потік</a:t>
            </a:r>
            <a:r>
              <a:rPr lang="uk-UA" dirty="0" smtClean="0"/>
              <a:t> – рух матеріальних цінностей, обмін за допомогою купівлі-продажу</a:t>
            </a:r>
          </a:p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4149080"/>
            <a:ext cx="3561544" cy="2175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uk-UA" i="1" u="sng" dirty="0" smtClean="0"/>
              <a:t>Грошовий потік</a:t>
            </a:r>
            <a:r>
              <a:rPr lang="uk-UA" dirty="0" smtClean="0"/>
              <a:t> – безперервний рух грошей в ході їх використання як засобу оплати праці, послуг, придбання товарів, здійснення розрахунків і платежів, видачі </a:t>
            </a:r>
            <a:r>
              <a:rPr lang="uk-UA" dirty="0" err="1" smtClean="0"/>
              <a:t>допомог</a:t>
            </a:r>
            <a:r>
              <a:rPr lang="uk-UA" dirty="0" smtClean="0"/>
              <a:t>, повернення боргів. Це – сукупність всіх платіжних засобів, які використовуються в країні у певний період часу рухи.</a:t>
            </a:r>
            <a:endParaRPr lang="ru-RU" dirty="0" smtClean="0"/>
          </a:p>
          <a:p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801" y="1711325"/>
            <a:ext cx="3403336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2315493" cy="231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65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5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1143000"/>
          </a:xfrm>
        </p:spPr>
        <p:txBody>
          <a:bodyPr/>
          <a:lstStyle/>
          <a:p>
            <a:pPr algn="ctr"/>
            <a:r>
              <a:rPr lang="uk-UA" dirty="0" smtClean="0"/>
              <a:t>Економічний кругообіг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7239000" cy="484632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	</a:t>
            </a:r>
            <a:r>
              <a:rPr lang="ru-RU" sz="2000" dirty="0" err="1" smtClean="0"/>
              <a:t>Економічний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кругообіг</a:t>
            </a:r>
            <a:r>
              <a:rPr lang="ru-RU" sz="2000" dirty="0" smtClean="0"/>
              <a:t>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поняття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макроекономіки</a:t>
            </a:r>
            <a:r>
              <a:rPr lang="ru-RU" sz="2000" dirty="0" smtClean="0"/>
              <a:t>, яке </a:t>
            </a:r>
            <a:r>
              <a:rPr lang="ru-RU" sz="2000" dirty="0" err="1" smtClean="0"/>
              <a:t>репрезентує</a:t>
            </a:r>
            <a:r>
              <a:rPr lang="ru-RU" sz="2000" dirty="0" smtClean="0"/>
              <a:t> </a:t>
            </a:r>
            <a:r>
              <a:rPr lang="ru-RU" sz="2000" dirty="0" err="1" smtClean="0"/>
              <a:t>рух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суспільного</a:t>
            </a:r>
            <a:r>
              <a:rPr lang="ru-RU" sz="2000" dirty="0" smtClean="0"/>
              <a:t> продукту, </a:t>
            </a:r>
            <a:r>
              <a:rPr lang="ru-RU" sz="2000" dirty="0" err="1" smtClean="0"/>
              <a:t>виробничих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, </a:t>
            </a:r>
            <a:r>
              <a:rPr lang="ru-RU" sz="2000" dirty="0" err="1" smtClean="0"/>
              <a:t>сукупних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витрат</a:t>
            </a:r>
            <a:r>
              <a:rPr lang="ru-RU" sz="2000" dirty="0" smtClean="0"/>
              <a:t> і </a:t>
            </a:r>
            <a:r>
              <a:rPr lang="ru-RU" sz="2000" dirty="0" err="1" smtClean="0"/>
              <a:t>доходів</a:t>
            </a:r>
            <a:r>
              <a:rPr lang="ru-RU" sz="2000" dirty="0" smtClean="0"/>
              <a:t> по </a:t>
            </a:r>
            <a:r>
              <a:rPr lang="ru-RU" sz="2000" dirty="0" err="1" smtClean="0"/>
              <a:t>стадіях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відтворення</a:t>
            </a:r>
            <a:r>
              <a:rPr lang="ru-RU" sz="2000" dirty="0" smtClean="0"/>
              <a:t> (</a:t>
            </a:r>
            <a:r>
              <a:rPr lang="ru-RU" sz="2000" dirty="0" err="1" smtClean="0"/>
              <a:t>виробництво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розподіл,обмін</a:t>
            </a:r>
            <a:r>
              <a:rPr lang="ru-RU" sz="2000" dirty="0" smtClean="0"/>
              <a:t> і </a:t>
            </a:r>
            <a:r>
              <a:rPr lang="ru-RU" sz="2000" dirty="0" err="1" smtClean="0"/>
              <a:t>споживання</a:t>
            </a:r>
            <a:r>
              <a:rPr lang="ru-RU" sz="2000" dirty="0" smtClean="0"/>
              <a:t>) в </a:t>
            </a:r>
            <a:r>
              <a:rPr lang="ru-RU" sz="2000" dirty="0" err="1" smtClean="0"/>
              <a:t>економічній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системі</a:t>
            </a:r>
            <a:r>
              <a:rPr lang="ru-RU" sz="2000" dirty="0" smtClean="0"/>
              <a:t>. </a:t>
            </a:r>
            <a:r>
              <a:rPr lang="ru-RU" sz="2000" dirty="0" err="1" smtClean="0"/>
              <a:t>Економічний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кругообіг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здійснюється</a:t>
            </a:r>
            <a:r>
              <a:rPr lang="ru-RU" sz="2000" dirty="0" smtClean="0"/>
              <a:t> через ринки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і продукту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суб'єктами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.</a:t>
            </a:r>
          </a:p>
          <a:p>
            <a:endParaRPr lang="uk-U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861048"/>
            <a:ext cx="4176464" cy="279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1872208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Рух </a:t>
            </a:r>
            <a:r>
              <a:rPr lang="ru-RU" sz="16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ресурсів</a:t>
            </a:r>
            <a:r>
              <a:rPr lang="ru-RU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і </a:t>
            </a:r>
            <a:r>
              <a:rPr lang="ru-RU" sz="16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товарів</a:t>
            </a:r>
            <a:r>
              <a:rPr lang="ru-RU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обслуговується</a:t>
            </a:r>
            <a:r>
              <a:rPr lang="ru-RU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грошовими</a:t>
            </a:r>
            <a:r>
              <a:rPr lang="ru-RU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потоками </a:t>
            </a:r>
            <a:r>
              <a:rPr lang="ru-RU" sz="16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витрат</a:t>
            </a:r>
            <a:r>
              <a:rPr lang="ru-RU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і </a:t>
            </a:r>
            <a:r>
              <a:rPr lang="ru-RU" sz="16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доходів</a:t>
            </a:r>
            <a:r>
              <a:rPr lang="ru-RU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6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</a:t>
            </a:r>
            <a:r>
              <a:rPr lang="ru-RU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потоки в </a:t>
            </a:r>
            <a:r>
              <a:rPr lang="ru-RU" sz="16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ринковій</a:t>
            </a:r>
            <a:r>
              <a:rPr lang="ru-RU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економіці</a:t>
            </a:r>
            <a:r>
              <a:rPr lang="ru-RU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ru-RU" sz="16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протікають</a:t>
            </a:r>
            <a:r>
              <a:rPr lang="ru-RU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ru-RU" sz="16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між</a:t>
            </a:r>
            <a:r>
              <a:rPr lang="ru-RU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суб'єктами</a:t>
            </a:r>
            <a:r>
              <a:rPr lang="ru-RU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6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домашніми</a:t>
            </a:r>
            <a:r>
              <a:rPr lang="ru-RU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господарствами</a:t>
            </a:r>
            <a:r>
              <a:rPr lang="ru-RU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і </a:t>
            </a:r>
            <a:r>
              <a:rPr lang="ru-RU" sz="1600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фірмами</a:t>
            </a:r>
            <a:r>
              <a:rPr lang="ru-RU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uk-UA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/>
              <a:t>Вони </a:t>
            </a:r>
            <a:r>
              <a:rPr lang="ru-RU" sz="1600" dirty="0" err="1" smtClean="0"/>
              <a:t>спрямовуються</a:t>
            </a:r>
            <a:r>
              <a:rPr lang="ru-RU" sz="1600" dirty="0" smtClean="0"/>
              <a:t> ринками </a:t>
            </a:r>
            <a:r>
              <a:rPr lang="ru-RU" sz="1600" dirty="0" err="1" smtClean="0"/>
              <a:t>ресурсів</a:t>
            </a:r>
            <a:r>
              <a:rPr lang="ru-RU" sz="1600" dirty="0" smtClean="0"/>
              <a:t> і </a:t>
            </a:r>
            <a:r>
              <a:rPr lang="ru-RU" sz="1600" dirty="0" err="1" smtClean="0"/>
              <a:t>продуктів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проходять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сфери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виробництва</a:t>
            </a:r>
            <a:r>
              <a:rPr lang="ru-RU" sz="1600" dirty="0" smtClean="0"/>
              <a:t>, у </a:t>
            </a:r>
            <a:r>
              <a:rPr lang="ru-RU" sz="1600" dirty="0" err="1" smtClean="0"/>
              <a:t>якій</a:t>
            </a:r>
            <a:r>
              <a:rPr lang="ru-RU" sz="1600" dirty="0" smtClean="0"/>
              <a:t> </a:t>
            </a:r>
            <a:r>
              <a:rPr lang="ru-RU" sz="1600" dirty="0" err="1" smtClean="0"/>
              <a:t>функціонують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фірми</a:t>
            </a:r>
            <a:r>
              <a:rPr lang="ru-RU" sz="1600" dirty="0" smtClean="0"/>
              <a:t>, через сферу </a:t>
            </a:r>
            <a:r>
              <a:rPr lang="ru-RU" sz="1600" dirty="0" err="1" smtClean="0"/>
              <a:t>реалізації</a:t>
            </a:r>
            <a:r>
              <a:rPr lang="ru-RU" sz="1600" dirty="0" smtClean="0"/>
              <a:t> (</a:t>
            </a:r>
            <a:r>
              <a:rPr lang="ru-RU" sz="1600" dirty="0" err="1" smtClean="0"/>
              <a:t>розподілу</a:t>
            </a:r>
            <a:r>
              <a:rPr lang="ru-RU" sz="1600" dirty="0" smtClean="0"/>
              <a:t> і </a:t>
            </a:r>
            <a:r>
              <a:rPr lang="ru-RU" sz="1600" dirty="0" err="1" smtClean="0"/>
              <a:t>обміну</a:t>
            </a:r>
            <a:r>
              <a:rPr lang="ru-RU" sz="1600" dirty="0" smtClean="0"/>
              <a:t>), </a:t>
            </a:r>
            <a:r>
              <a:rPr lang="ru-RU" sz="1600" dirty="0" err="1" smtClean="0"/>
              <a:t>репрезентовану</a:t>
            </a:r>
            <a:r>
              <a:rPr lang="ru-RU" sz="1600" dirty="0" smtClean="0"/>
              <a:t> ринком, до </a:t>
            </a:r>
            <a:r>
              <a:rPr lang="ru-RU" sz="1600" dirty="0" err="1" smtClean="0"/>
              <a:t>сфери</a:t>
            </a:r>
            <a:r>
              <a:rPr lang="ru-RU" sz="1600" dirty="0" smtClean="0"/>
              <a:t> </a:t>
            </a:r>
            <a:r>
              <a:rPr lang="ru-RU" sz="1600" dirty="0" err="1" smtClean="0"/>
              <a:t>споживання</a:t>
            </a:r>
            <a:r>
              <a:rPr lang="ru-RU" sz="1600" dirty="0" smtClean="0"/>
              <a:t>, у </a:t>
            </a:r>
            <a:r>
              <a:rPr lang="ru-RU" sz="1600" dirty="0" err="1" smtClean="0"/>
              <a:t>якій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знаходяться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домашні</a:t>
            </a:r>
            <a:r>
              <a:rPr lang="ru-RU" sz="1600" dirty="0" smtClean="0"/>
              <a:t> </a:t>
            </a:r>
            <a:r>
              <a:rPr lang="ru-RU" sz="1600" dirty="0" err="1" smtClean="0"/>
              <a:t>господарства</a:t>
            </a:r>
            <a:endParaRPr lang="ru-RU" sz="1600" dirty="0" smtClean="0"/>
          </a:p>
          <a:p>
            <a:endParaRPr lang="ru-RU" sz="1600" dirty="0" smtClean="0"/>
          </a:p>
          <a:p>
            <a:endParaRPr lang="uk-UA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205" r="820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Суб'єкти економічного кругообігу: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19675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Підприємства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Домашні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господарства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Держава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30480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sю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149080"/>
            <a:ext cx="316706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Підприємсва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форм </a:t>
            </a:r>
            <a:r>
              <a:rPr lang="ru-RU" dirty="0" err="1" smtClean="0"/>
              <a:t>власності</a:t>
            </a:r>
            <a:r>
              <a:rPr lang="ru-RU" dirty="0" smtClean="0"/>
              <a:t> (</a:t>
            </a:r>
            <a:r>
              <a:rPr lang="ru-RU" dirty="0" err="1" smtClean="0"/>
              <a:t>приватні</a:t>
            </a:r>
            <a:r>
              <a:rPr lang="ru-RU" dirty="0" smtClean="0"/>
              <a:t>, </a:t>
            </a:r>
            <a:r>
              <a:rPr lang="ru-RU" dirty="0" err="1" smtClean="0"/>
              <a:t>спільні</a:t>
            </a:r>
            <a:r>
              <a:rPr lang="ru-RU" dirty="0" smtClean="0"/>
              <a:t>, </a:t>
            </a:r>
            <a:r>
              <a:rPr lang="ru-RU" dirty="0" err="1" smtClean="0"/>
              <a:t>кооперативні</a:t>
            </a:r>
            <a:r>
              <a:rPr lang="ru-RU" dirty="0" smtClean="0"/>
              <a:t>, </a:t>
            </a:r>
            <a:r>
              <a:rPr lang="ru-RU" dirty="0" err="1" smtClean="0"/>
              <a:t>державні</a:t>
            </a:r>
            <a:r>
              <a:rPr lang="ru-RU" dirty="0" smtClean="0"/>
              <a:t>) і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з метою </a:t>
            </a:r>
            <a:r>
              <a:rPr lang="ru-RU" dirty="0" err="1" smtClean="0"/>
              <a:t>наступної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на ринку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, </a:t>
            </a:r>
            <a:r>
              <a:rPr lang="ru-RU" dirty="0" err="1" smtClean="0"/>
              <a:t>купують</a:t>
            </a:r>
            <a:r>
              <a:rPr lang="ru-RU" dirty="0" smtClean="0"/>
              <a:t>, </a:t>
            </a:r>
            <a:r>
              <a:rPr lang="ru-RU" dirty="0" err="1" smtClean="0"/>
              <a:t>зберігають</a:t>
            </a:r>
            <a:r>
              <a:rPr lang="ru-RU" dirty="0" smtClean="0"/>
              <a:t> і </a:t>
            </a:r>
            <a:r>
              <a:rPr lang="ru-RU" dirty="0" err="1" smtClean="0"/>
              <a:t>продають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  <a:r>
              <a:rPr lang="ru-RU" dirty="0" err="1" smtClean="0"/>
              <a:t>домашнім</a:t>
            </a:r>
            <a:r>
              <a:rPr lang="ru-RU" dirty="0" smtClean="0"/>
              <a:t> </a:t>
            </a:r>
            <a:r>
              <a:rPr lang="ru-RU" dirty="0" err="1" smtClean="0"/>
              <a:t>господарствам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державним</a:t>
            </a:r>
            <a:r>
              <a:rPr lang="ru-RU" dirty="0" smtClean="0"/>
              <a:t> </a:t>
            </a:r>
            <a:r>
              <a:rPr lang="ru-RU" dirty="0" err="1" smtClean="0"/>
              <a:t>організаціям</a:t>
            </a:r>
            <a:r>
              <a:rPr lang="ru-RU" dirty="0" smtClean="0"/>
              <a:t>, </a:t>
            </a:r>
            <a:r>
              <a:rPr lang="ru-RU" dirty="0" err="1" smtClean="0"/>
              <a:t>підвищують</a:t>
            </a:r>
            <a:r>
              <a:rPr lang="ru-RU" dirty="0" smtClean="0"/>
              <a:t>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вкладаючи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інвестиції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прагнуть</a:t>
            </a:r>
            <a:r>
              <a:rPr lang="ru-RU" dirty="0" smtClean="0"/>
              <a:t> </a:t>
            </a:r>
            <a:r>
              <a:rPr lang="ru-RU" dirty="0" err="1" smtClean="0"/>
              <a:t>максимізувати</a:t>
            </a:r>
            <a:r>
              <a:rPr lang="ru-RU" dirty="0" smtClean="0"/>
              <a:t> </a:t>
            </a:r>
            <a:r>
              <a:rPr lang="ru-RU" dirty="0" err="1" smtClean="0"/>
              <a:t>прибуток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мотиви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: </a:t>
            </a:r>
            <a:r>
              <a:rPr lang="ru-RU" dirty="0" err="1" smtClean="0"/>
              <a:t>розширити</a:t>
            </a:r>
            <a:r>
              <a:rPr lang="ru-RU" dirty="0" smtClean="0"/>
              <a:t> сферу </a:t>
            </a:r>
            <a:r>
              <a:rPr lang="ru-RU" dirty="0" err="1" smtClean="0"/>
              <a:t>впливу</a:t>
            </a:r>
            <a:r>
              <a:rPr lang="ru-RU" dirty="0" smtClean="0"/>
              <a:t>,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масштаби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Домашні господарства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узагальнений</a:t>
            </a:r>
            <a:r>
              <a:rPr lang="ru-RU" dirty="0" smtClean="0"/>
              <a:t> </a:t>
            </a:r>
            <a:r>
              <a:rPr lang="ru-RU" dirty="0" err="1" smtClean="0"/>
              <a:t>суб'єкт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об'єднує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близьких</a:t>
            </a:r>
            <a:r>
              <a:rPr lang="ru-RU" dirty="0" smtClean="0"/>
              <a:t> (</a:t>
            </a:r>
            <a:r>
              <a:rPr lang="ru-RU" dirty="0" err="1" smtClean="0"/>
              <a:t>родинних</a:t>
            </a:r>
            <a:r>
              <a:rPr lang="ru-RU" dirty="0" smtClean="0"/>
              <a:t>) </a:t>
            </a:r>
            <a:r>
              <a:rPr lang="ru-RU" dirty="0" err="1" smtClean="0"/>
              <a:t>зв'язків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—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головна</a:t>
            </a:r>
            <a:r>
              <a:rPr lang="ru-RU" dirty="0" smtClean="0"/>
              <a:t> </a:t>
            </a:r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 — </a:t>
            </a:r>
            <a:r>
              <a:rPr lang="ru-RU" dirty="0" err="1" smtClean="0"/>
              <a:t>кінцеве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і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вироблених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підприємствами</a:t>
            </a:r>
            <a:r>
              <a:rPr lang="ru-RU" dirty="0" smtClean="0"/>
              <a:t>, </a:t>
            </a:r>
            <a:r>
              <a:rPr lang="ru-RU" dirty="0" err="1" smtClean="0"/>
              <a:t>корпораціями</a:t>
            </a:r>
            <a:r>
              <a:rPr lang="ru-RU" dirty="0" smtClean="0"/>
              <a:t>, </a:t>
            </a:r>
            <a:r>
              <a:rPr lang="ru-RU" dirty="0" err="1" smtClean="0"/>
              <a:t>організаціями</a:t>
            </a:r>
            <a:r>
              <a:rPr lang="ru-RU" dirty="0" smtClean="0"/>
              <a:t>, </a:t>
            </a:r>
            <a:r>
              <a:rPr lang="ru-RU" dirty="0" err="1" smtClean="0"/>
              <a:t>фірмами</a:t>
            </a:r>
            <a:r>
              <a:rPr lang="ru-RU" dirty="0" smtClean="0"/>
              <a:t>, </a:t>
            </a:r>
            <a:r>
              <a:rPr lang="ru-RU" dirty="0" err="1" smtClean="0"/>
              <a:t>компаніями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Домашні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споживають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доходи,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заощаджують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,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кредити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Домашні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прагнуть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максимальну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благ у межах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доходів</a:t>
            </a:r>
            <a:r>
              <a:rPr lang="ru-RU" dirty="0" smtClean="0"/>
              <a:t>. Вони </a:t>
            </a:r>
            <a:r>
              <a:rPr lang="ru-RU" dirty="0" err="1" smtClean="0"/>
              <a:t>ставлять</a:t>
            </a:r>
            <a:r>
              <a:rPr lang="ru-RU" dirty="0" smtClean="0"/>
              <a:t> за </a:t>
            </a:r>
            <a:r>
              <a:rPr lang="ru-RU" dirty="0" err="1" smtClean="0"/>
              <a:t>пріоритет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потреби і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для </a:t>
            </a:r>
            <a:r>
              <a:rPr lang="ru-RU" dirty="0" err="1" smtClean="0"/>
              <a:t>купівлі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та </a:t>
            </a:r>
            <a:r>
              <a:rPr lang="ru-RU" dirty="0" err="1" smtClean="0"/>
              <a:t>послуг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Держава (державні установи)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неприбуткові</a:t>
            </a:r>
            <a:r>
              <a:rPr lang="ru-RU" dirty="0" smtClean="0"/>
              <a:t> </a:t>
            </a:r>
            <a:r>
              <a:rPr lang="ru-RU" dirty="0" err="1" smtClean="0"/>
              <a:t>бюджетні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державне</a:t>
            </a:r>
            <a:r>
              <a:rPr lang="ru-RU" dirty="0" smtClean="0"/>
              <a:t> управління </a:t>
            </a:r>
            <a:r>
              <a:rPr lang="ru-RU" dirty="0" err="1" smtClean="0"/>
              <a:t>країною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економікою</a:t>
            </a:r>
            <a:r>
              <a:rPr lang="ru-RU" dirty="0" smtClean="0"/>
              <a:t> 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рівнях</a:t>
            </a:r>
            <a:r>
              <a:rPr lang="ru-RU" dirty="0" smtClean="0"/>
              <a:t> —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місцевого</a:t>
            </a:r>
            <a:r>
              <a:rPr lang="ru-RU" dirty="0" smtClean="0"/>
              <a:t> до </a:t>
            </a:r>
            <a:r>
              <a:rPr lang="ru-RU" dirty="0" err="1" smtClean="0"/>
              <a:t>загальнонаціонального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Держава через </a:t>
            </a:r>
            <a:r>
              <a:rPr lang="ru-RU" dirty="0" err="1" smtClean="0"/>
              <a:t>органи</a:t>
            </a:r>
            <a:r>
              <a:rPr lang="ru-RU" dirty="0" smtClean="0"/>
              <a:t> управління </a:t>
            </a:r>
            <a:r>
              <a:rPr lang="ru-RU" dirty="0" err="1" smtClean="0"/>
              <a:t>дбає</a:t>
            </a:r>
            <a:r>
              <a:rPr lang="ru-RU" dirty="0" smtClean="0"/>
              <a:t> про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суспільних</a:t>
            </a:r>
            <a:r>
              <a:rPr lang="ru-RU" dirty="0" smtClean="0"/>
              <a:t> потреб, </a:t>
            </a:r>
            <a:r>
              <a:rPr lang="ru-RU" dirty="0" err="1" smtClean="0"/>
              <a:t>гарантує</a:t>
            </a:r>
            <a:r>
              <a:rPr lang="ru-RU" dirty="0" smtClean="0"/>
              <a:t> </a:t>
            </a:r>
            <a:r>
              <a:rPr lang="ru-RU" dirty="0" err="1" smtClean="0"/>
              <a:t>національну</a:t>
            </a:r>
            <a:r>
              <a:rPr lang="ru-RU" dirty="0" smtClean="0"/>
              <a:t> </a:t>
            </a:r>
            <a:r>
              <a:rPr lang="ru-RU" dirty="0" err="1" smtClean="0"/>
              <a:t>безпеку</a:t>
            </a:r>
            <a:r>
              <a:rPr lang="ru-RU" dirty="0" smtClean="0"/>
              <a:t>. Вона </a:t>
            </a:r>
            <a:r>
              <a:rPr lang="ru-RU" dirty="0" err="1" smtClean="0"/>
              <a:t>виступає</a:t>
            </a:r>
            <a:r>
              <a:rPr lang="ru-RU" dirty="0" smtClean="0"/>
              <a:t> і як </a:t>
            </a:r>
            <a:r>
              <a:rPr lang="ru-RU" dirty="0" err="1" smtClean="0"/>
              <a:t>споживач</a:t>
            </a:r>
            <a:r>
              <a:rPr lang="ru-RU" dirty="0" smtClean="0"/>
              <a:t>, і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експортно-імпортної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поєднує</a:t>
            </a:r>
            <a:r>
              <a:rPr lang="ru-RU" dirty="0" smtClean="0"/>
              <a:t> </a:t>
            </a:r>
            <a:r>
              <a:rPr lang="ru-RU" dirty="0" err="1" smtClean="0"/>
              <a:t>національну</a:t>
            </a:r>
            <a:r>
              <a:rPr lang="ru-RU" dirty="0" smtClean="0"/>
              <a:t> </a:t>
            </a:r>
            <a:r>
              <a:rPr lang="ru-RU" dirty="0" err="1" smtClean="0"/>
              <a:t>економіку</a:t>
            </a:r>
            <a:r>
              <a:rPr lang="ru-RU" dirty="0" smtClean="0"/>
              <a:t> з </a:t>
            </a:r>
            <a:r>
              <a:rPr lang="ru-RU" dirty="0" err="1" smtClean="0"/>
              <a:t>економіками</a:t>
            </a:r>
            <a:r>
              <a:rPr lang="ru-RU" dirty="0" smtClean="0"/>
              <a:t> </a:t>
            </a:r>
            <a:r>
              <a:rPr lang="ru-RU" dirty="0" err="1" smtClean="0"/>
              <a:t>зарубіжних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Державні</a:t>
            </a:r>
            <a:r>
              <a:rPr lang="ru-RU" dirty="0" smtClean="0"/>
              <a:t> установи </a:t>
            </a:r>
            <a:r>
              <a:rPr lang="ru-RU" dirty="0" err="1" smtClean="0"/>
              <a:t>покликані</a:t>
            </a:r>
            <a:r>
              <a:rPr lang="ru-RU" dirty="0" smtClean="0"/>
              <a:t> </a:t>
            </a:r>
            <a:r>
              <a:rPr lang="ru-RU" dirty="0" err="1" smtClean="0"/>
              <a:t>забезпечувати</a:t>
            </a:r>
            <a:r>
              <a:rPr lang="ru-RU" dirty="0" smtClean="0"/>
              <a:t> </a:t>
            </a:r>
            <a:r>
              <a:rPr lang="ru-RU" dirty="0" err="1" smtClean="0"/>
              <a:t>загальнонаціональні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зростанню</a:t>
            </a:r>
            <a:r>
              <a:rPr lang="ru-RU" dirty="0" smtClean="0"/>
              <a:t> </a:t>
            </a:r>
            <a:r>
              <a:rPr lang="ru-RU" dirty="0" err="1" smtClean="0"/>
              <a:t>багатства</a:t>
            </a:r>
            <a:r>
              <a:rPr lang="ru-RU" dirty="0" smtClean="0"/>
              <a:t> нації.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них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 smtClean="0"/>
              <a:t>суспільний</a:t>
            </a:r>
            <a:r>
              <a:rPr lang="ru-RU" dirty="0" smtClean="0"/>
              <a:t> лад, становище у </a:t>
            </a:r>
            <a:r>
              <a:rPr lang="ru-RU" dirty="0" err="1" smtClean="0"/>
              <a:t>країні</a:t>
            </a:r>
            <a:r>
              <a:rPr lang="ru-RU" dirty="0" smtClean="0"/>
              <a:t> і </a:t>
            </a:r>
            <a:r>
              <a:rPr lang="ru-RU" dirty="0" err="1" smtClean="0"/>
              <a:t>країни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, </a:t>
            </a:r>
            <a:r>
              <a:rPr lang="ru-RU" dirty="0" err="1" smtClean="0"/>
              <a:t>раціональне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набутків</a:t>
            </a:r>
            <a:r>
              <a:rPr lang="ru-RU" dirty="0" smtClean="0"/>
              <a:t> історії, </a:t>
            </a:r>
            <a:r>
              <a:rPr lang="ru-RU" dirty="0" err="1" smtClean="0"/>
              <a:t>культури</a:t>
            </a:r>
            <a:r>
              <a:rPr lang="ru-RU" dirty="0" smtClean="0"/>
              <a:t> і </a:t>
            </a:r>
            <a:r>
              <a:rPr lang="ru-RU" dirty="0" err="1" smtClean="0"/>
              <a:t>традицій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та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87624" y="260648"/>
            <a:ext cx="6264696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Моделі економічного кругообігу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1628800"/>
            <a:ext cx="28956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1600" b="1" i="1" dirty="0">
                <a:solidFill>
                  <a:schemeClr val="bg1"/>
                </a:solidFill>
              </a:rPr>
              <a:t>Найпростіша модель економічного кругообігу закритої економіки</a:t>
            </a:r>
          </a:p>
          <a:p>
            <a:r>
              <a:rPr lang="uk-UA" sz="1600" dirty="0"/>
              <a:t>тобто без участі держави і без міжнародних зв'язків, містить тільки два сектори — домогосподарства і фірми та два види ринків — ринок благ і ринок </a:t>
            </a:r>
            <a:endParaRPr lang="ru-RU" sz="16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99792" y="4005064"/>
            <a:ext cx="2959968" cy="27363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1500" b="1" i="1" dirty="0">
                <a:solidFill>
                  <a:schemeClr val="bg1"/>
                </a:solidFill>
              </a:rPr>
              <a:t>Модель економічного кругообігу за участі держави</a:t>
            </a:r>
          </a:p>
          <a:p>
            <a:r>
              <a:rPr lang="uk-UA" sz="1500" b="1" dirty="0"/>
              <a:t> </a:t>
            </a:r>
            <a:r>
              <a:rPr lang="uk-UA" sz="1500" dirty="0"/>
              <a:t>доповнюється ще одним сектором — </a:t>
            </a:r>
            <a:r>
              <a:rPr lang="uk-UA" sz="1500" dirty="0" err="1"/>
              <a:t>сектором</a:t>
            </a:r>
            <a:r>
              <a:rPr lang="uk-UA" sz="1500" dirty="0"/>
              <a:t> уряду. Держава бере участь урегулюванні економіки трьома способами: 1) збиранням податків; 2) здійсненням державних витрат; 3) регулюванням кількості грошей в економіці</a:t>
            </a:r>
            <a:r>
              <a:rPr lang="ru-RU" sz="1600" dirty="0"/>
              <a:t> </a:t>
            </a:r>
            <a:r>
              <a:rPr lang="uk-UA" sz="1600" dirty="0"/>
              <a:t>  </a:t>
            </a:r>
            <a:endParaRPr lang="ru-RU" sz="16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92080" y="1556792"/>
            <a:ext cx="28194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Модель відкритої економіки</a:t>
            </a:r>
          </a:p>
          <a:p>
            <a:pPr algn="just"/>
            <a:r>
              <a:rPr lang="uk-UA" sz="1600" dirty="0"/>
              <a:t>Зовнішній світ пов'язаний з економікою країни такими способами: 1) через імпорт товарів і послуг; 2) через експорт товарів і послуг; 3) через міжнародні фінансові операції</a:t>
            </a:r>
            <a:endParaRPr lang="ru-RU" sz="16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79712" y="764704"/>
            <a:ext cx="936104" cy="7920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67944" y="764704"/>
            <a:ext cx="0" cy="316835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00192" y="764704"/>
            <a:ext cx="432048" cy="7200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cap="none" dirty="0" smtClean="0">
                <a:latin typeface="Times New Roman" charset="0"/>
              </a:rPr>
              <a:t>Найпростіша модель економічного кругообігу закритої економіки</a:t>
            </a:r>
            <a:endParaRPr lang="uk-UA" sz="3200" cap="none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700808"/>
            <a:ext cx="7681012" cy="426722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</TotalTime>
  <Words>578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Економічний кругообіг</vt:lpstr>
      <vt:lpstr>Економічний кругообіг </vt:lpstr>
      <vt:lpstr>Рух ресурсів і товарів обслуговується грошовими потоками витрат і доходів. Ці потоки в ринковій економіці "протікають" між її суб'єктами - домашніми господарствами і фірмами.  </vt:lpstr>
      <vt:lpstr>Слайд 4</vt:lpstr>
      <vt:lpstr>Підприємсва</vt:lpstr>
      <vt:lpstr>Домашні господарства</vt:lpstr>
      <vt:lpstr>Держава (державні установи)</vt:lpstr>
      <vt:lpstr>Слайд 8</vt:lpstr>
      <vt:lpstr>Найпростіша модель економічного кругообігу закритої економіки</vt:lpstr>
      <vt:lpstr>Модель економічного кругообігу відкритої економіки</vt:lpstr>
      <vt:lpstr>В системі змішаної економіки держава повністю інтегрована в кругообіг матеріальних і грошових засобів, утворюють економічний організм суспільства. Це знайшло відображення на схемі:</vt:lpstr>
      <vt:lpstr>В моделях економічного кругообігу чітко видно 2 потоки: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Економічний кругообіг</dc:title>
  <dc:creator>Скрипник</dc:creator>
  <cp:lastModifiedBy>Скрипник</cp:lastModifiedBy>
  <cp:revision>9</cp:revision>
  <dcterms:created xsi:type="dcterms:W3CDTF">2013-11-21T19:23:24Z</dcterms:created>
  <dcterms:modified xsi:type="dcterms:W3CDTF">2013-11-25T19:52:03Z</dcterms:modified>
</cp:coreProperties>
</file>