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5" r:id="rId18"/>
    <p:sldId id="276" r:id="rId19"/>
    <p:sldId id="279" r:id="rId20"/>
    <p:sldId id="277" r:id="rId21"/>
    <p:sldId id="278" r:id="rId22"/>
    <p:sldId id="281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B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01E57-6CD1-4058-8F9D-5CE54EB8A56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50AEB-2613-4D02-B4E0-DA5B3550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0AEB-2613-4D02-B4E0-DA5B35509AE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2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  <a:ln w="0">
            <a:solidFill>
              <a:schemeClr val="tx1"/>
            </a:solidFill>
          </a:ln>
          <a:effectLst>
            <a:glow rad="101600">
              <a:schemeClr val="tx1">
                <a:alpha val="40000"/>
              </a:schemeClr>
            </a:glow>
            <a:innerShdw blurRad="114300">
              <a:prstClr val="black"/>
            </a:innerShdw>
            <a:reflection blurRad="6350" stA="37000" endPos="55500" dist="50800" dir="5400000" sy="-100000" algn="bl" rotWithShape="0"/>
          </a:effectLst>
        </p:spPr>
        <p:txBody>
          <a:bodyPr>
            <a:no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 колоніальної системи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149080"/>
            <a:ext cx="3560440" cy="1752600"/>
          </a:xfrm>
        </p:spPr>
        <p:txBody>
          <a:bodyPr/>
          <a:lstStyle/>
          <a:p>
            <a:r>
              <a:rPr lang="uk-UA" b="1" i="1" dirty="0" err="1" smtClean="0">
                <a:solidFill>
                  <a:srgbClr val="000066"/>
                </a:solidFill>
              </a:rPr>
              <a:t>Чурілін</a:t>
            </a:r>
            <a:r>
              <a:rPr lang="uk-UA" b="1" i="1" dirty="0" smtClean="0">
                <a:solidFill>
                  <a:srgbClr val="000066"/>
                </a:solidFill>
              </a:rPr>
              <a:t> Д. 11-Б</a:t>
            </a:r>
            <a:endParaRPr lang="ru-RU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27584" y="1124744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супроводжувалося</a:t>
            </a:r>
            <a:r>
              <a:rPr lang="ru-RU" dirty="0"/>
              <a:t> </a:t>
            </a:r>
            <a:r>
              <a:rPr lang="ru-RU" dirty="0" err="1"/>
              <a:t>гострим</a:t>
            </a:r>
            <a:r>
              <a:rPr lang="ru-RU" dirty="0"/>
              <a:t> </a:t>
            </a:r>
            <a:r>
              <a:rPr lang="ru-RU" dirty="0" err="1"/>
              <a:t>протиборством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політичними</a:t>
            </a:r>
            <a:r>
              <a:rPr lang="ru-RU" dirty="0"/>
              <a:t> силами.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Велика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(</a:t>
            </a:r>
            <a:r>
              <a:rPr lang="ru-RU" dirty="0" err="1"/>
              <a:t>Індія</a:t>
            </a:r>
            <a:r>
              <a:rPr lang="ru-RU" dirty="0"/>
              <a:t>, Пакистан, </a:t>
            </a:r>
            <a:r>
              <a:rPr lang="ru-RU" dirty="0" err="1"/>
              <a:t>Філіппіни</a:t>
            </a:r>
            <a:r>
              <a:rPr lang="ru-RU" dirty="0"/>
              <a:t>, </a:t>
            </a:r>
            <a:r>
              <a:rPr lang="ru-RU" dirty="0" err="1"/>
              <a:t>Кенія</a:t>
            </a:r>
            <a:r>
              <a:rPr lang="ru-RU" dirty="0"/>
              <a:t>, Марокко, </a:t>
            </a:r>
            <a:r>
              <a:rPr lang="ru-RU" dirty="0" err="1"/>
              <a:t>Туніс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обрала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плюралізму</a:t>
            </a:r>
            <a:r>
              <a:rPr lang="ru-RU" dirty="0"/>
              <a:t>,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західними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9218" name="Picture 2" descr="C:\Users\Администратор\Downloads\1339429001_ipotechnogo-kreditovaniya-ozhiva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57774"/>
            <a:ext cx="4104456" cy="275134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divot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283968" y="2420888"/>
            <a:ext cx="4038600" cy="33123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характерна </a:t>
            </a:r>
            <a:r>
              <a:rPr lang="ru-RU" dirty="0" err="1"/>
              <a:t>наявність</a:t>
            </a:r>
            <a:r>
              <a:rPr lang="ru-RU" dirty="0"/>
              <a:t> державного сектора, </a:t>
            </a:r>
            <a:r>
              <a:rPr lang="ru-RU" dirty="0" err="1"/>
              <a:t>централізоване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насильницьке</a:t>
            </a:r>
            <a:r>
              <a:rPr lang="ru-RU" dirty="0"/>
              <a:t> </a:t>
            </a:r>
            <a:r>
              <a:rPr lang="ru-RU" dirty="0" err="1"/>
              <a:t>кооперування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авторитарних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структур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суттєвим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громадянських</a:t>
            </a:r>
            <a:r>
              <a:rPr lang="ru-RU" dirty="0"/>
              <a:t> свобод.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7584" y="908721"/>
            <a:ext cx="7422976" cy="2448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Низка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та Африки, </a:t>
            </a:r>
            <a:r>
              <a:rPr lang="ru-RU" dirty="0" err="1"/>
              <a:t>зазнаючи</a:t>
            </a:r>
            <a:r>
              <a:rPr lang="ru-RU" dirty="0"/>
              <a:t> </a:t>
            </a:r>
            <a:r>
              <a:rPr lang="ru-RU" dirty="0" err="1"/>
              <a:t>настійного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з боку </a:t>
            </a:r>
            <a:r>
              <a:rPr lang="ru-RU" dirty="0" smtClean="0"/>
              <a:t>СРСР, </a:t>
            </a:r>
            <a:r>
              <a:rPr lang="ru-RU" dirty="0" err="1"/>
              <a:t>обрали</a:t>
            </a:r>
            <a:r>
              <a:rPr lang="ru-RU" dirty="0"/>
              <a:t> "</a:t>
            </a:r>
            <a:r>
              <a:rPr lang="ru-RU" dirty="0" err="1"/>
              <a:t>соціалістичну</a:t>
            </a:r>
            <a:r>
              <a:rPr lang="ru-RU" dirty="0"/>
              <a:t> </a:t>
            </a:r>
            <a:r>
              <a:rPr lang="ru-RU" dirty="0" err="1"/>
              <a:t>орієнтацію</a:t>
            </a:r>
            <a:r>
              <a:rPr lang="ru-RU" dirty="0"/>
              <a:t>". </a:t>
            </a:r>
            <a:r>
              <a:rPr lang="ru-RU" dirty="0" err="1"/>
              <a:t>Серед</a:t>
            </a:r>
            <a:r>
              <a:rPr lang="ru-RU" dirty="0"/>
              <a:t> них — Ангола, Алжир, </a:t>
            </a:r>
            <a:r>
              <a:rPr lang="ru-RU" dirty="0" err="1"/>
              <a:t>Гвінея-Бісау</a:t>
            </a:r>
            <a:r>
              <a:rPr lang="ru-RU" dirty="0"/>
              <a:t>, </a:t>
            </a:r>
            <a:r>
              <a:rPr lang="ru-RU" dirty="0" err="1"/>
              <a:t>Ефіопія</a:t>
            </a:r>
            <a:r>
              <a:rPr lang="ru-RU" dirty="0"/>
              <a:t>, </a:t>
            </a:r>
            <a:r>
              <a:rPr lang="ru-RU" dirty="0" err="1"/>
              <a:t>Мозамбік</a:t>
            </a:r>
            <a:r>
              <a:rPr lang="ru-RU" dirty="0"/>
              <a:t>, Народно-Демократична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Ємен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10242" name="Picture 2" descr="C:\Users\Администратор\Downloads\a_e5554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2304256" cy="353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27584" y="100163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80-ті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обрали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шлях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опинились</a:t>
            </a:r>
            <a:r>
              <a:rPr lang="ru-RU" dirty="0"/>
              <a:t> у </a:t>
            </a:r>
            <a:r>
              <a:rPr lang="ru-RU" dirty="0" err="1"/>
              <a:t>глибокій</a:t>
            </a:r>
            <a:r>
              <a:rPr lang="ru-RU" dirty="0"/>
              <a:t>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кризі</a:t>
            </a:r>
            <a:r>
              <a:rPr lang="ru-RU" dirty="0"/>
              <a:t>. На </a:t>
            </a:r>
            <a:r>
              <a:rPr lang="ru-RU" dirty="0" err="1"/>
              <a:t>зламі</a:t>
            </a:r>
            <a:r>
              <a:rPr lang="ru-RU" dirty="0"/>
              <a:t> 80— 90-х </a:t>
            </a:r>
            <a:r>
              <a:rPr lang="ru-RU" dirty="0" err="1"/>
              <a:t>рр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вони </a:t>
            </a:r>
            <a:r>
              <a:rPr lang="ru-RU" dirty="0"/>
              <a:t>ступили на шлях </a:t>
            </a:r>
            <a:r>
              <a:rPr lang="ru-RU" dirty="0" err="1"/>
              <a:t>економічної</a:t>
            </a:r>
            <a:r>
              <a:rPr lang="ru-RU" dirty="0"/>
              <a:t> та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лібералізації</a:t>
            </a:r>
            <a:r>
              <a:rPr lang="ru-RU" dirty="0"/>
              <a:t>,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відмовилися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марксизму-</a:t>
            </a:r>
            <a:r>
              <a:rPr lang="ru-RU" dirty="0" err="1"/>
              <a:t>ленінізму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1266" name="Picture 2" descr="C:\Users\Администратор\Downloads\df182c124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00" y="1792771"/>
            <a:ext cx="4178680" cy="314121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27584" y="1196752"/>
            <a:ext cx="3888432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Африки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перетворилися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аграрно-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індустріальні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передовими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індустріальними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C:\Users\Администратор\Downloads\14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66" y="1268760"/>
            <a:ext cx="4386064" cy="4386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Нові</a:t>
            </a:r>
            <a:r>
              <a:rPr lang="ru-RU" b="1" dirty="0"/>
              <a:t> </a:t>
            </a:r>
            <a:r>
              <a:rPr lang="ru-RU" b="1" dirty="0" err="1"/>
              <a:t>індустріальні</a:t>
            </a:r>
            <a:r>
              <a:rPr lang="ru-RU" b="1" dirty="0"/>
              <a:t> </a:t>
            </a:r>
            <a:r>
              <a:rPr lang="ru-RU" b="1" dirty="0" err="1"/>
              <a:t>держави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11960" y="177281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70—90-ті </a:t>
            </a:r>
            <a:r>
              <a:rPr lang="ru-RU" dirty="0" err="1"/>
              <a:t>рр</a:t>
            </a:r>
            <a:r>
              <a:rPr lang="ru-RU" dirty="0"/>
              <a:t>. на </a:t>
            </a:r>
            <a:r>
              <a:rPr lang="ru-RU" dirty="0" err="1"/>
              <a:t>повний</a:t>
            </a:r>
            <a:r>
              <a:rPr lang="ru-RU" dirty="0"/>
              <a:t> голос заявили про себе на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арені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/>
              <a:t>Азії</a:t>
            </a:r>
            <a:r>
              <a:rPr lang="ru-RU" dirty="0"/>
              <a:t> — </a:t>
            </a:r>
            <a:r>
              <a:rPr lang="ru-RU" dirty="0" err="1"/>
              <a:t>Південна</a:t>
            </a:r>
            <a:r>
              <a:rPr lang="ru-RU" dirty="0"/>
              <a:t> Корея, Тайвань, Гонконг, </a:t>
            </a:r>
            <a:r>
              <a:rPr lang="ru-RU" dirty="0" err="1"/>
              <a:t>Сінгапур</a:t>
            </a:r>
            <a:r>
              <a:rPr lang="ru-RU" dirty="0"/>
              <a:t>, </a:t>
            </a:r>
            <a:r>
              <a:rPr lang="ru-RU" dirty="0" err="1"/>
              <a:t>перегодом</a:t>
            </a:r>
            <a:r>
              <a:rPr lang="ru-RU" dirty="0"/>
              <a:t> — </a:t>
            </a:r>
            <a:r>
              <a:rPr lang="ru-RU" dirty="0" err="1"/>
              <a:t>Таїланд</a:t>
            </a:r>
            <a:r>
              <a:rPr lang="ru-RU" dirty="0"/>
              <a:t>, </a:t>
            </a:r>
            <a:r>
              <a:rPr lang="ru-RU" dirty="0" err="1"/>
              <a:t>Малайзія</a:t>
            </a:r>
            <a:r>
              <a:rPr lang="ru-RU" dirty="0"/>
              <a:t>, </a:t>
            </a:r>
            <a:r>
              <a:rPr lang="ru-RU" dirty="0" err="1"/>
              <a:t>Індонезія</a:t>
            </a:r>
            <a:r>
              <a:rPr lang="ru-RU" dirty="0"/>
              <a:t>, </a:t>
            </a:r>
            <a:r>
              <a:rPr lang="ru-RU" dirty="0" err="1"/>
              <a:t>Філіппіни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3314" name="Picture 2" descr="C:\Users\Администратор\Downloads\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2" y="1528707"/>
            <a:ext cx="38100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836712"/>
            <a:ext cx="7566992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ln>
                  <a:solidFill>
                    <a:srgbClr val="000066"/>
                  </a:solidFill>
                </a:ln>
              </a:rPr>
              <a:t>Темпи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економічного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зростання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Південної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Кореї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, Тайваню, Гонконгу і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Сінгапуру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,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яких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іще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називають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"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азійськими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драконами", у 70—80-ті </a:t>
            </a:r>
            <a:r>
              <a:rPr lang="ru-RU" dirty="0" err="1" smtClean="0">
                <a:ln>
                  <a:solidFill>
                    <a:srgbClr val="000066"/>
                  </a:solidFill>
                </a:ln>
              </a:rPr>
              <a:t>були</a:t>
            </a:r>
            <a:r>
              <a:rPr lang="ru-RU" dirty="0" smtClean="0">
                <a:ln>
                  <a:solidFill>
                    <a:srgbClr val="000066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чи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не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найвищими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у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світі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й становили в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середньому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rgbClr val="000066"/>
                  </a:solidFill>
                </a:ln>
              </a:rPr>
              <a:t>близько</a:t>
            </a:r>
            <a:r>
              <a:rPr lang="ru-RU" dirty="0" smtClean="0">
                <a:ln>
                  <a:solidFill>
                    <a:srgbClr val="000066"/>
                  </a:solidFill>
                </a:ln>
              </a:rPr>
              <a:t> 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8—10% на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рік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.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Це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дозволило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їм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стати </a:t>
            </a:r>
            <a:r>
              <a:rPr lang="ru-RU" dirty="0" err="1">
                <a:ln>
                  <a:solidFill>
                    <a:srgbClr val="000066"/>
                  </a:solidFill>
                </a:ln>
              </a:rPr>
              <a:t>передовими</a:t>
            </a:r>
            <a:r>
              <a:rPr lang="ru-RU" dirty="0">
                <a:ln>
                  <a:solidFill>
                    <a:srgbClr val="000066"/>
                  </a:solidFill>
                </a:ln>
              </a:rPr>
              <a:t> державами.</a:t>
            </a:r>
            <a:endParaRPr lang="ru-RU" dirty="0">
              <a:ln>
                <a:solidFill>
                  <a:srgbClr val="000066"/>
                </a:solidFill>
              </a:ln>
            </a:endParaRPr>
          </a:p>
        </p:txBody>
      </p:sp>
      <p:pic>
        <p:nvPicPr>
          <p:cNvPr id="14338" name="Picture 2" descr="C:\Users\Администратор\Downloads\hong-kong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905500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1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052736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Південна</a:t>
            </a:r>
            <a:r>
              <a:rPr lang="ru-RU" dirty="0"/>
              <a:t> Корея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слугувати</a:t>
            </a:r>
            <a:r>
              <a:rPr lang="ru-RU" dirty="0"/>
              <a:t> </a:t>
            </a:r>
            <a:r>
              <a:rPr lang="ru-RU" dirty="0" err="1"/>
              <a:t>моделлю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.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десятиріч</a:t>
            </a:r>
            <a:r>
              <a:rPr lang="ru-RU" dirty="0"/>
              <a:t> тому вона пасла </a:t>
            </a:r>
            <a:r>
              <a:rPr lang="ru-RU" dirty="0" err="1"/>
              <a:t>задніх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на </a:t>
            </a:r>
            <a:r>
              <a:rPr lang="ru-RU" dirty="0" err="1"/>
              <a:t>одинадцяте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Конкурентоспроможність</a:t>
            </a:r>
            <a:r>
              <a:rPr lang="ru-RU" dirty="0"/>
              <a:t> </a:t>
            </a:r>
            <a:r>
              <a:rPr lang="ru-RU" dirty="0" err="1"/>
              <a:t>південнокорейських</a:t>
            </a:r>
            <a:r>
              <a:rPr lang="ru-RU" dirty="0"/>
              <a:t> </a:t>
            </a:r>
            <a:r>
              <a:rPr lang="ru-RU" dirty="0" err="1" smtClean="0"/>
              <a:t>товарів</a:t>
            </a:r>
            <a:r>
              <a:rPr lang="ru-RU" dirty="0"/>
              <a:t> </a:t>
            </a:r>
            <a:r>
              <a:rPr lang="ru-RU" dirty="0" err="1"/>
              <a:t>пояснюється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їхньою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, а й </a:t>
            </a:r>
            <a:r>
              <a:rPr lang="ru-RU" dirty="0" err="1"/>
              <a:t>нижчою</a:t>
            </a:r>
            <a:r>
              <a:rPr lang="ru-RU" dirty="0"/>
              <a:t> </a:t>
            </a:r>
            <a:r>
              <a:rPr lang="ru-RU" dirty="0" err="1"/>
              <a:t>вартістю</a:t>
            </a:r>
            <a:r>
              <a:rPr lang="ru-RU" dirty="0"/>
              <a:t> та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продуктивністю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5362" name="Picture 2" descr="C:\Users\Администратор\Downloads\velo-bashni-1-1-730x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14" y="1268759"/>
            <a:ext cx="4329860" cy="4430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48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41632" y="609322"/>
            <a:ext cx="403860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 </a:t>
            </a:r>
            <a:r>
              <a:rPr lang="ru-RU" dirty="0" err="1"/>
              <a:t>Сінгапур</a:t>
            </a:r>
            <a:r>
              <a:rPr lang="ru-RU" dirty="0"/>
              <a:t> </a:t>
            </a:r>
            <a:r>
              <a:rPr lang="ru-RU" dirty="0" err="1"/>
              <a:t>досяг</a:t>
            </a:r>
            <a:r>
              <a:rPr lang="ru-RU" dirty="0"/>
              <a:t> </a:t>
            </a:r>
            <a:r>
              <a:rPr lang="ru-RU" dirty="0" err="1"/>
              <a:t>вражаючих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в </a:t>
            </a:r>
            <a:r>
              <a:rPr lang="ru-RU" dirty="0" err="1"/>
              <a:t>економіці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перетворився</a:t>
            </a:r>
            <a:r>
              <a:rPr lang="ru-RU" dirty="0"/>
              <a:t> на </a:t>
            </a:r>
            <a:r>
              <a:rPr lang="ru-RU" dirty="0" err="1"/>
              <a:t>виробника</a:t>
            </a:r>
            <a:r>
              <a:rPr lang="ru-RU" dirty="0"/>
              <a:t> </a:t>
            </a:r>
            <a:r>
              <a:rPr lang="ru-RU" dirty="0" err="1"/>
              <a:t>високотехнологічних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дисководів</a:t>
            </a:r>
            <a:r>
              <a:rPr lang="ru-RU" dirty="0"/>
              <a:t> для </a:t>
            </a:r>
            <a:r>
              <a:rPr lang="ru-RU" dirty="0" err="1"/>
              <a:t>комп'ютерів</a:t>
            </a:r>
            <a:r>
              <a:rPr lang="ru-RU" dirty="0"/>
              <a:t>, став центром </a:t>
            </a:r>
            <a:r>
              <a:rPr lang="ru-RU" dirty="0" err="1"/>
              <a:t>нафтохімічної</a:t>
            </a:r>
            <a:r>
              <a:rPr lang="ru-RU" dirty="0"/>
              <a:t> та </a:t>
            </a:r>
            <a:r>
              <a:rPr lang="ru-RU" dirty="0" err="1"/>
              <a:t>фармацевтичної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За </a:t>
            </a:r>
            <a:r>
              <a:rPr lang="ru-RU" dirty="0" err="1"/>
              <a:t>обсягом</a:t>
            </a:r>
            <a:r>
              <a:rPr lang="ru-RU" dirty="0"/>
              <a:t> перегонки </a:t>
            </a:r>
            <a:r>
              <a:rPr lang="ru-RU" dirty="0" err="1"/>
              <a:t>нафти</a:t>
            </a:r>
            <a:r>
              <a:rPr lang="ru-RU" dirty="0"/>
              <a:t> </a:t>
            </a:r>
            <a:r>
              <a:rPr lang="ru-RU" dirty="0" err="1"/>
              <a:t>Сінгапур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третє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Країна</a:t>
            </a:r>
            <a:r>
              <a:rPr lang="ru-RU" dirty="0"/>
              <a:t>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кредиторів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6386" name="Picture 2" descr="C:\Users\Администратор\Downloads\EjV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687353"/>
            <a:ext cx="5395916" cy="3583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76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624" y="3774232"/>
            <a:ext cx="7134944" cy="22470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населенням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 млн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Сінгапур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резерви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60 млрд </a:t>
            </a:r>
            <a:r>
              <a:rPr lang="ru-RU" dirty="0" err="1"/>
              <a:t>доларів</a:t>
            </a:r>
            <a:r>
              <a:rPr lang="ru-RU" dirty="0"/>
              <a:t> США.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є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.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іноземний</a:t>
            </a:r>
            <a:r>
              <a:rPr lang="ru-RU" dirty="0"/>
              <a:t> туризм (до 5 млн </a:t>
            </a:r>
            <a:r>
              <a:rPr lang="ru-RU" dirty="0" err="1"/>
              <a:t>туристів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). </a:t>
            </a:r>
            <a:r>
              <a:rPr lang="ru-RU" dirty="0" err="1"/>
              <a:t>Сінгапур</a:t>
            </a:r>
            <a:r>
              <a:rPr lang="ru-RU" dirty="0"/>
              <a:t> — один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портів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17410" name="Picture 2" descr="C:\Users\Администратор\Downloads\singapo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8515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8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764704"/>
            <a:ext cx="4824536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Ще</a:t>
            </a:r>
            <a:r>
              <a:rPr lang="ru-RU" sz="2400" dirty="0"/>
              <a:t> одним "</a:t>
            </a:r>
            <a:r>
              <a:rPr lang="ru-RU" sz="2400" dirty="0" err="1"/>
              <a:t>азійським</a:t>
            </a:r>
            <a:r>
              <a:rPr lang="ru-RU" sz="2400" dirty="0"/>
              <a:t> драконом" є Гонконг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Попри 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багатств</a:t>
            </a:r>
            <a:r>
              <a:rPr lang="ru-RU" sz="2400" dirty="0"/>
              <a:t> і </a:t>
            </a:r>
            <a:r>
              <a:rPr lang="ru-RU" sz="2400" dirty="0" err="1"/>
              <a:t>обмеженість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, </a:t>
            </a:r>
            <a:r>
              <a:rPr lang="ru-RU" sz="2400" dirty="0" smtClean="0"/>
              <a:t>Гонконг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останніх</a:t>
            </a:r>
            <a:r>
              <a:rPr lang="ru-RU" sz="2400" dirty="0"/>
              <a:t> </a:t>
            </a:r>
            <a:r>
              <a:rPr lang="ru-RU" sz="2400" dirty="0" err="1"/>
              <a:t>десятиріч</a:t>
            </a:r>
            <a:r>
              <a:rPr lang="ru-RU" sz="2400" dirty="0"/>
              <a:t> </a:t>
            </a:r>
            <a:r>
              <a:rPr lang="ru-RU" sz="2400" dirty="0" err="1"/>
              <a:t>розвивався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 smtClean="0"/>
              <a:t>динамічно</a:t>
            </a:r>
            <a:r>
              <a:rPr lang="ru-RU" sz="2400" dirty="0" smtClean="0"/>
              <a:t>. За </a:t>
            </a:r>
            <a:r>
              <a:rPr lang="ru-RU" sz="2400" dirty="0" err="1"/>
              <a:t>обсягом</a:t>
            </a:r>
            <a:r>
              <a:rPr lang="ru-RU" sz="2400" dirty="0"/>
              <a:t> </a:t>
            </a:r>
            <a:r>
              <a:rPr lang="ru-RU" sz="2400" dirty="0" err="1"/>
              <a:t>товарообігу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посідав</a:t>
            </a:r>
            <a:r>
              <a:rPr lang="ru-RU" sz="2400" dirty="0"/>
              <a:t> </a:t>
            </a:r>
            <a:r>
              <a:rPr lang="ru-RU" sz="2400" dirty="0" err="1"/>
              <a:t>восьме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Нью-Йорка і Лондона Гонконг є </a:t>
            </a:r>
            <a:r>
              <a:rPr lang="ru-RU" sz="2400" dirty="0" err="1"/>
              <a:t>третім</a:t>
            </a:r>
            <a:r>
              <a:rPr lang="ru-RU" sz="2400" dirty="0"/>
              <a:t> у </a:t>
            </a:r>
            <a:r>
              <a:rPr lang="ru-RU" sz="2400" dirty="0" err="1"/>
              <a:t>світі</a:t>
            </a:r>
            <a:r>
              <a:rPr lang="ru-RU" sz="2400" dirty="0"/>
              <a:t> </a:t>
            </a:r>
            <a:r>
              <a:rPr lang="ru-RU" sz="2400" dirty="0" err="1"/>
              <a:t>фінансовим</a:t>
            </a:r>
            <a:r>
              <a:rPr lang="ru-RU" sz="2400" dirty="0"/>
              <a:t> центром. </a:t>
            </a:r>
            <a:r>
              <a:rPr lang="ru-RU" sz="2400" dirty="0" err="1"/>
              <a:t>Гонконгівські</a:t>
            </a:r>
            <a:r>
              <a:rPr lang="ru-RU" sz="2400" dirty="0"/>
              <a:t> банки і </a:t>
            </a:r>
            <a:r>
              <a:rPr lang="ru-RU" sz="2400" dirty="0" err="1"/>
              <a:t>страхові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 </a:t>
            </a:r>
            <a:r>
              <a:rPr lang="ru-RU" sz="2400" dirty="0" err="1"/>
              <a:t>відіграють</a:t>
            </a:r>
            <a:r>
              <a:rPr lang="ru-RU" sz="2400" dirty="0"/>
              <a:t> у </a:t>
            </a:r>
            <a:r>
              <a:rPr lang="ru-RU" sz="2400" dirty="0" err="1"/>
              <a:t>регіоні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</a:t>
            </a:r>
            <a:r>
              <a:rPr lang="ru-RU" sz="2400" dirty="0" err="1" smtClean="0"/>
              <a:t>провідну</a:t>
            </a:r>
            <a:r>
              <a:rPr lang="ru-RU" sz="2400" dirty="0" smtClean="0"/>
              <a:t> </a:t>
            </a:r>
            <a:r>
              <a:rPr lang="ru-RU" sz="2400" dirty="0"/>
              <a:t>роль.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8435" name="Picture 3" descr="C:\Users\Администратор\Downloads\Alternative-Car-Park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32978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45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86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Розпад</a:t>
            </a:r>
            <a:r>
              <a:rPr lang="ru-RU" b="1" dirty="0"/>
              <a:t> </a:t>
            </a:r>
            <a:r>
              <a:rPr lang="ru-RU" b="1" dirty="0" err="1"/>
              <a:t>колоніальної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. </a:t>
            </a:r>
            <a:r>
              <a:rPr lang="ru-RU" b="1" dirty="0" err="1"/>
              <a:t>Етапи</a:t>
            </a:r>
            <a:r>
              <a:rPr lang="ru-RU" b="1" dirty="0"/>
              <a:t> </a:t>
            </a:r>
            <a:r>
              <a:rPr lang="ru-RU" b="1" dirty="0" err="1"/>
              <a:t>деколонізації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0" y="2606178"/>
            <a:ext cx="4254672" cy="3229819"/>
          </a:xfrm>
          <a:scene3d>
            <a:camera prst="orthographicFront">
              <a:rot lat="0" lon="21599979" rev="0"/>
            </a:camera>
            <a:lightRig rig="threePt" dir="t"/>
          </a:scene3d>
          <a:sp3d>
            <a:bevelT w="152400" h="50800" prst="softRound"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стало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етапом</a:t>
            </a:r>
            <a:r>
              <a:rPr lang="ru-RU" dirty="0"/>
              <a:t>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та Африки. У XX ст. </a:t>
            </a:r>
            <a:r>
              <a:rPr lang="ru-RU" dirty="0" err="1"/>
              <a:t>колоніалізм</a:t>
            </a:r>
            <a:r>
              <a:rPr lang="ru-RU" dirty="0"/>
              <a:t> в основному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вичерпав</a:t>
            </a:r>
            <a:r>
              <a:rPr lang="ru-RU" dirty="0"/>
              <a:t> себе. </a:t>
            </a:r>
            <a:endParaRPr lang="ru-RU" dirty="0"/>
          </a:p>
        </p:txBody>
      </p:sp>
      <p:pic>
        <p:nvPicPr>
          <p:cNvPr id="1026" name="Picture 2" descr="C:\Users\Администратор\Downloads\Cl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4356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84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813693"/>
            <a:ext cx="7711008" cy="2255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 1984 р. </a:t>
            </a:r>
            <a:r>
              <a:rPr lang="ru-RU" dirty="0" err="1"/>
              <a:t>між</a:t>
            </a:r>
            <a:r>
              <a:rPr lang="ru-RU" dirty="0"/>
              <a:t> Великою </a:t>
            </a:r>
            <a:r>
              <a:rPr lang="ru-RU" dirty="0" err="1"/>
              <a:t>Британією</a:t>
            </a:r>
            <a:r>
              <a:rPr lang="ru-RU" dirty="0"/>
              <a:t> і </a:t>
            </a:r>
            <a:r>
              <a:rPr lang="ru-RU" dirty="0" err="1"/>
              <a:t>Китаєм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угоду про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smtClean="0"/>
              <a:t>Гонконгу </a:t>
            </a:r>
            <a:r>
              <a:rPr lang="ru-RU" dirty="0"/>
              <a:t>КНР.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угоди з 1 </a:t>
            </a:r>
            <a:r>
              <a:rPr lang="ru-RU" dirty="0" err="1"/>
              <a:t>липня</a:t>
            </a:r>
            <a:r>
              <a:rPr lang="ru-RU" dirty="0"/>
              <a:t> 1997 р. </a:t>
            </a:r>
            <a:r>
              <a:rPr lang="ru-RU" dirty="0" err="1"/>
              <a:t>колишнє</a:t>
            </a:r>
            <a:r>
              <a:rPr lang="ru-RU" dirty="0"/>
              <a:t> </a:t>
            </a:r>
            <a:r>
              <a:rPr lang="ru-RU" dirty="0" err="1"/>
              <a:t>британське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набуло</a:t>
            </a:r>
            <a:r>
              <a:rPr lang="ru-RU" dirty="0"/>
              <a:t> в рамках КНР особливого статусу,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C:\Users\Администратор\Downloads\DSC_7823121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73925"/>
            <a:ext cx="5976664" cy="39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30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9992" y="913687"/>
            <a:ext cx="38164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швидкі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 </a:t>
            </a:r>
            <a:r>
              <a:rPr lang="ru-RU" dirty="0" err="1" smtClean="0"/>
              <a:t>розвитку</a:t>
            </a:r>
            <a:r>
              <a:rPr lang="ru-RU" dirty="0"/>
              <a:t> </a:t>
            </a:r>
            <a:r>
              <a:rPr lang="ru-RU" dirty="0" err="1"/>
              <a:t>демонструє</a:t>
            </a:r>
            <a:r>
              <a:rPr lang="ru-RU" dirty="0"/>
              <a:t> Тайвань. На початку 90-х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прибуток</a:t>
            </a:r>
            <a:r>
              <a:rPr lang="ru-RU" dirty="0"/>
              <a:t> на душу </a:t>
            </a:r>
            <a:r>
              <a:rPr lang="ru-RU" dirty="0" err="1"/>
              <a:t>населення</a:t>
            </a:r>
            <a:r>
              <a:rPr lang="ru-RU" dirty="0"/>
              <a:t> на </a:t>
            </a:r>
            <a:r>
              <a:rPr lang="ru-RU" dirty="0" err="1"/>
              <a:t>Тайвані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в 10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вищий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КНР.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C:\Users\Администратор\Downloads\1323_zhilyie_zdaniy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109310"/>
            <a:ext cx="5468498" cy="41347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93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3861048"/>
            <a:ext cx="7488832" cy="20056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Таїланд</a:t>
            </a:r>
            <a:r>
              <a:rPr lang="ru-RU" dirty="0"/>
              <a:t>, </a:t>
            </a:r>
            <a:r>
              <a:rPr lang="ru-RU" dirty="0" err="1"/>
              <a:t>Малайзія</a:t>
            </a:r>
            <a:r>
              <a:rPr lang="ru-RU" dirty="0"/>
              <a:t>, </a:t>
            </a:r>
            <a:r>
              <a:rPr lang="ru-RU" dirty="0" err="1"/>
              <a:t>Індонезія</a:t>
            </a:r>
            <a:r>
              <a:rPr lang="ru-RU" dirty="0"/>
              <a:t> й </a:t>
            </a:r>
            <a:r>
              <a:rPr lang="ru-RU" dirty="0" err="1"/>
              <a:t>Філіппіни</a:t>
            </a:r>
            <a:r>
              <a:rPr lang="ru-RU" dirty="0"/>
              <a:t>, а в </a:t>
            </a:r>
            <a:r>
              <a:rPr lang="ru-RU" dirty="0" err="1"/>
              <a:t>останні</a:t>
            </a:r>
            <a:r>
              <a:rPr lang="ru-RU" dirty="0"/>
              <a:t> роки і </a:t>
            </a:r>
            <a:r>
              <a:rPr lang="ru-RU" dirty="0" err="1"/>
              <a:t>В'єтнам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щось</a:t>
            </a:r>
            <a:r>
              <a:rPr lang="ru-RU" dirty="0"/>
              <a:t> на </a:t>
            </a:r>
            <a:r>
              <a:rPr lang="ru-RU" dirty="0" err="1"/>
              <a:t>зразок</a:t>
            </a:r>
            <a:r>
              <a:rPr lang="ru-RU" dirty="0"/>
              <a:t> другого </a:t>
            </a:r>
            <a:r>
              <a:rPr lang="ru-RU" dirty="0" err="1"/>
              <a:t>ешелону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активно </a:t>
            </a:r>
            <a:r>
              <a:rPr lang="ru-RU" dirty="0" err="1"/>
              <a:t>розвиваються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реформ з </a:t>
            </a:r>
            <a:r>
              <a:rPr lang="ru-RU" dirty="0" err="1"/>
              <a:t>орієнтацією</a:t>
            </a:r>
            <a:r>
              <a:rPr lang="ru-RU" dirty="0"/>
              <a:t> на </a:t>
            </a:r>
            <a:r>
              <a:rPr lang="ru-RU" dirty="0" err="1"/>
              <a:t>японську</a:t>
            </a:r>
            <a:r>
              <a:rPr lang="ru-RU" dirty="0"/>
              <a:t> модель і </a:t>
            </a:r>
            <a:r>
              <a:rPr lang="ru-RU" dirty="0" err="1"/>
              <a:t>досягли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помітних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 descr="C:\Users\Администратор\Downloads\60f7d7bb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1" y="116632"/>
            <a:ext cx="5520179" cy="3680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09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  <a:ln w="0" cmpd="thinThick">
            <a:solidFill>
              <a:schemeClr val="tx1"/>
            </a:solidFill>
            <a:prstDash val="dashDot"/>
          </a:ln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uk-UA" sz="60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6000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70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99592" y="908720"/>
            <a:ext cx="763284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По-перше</a:t>
            </a:r>
            <a:r>
              <a:rPr lang="ru-RU" sz="2400" dirty="0"/>
              <a:t>, </a:t>
            </a:r>
            <a:r>
              <a:rPr lang="ru-RU" sz="2400" dirty="0" err="1"/>
              <a:t>економічно</a:t>
            </a:r>
            <a:r>
              <a:rPr lang="ru-RU" sz="2400" dirty="0"/>
              <a:t> </a:t>
            </a:r>
            <a:r>
              <a:rPr lang="ru-RU" sz="2400" dirty="0" err="1"/>
              <a:t>Європейським</a:t>
            </a:r>
            <a:r>
              <a:rPr lang="ru-RU" sz="2400" dirty="0"/>
              <a:t> </a:t>
            </a:r>
            <a:r>
              <a:rPr lang="ru-RU" sz="2400" dirty="0" smtClean="0"/>
              <a:t>державам стало </a:t>
            </a:r>
            <a:r>
              <a:rPr lang="ru-RU" sz="2400" dirty="0" err="1"/>
              <a:t>зрозуміло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вигідніше</a:t>
            </a:r>
            <a:r>
              <a:rPr lang="ru-RU" sz="2400" dirty="0"/>
              <a:t> </a:t>
            </a:r>
            <a:r>
              <a:rPr lang="ru-RU" sz="2400" dirty="0" err="1"/>
              <a:t>вивозити</a:t>
            </a:r>
            <a:r>
              <a:rPr lang="ru-RU" sz="2400" dirty="0"/>
              <a:t> </a:t>
            </a:r>
            <a:r>
              <a:rPr lang="ru-RU" sz="2400" dirty="0" err="1"/>
              <a:t>капітали</a:t>
            </a:r>
            <a:r>
              <a:rPr lang="ru-RU" sz="2400" dirty="0"/>
              <a:t> до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Азії</a:t>
            </a:r>
            <a:r>
              <a:rPr lang="ru-RU" sz="2400" dirty="0"/>
              <a:t> та Африки для </a:t>
            </a:r>
            <a:r>
              <a:rPr lang="ru-RU" sz="2400" dirty="0" err="1"/>
              <a:t>будівництва</a:t>
            </a:r>
            <a:r>
              <a:rPr lang="ru-RU" sz="2400" dirty="0"/>
              <a:t> </a:t>
            </a:r>
            <a:r>
              <a:rPr lang="ru-RU" sz="2400" dirty="0" err="1"/>
              <a:t>промислових</a:t>
            </a:r>
            <a:r>
              <a:rPr lang="ru-RU" sz="2400" dirty="0"/>
              <a:t> і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тут велика </a:t>
            </a:r>
            <a:r>
              <a:rPr lang="ru-RU" sz="2400" dirty="0" err="1" smtClean="0"/>
              <a:t>кількість</a:t>
            </a: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99592" y="2708920"/>
            <a:ext cx="4392488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дешевої</a:t>
            </a:r>
            <a:r>
              <a:rPr lang="ru-RU" sz="2400" dirty="0"/>
              <a:t> </a:t>
            </a:r>
            <a:r>
              <a:rPr lang="ru-RU" sz="2400" dirty="0" err="1" smtClean="0"/>
              <a:t>робочої</a:t>
            </a:r>
            <a:r>
              <a:rPr lang="ru-RU" sz="2400" dirty="0" smtClean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, </a:t>
            </a:r>
            <a:r>
              <a:rPr lang="ru-RU" sz="2400" dirty="0" err="1"/>
              <a:t>джерел</a:t>
            </a:r>
            <a:r>
              <a:rPr lang="ru-RU" sz="2400" dirty="0"/>
              <a:t> </a:t>
            </a:r>
            <a:r>
              <a:rPr lang="ru-RU" sz="2400" dirty="0" err="1"/>
              <a:t>сировини</a:t>
            </a:r>
            <a:r>
              <a:rPr lang="ru-RU" sz="2400" dirty="0"/>
              <a:t> та </a:t>
            </a:r>
            <a:r>
              <a:rPr lang="ru-RU" sz="2400" dirty="0" err="1"/>
              <a:t>енергоносії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не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необхідності</a:t>
            </a:r>
            <a:r>
              <a:rPr lang="ru-RU" sz="2400" dirty="0"/>
              <a:t> </a:t>
            </a:r>
            <a:r>
              <a:rPr lang="ru-RU" sz="2400" dirty="0" err="1"/>
              <a:t>витрачати</a:t>
            </a:r>
            <a:r>
              <a:rPr lang="ru-RU" sz="2400" dirty="0"/>
              <a:t> </a:t>
            </a:r>
            <a:r>
              <a:rPr lang="ru-RU" sz="2400" dirty="0" err="1"/>
              <a:t>великі</a:t>
            </a:r>
            <a:r>
              <a:rPr lang="ru-RU" sz="2400" dirty="0"/>
              <a:t> </a:t>
            </a:r>
            <a:r>
              <a:rPr lang="ru-RU" sz="2400" dirty="0" err="1"/>
              <a:t>кошти</a:t>
            </a:r>
            <a:r>
              <a:rPr lang="ru-RU" sz="2400" dirty="0"/>
              <a:t> на </a:t>
            </a:r>
            <a:r>
              <a:rPr lang="ru-RU" sz="2400" dirty="0" err="1" smtClean="0"/>
              <a:t>охорону</a:t>
            </a:r>
            <a:r>
              <a:rPr lang="ru-RU" sz="2400" dirty="0"/>
              <a:t> </a:t>
            </a:r>
            <a:r>
              <a:rPr lang="ru-RU" sz="2400" dirty="0" err="1" smtClean="0"/>
              <a:t>навколишнього</a:t>
            </a:r>
            <a:r>
              <a:rPr lang="ru-RU" sz="2400" dirty="0"/>
              <a:t> 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, </a:t>
            </a:r>
            <a:r>
              <a:rPr lang="ru-RU" sz="2400" dirty="0"/>
              <a:t>як у </a:t>
            </a:r>
            <a:r>
              <a:rPr lang="ru-RU" sz="2400" dirty="0" err="1"/>
              <a:t>країнах</a:t>
            </a:r>
            <a:r>
              <a:rPr lang="ru-RU" sz="2400" dirty="0"/>
              <a:t>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2050" name="Picture 2" descr="C:\Users\Администратор\Downloads\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533192" cy="3117523"/>
          </a:xfrm>
          <a:prstGeom prst="rect">
            <a:avLst/>
          </a:prstGeom>
          <a:noFill/>
          <a:effectLst>
            <a:innerShdw blurRad="889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83568" y="908720"/>
            <a:ext cx="8003232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/>
              <a:t>Процес</a:t>
            </a:r>
            <a:r>
              <a:rPr lang="ru-RU" i="1" dirty="0"/>
              <a:t> </a:t>
            </a:r>
            <a:r>
              <a:rPr lang="ru-RU" i="1" dirty="0" err="1"/>
              <a:t>деколонізації</a:t>
            </a:r>
            <a:r>
              <a:rPr lang="ru-RU" i="1" dirty="0"/>
              <a:t>, </a:t>
            </a:r>
            <a:r>
              <a:rPr lang="ru-RU" i="1" dirty="0" err="1"/>
              <a:t>тобто</a:t>
            </a:r>
            <a:r>
              <a:rPr lang="ru-RU" i="1" dirty="0"/>
              <a:t> </a:t>
            </a:r>
            <a:r>
              <a:rPr lang="ru-RU" i="1" dirty="0" err="1"/>
              <a:t>ліквідації</a:t>
            </a:r>
            <a:r>
              <a:rPr lang="ru-RU" i="1" dirty="0"/>
              <a:t> </a:t>
            </a:r>
            <a:r>
              <a:rPr lang="ru-RU" i="1" dirty="0" err="1"/>
              <a:t>колоніального</a:t>
            </a:r>
            <a:r>
              <a:rPr lang="ru-RU" i="1" dirty="0"/>
              <a:t> </a:t>
            </a:r>
            <a:r>
              <a:rPr lang="ru-RU" i="1" dirty="0" err="1"/>
              <a:t>володарювання</a:t>
            </a:r>
            <a:r>
              <a:rPr lang="ru-RU" i="1" dirty="0"/>
              <a:t> й </a:t>
            </a:r>
            <a:r>
              <a:rPr lang="ru-RU" i="1" dirty="0" err="1"/>
              <a:t>надання</a:t>
            </a:r>
            <a:r>
              <a:rPr lang="ru-RU" i="1" dirty="0"/>
              <a:t> </a:t>
            </a:r>
            <a:r>
              <a:rPr lang="ru-RU" i="1" dirty="0" err="1"/>
              <a:t>політичної</a:t>
            </a:r>
            <a:r>
              <a:rPr lang="ru-RU" i="1" dirty="0"/>
              <a:t> </a:t>
            </a:r>
            <a:r>
              <a:rPr lang="ru-RU" i="1" dirty="0" err="1"/>
              <a:t>незалежності</a:t>
            </a:r>
            <a:r>
              <a:rPr lang="ru-RU" i="1" dirty="0"/>
              <a:t> народам, </a:t>
            </a:r>
            <a:r>
              <a:rPr lang="ru-RU" i="1" dirty="0" err="1"/>
              <a:t>розтягнувся</a:t>
            </a:r>
            <a:r>
              <a:rPr lang="ru-RU" i="1" dirty="0"/>
              <a:t> на </a:t>
            </a:r>
            <a:r>
              <a:rPr lang="ru-RU" i="1" dirty="0" err="1"/>
              <a:t>кілька</a:t>
            </a:r>
            <a:r>
              <a:rPr lang="ru-RU" i="1" dirty="0"/>
              <a:t> </a:t>
            </a:r>
            <a:r>
              <a:rPr lang="ru-RU" i="1" dirty="0" err="1"/>
              <a:t>десятиріч</a:t>
            </a:r>
            <a:r>
              <a:rPr lang="ru-RU" i="1" dirty="0"/>
              <a:t>.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поділити</a:t>
            </a:r>
            <a:r>
              <a:rPr lang="ru-RU" i="1" dirty="0" smtClean="0"/>
              <a:t> </a:t>
            </a:r>
            <a:r>
              <a:rPr lang="ru-RU" i="1" dirty="0"/>
              <a:t>на три </a:t>
            </a:r>
            <a:r>
              <a:rPr lang="ru-RU" i="1" dirty="0" err="1"/>
              <a:t>етапи</a:t>
            </a:r>
            <a:r>
              <a:rPr lang="ru-RU" i="1" dirty="0"/>
              <a:t>.</a:t>
            </a:r>
            <a:endParaRPr lang="ru-RU" i="1" dirty="0"/>
          </a:p>
        </p:txBody>
      </p:sp>
      <p:pic>
        <p:nvPicPr>
          <p:cNvPr id="3074" name="Picture 2" descr="C:\Users\Администратор\Downloads\f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07" y="3140968"/>
            <a:ext cx="7128792" cy="2708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55576" y="1340768"/>
            <a:ext cx="3456384" cy="32286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1-й </a:t>
            </a:r>
            <a:r>
              <a:rPr lang="ru-RU" sz="2000" dirty="0" err="1"/>
              <a:t>етап</a:t>
            </a:r>
            <a:r>
              <a:rPr lang="ru-RU" sz="2000" dirty="0"/>
              <a:t> (1945—1955 </a:t>
            </a:r>
            <a:r>
              <a:rPr lang="ru-RU" sz="2000" dirty="0" err="1"/>
              <a:t>рр</a:t>
            </a:r>
            <a:r>
              <a:rPr lang="ru-RU" sz="2000" dirty="0"/>
              <a:t>.) </a:t>
            </a:r>
            <a:r>
              <a:rPr lang="ru-RU" sz="2000" dirty="0" err="1"/>
              <a:t>розпочався</a:t>
            </a:r>
            <a:r>
              <a:rPr lang="ru-RU" sz="2000" dirty="0"/>
              <a:t> </a:t>
            </a:r>
            <a:r>
              <a:rPr lang="ru-RU" sz="2000" dirty="0" err="1"/>
              <a:t>революціями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В'єтнамі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Індонезії</a:t>
            </a:r>
            <a:r>
              <a:rPr lang="ru-RU" sz="2000" dirty="0"/>
              <a:t>. </a:t>
            </a:r>
            <a:r>
              <a:rPr lang="ru-RU" sz="2000" dirty="0" err="1" smtClean="0"/>
              <a:t>Їхні</a:t>
            </a:r>
            <a:r>
              <a:rPr lang="ru-RU" sz="2000" dirty="0" smtClean="0"/>
              <a:t> </a:t>
            </a:r>
            <a:r>
              <a:rPr lang="ru-RU" sz="2000" dirty="0" err="1"/>
              <a:t>колишні</a:t>
            </a:r>
            <a:r>
              <a:rPr lang="ru-RU" sz="2000" dirty="0"/>
              <a:t> </a:t>
            </a:r>
            <a:r>
              <a:rPr lang="ru-RU" sz="2000" dirty="0" err="1"/>
              <a:t>метрополії</a:t>
            </a:r>
            <a:r>
              <a:rPr lang="ru-RU" sz="2000" dirty="0"/>
              <a:t> — </a:t>
            </a:r>
            <a:r>
              <a:rPr lang="ru-RU" sz="2000" dirty="0" err="1"/>
              <a:t>Франція</a:t>
            </a:r>
            <a:r>
              <a:rPr lang="ru-RU" sz="2000" dirty="0"/>
              <a:t> та </a:t>
            </a:r>
            <a:r>
              <a:rPr lang="ru-RU" sz="2000" dirty="0" err="1"/>
              <a:t>Голландія</a:t>
            </a:r>
            <a:r>
              <a:rPr lang="ru-RU" sz="2000" dirty="0"/>
              <a:t>, </a:t>
            </a:r>
            <a:r>
              <a:rPr lang="ru-RU" sz="2000" dirty="0" err="1" smtClean="0"/>
              <a:t>спробували</a:t>
            </a:r>
            <a:r>
              <a:rPr lang="ru-RU" sz="2000" dirty="0" smtClean="0"/>
              <a:t> </a:t>
            </a:r>
            <a:r>
              <a:rPr lang="ru-RU" sz="2000" dirty="0" err="1"/>
              <a:t>повернути</a:t>
            </a:r>
            <a:r>
              <a:rPr lang="ru-RU" sz="2000" dirty="0"/>
              <a:t> </a:t>
            </a:r>
            <a:r>
              <a:rPr lang="ru-RU" sz="2000" dirty="0" err="1"/>
              <a:t>панування</a:t>
            </a:r>
            <a:r>
              <a:rPr lang="ru-RU" sz="2000" dirty="0"/>
              <a:t> над </a:t>
            </a:r>
            <a:r>
              <a:rPr lang="ru-RU" sz="2000" dirty="0" err="1"/>
              <a:t>цими</a:t>
            </a:r>
            <a:r>
              <a:rPr lang="ru-RU" sz="2000" dirty="0"/>
              <a:t> </a:t>
            </a:r>
            <a:r>
              <a:rPr lang="ru-RU" sz="2000" dirty="0" err="1"/>
              <a:t>країнами</a:t>
            </a:r>
            <a:r>
              <a:rPr lang="ru-RU" sz="2000" dirty="0"/>
              <a:t>, 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7584" y="3933056"/>
            <a:ext cx="5256584" cy="20882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але в </a:t>
            </a:r>
            <a:r>
              <a:rPr lang="ru-RU" dirty="0" err="1"/>
              <a:t>багатолітній</a:t>
            </a:r>
            <a:r>
              <a:rPr lang="ru-RU" dirty="0"/>
              <a:t> </a:t>
            </a:r>
            <a:r>
              <a:rPr lang="ru-RU" dirty="0" err="1"/>
              <a:t>кровопролитній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. Лаос,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жовтні</a:t>
            </a:r>
            <a:r>
              <a:rPr lang="ru-RU" dirty="0"/>
              <a:t> </a:t>
            </a:r>
            <a:r>
              <a:rPr lang="ru-RU" dirty="0" smtClean="0"/>
              <a:t>1945 р</a:t>
            </a:r>
            <a:r>
              <a:rPr lang="ru-RU" dirty="0"/>
              <a:t>. </a:t>
            </a:r>
            <a:r>
              <a:rPr lang="ru-RU" dirty="0" err="1"/>
              <a:t>оголосив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знов</a:t>
            </a:r>
            <a:r>
              <a:rPr lang="ru-RU" dirty="0"/>
              <a:t> </a:t>
            </a:r>
            <a:r>
              <a:rPr lang="ru-RU" dirty="0" err="1"/>
              <a:t>окупований</a:t>
            </a:r>
            <a:r>
              <a:rPr lang="ru-RU" dirty="0"/>
              <a:t> </a:t>
            </a:r>
            <a:r>
              <a:rPr lang="ru-RU" dirty="0" err="1"/>
              <a:t>Францією</a:t>
            </a:r>
            <a:r>
              <a:rPr lang="ru-RU" dirty="0"/>
              <a:t> і </a:t>
            </a:r>
            <a:r>
              <a:rPr lang="ru-RU" dirty="0" err="1"/>
              <a:t>виборов</a:t>
            </a:r>
            <a:r>
              <a:rPr lang="ru-RU" dirty="0"/>
              <a:t> свободу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smtClean="0"/>
              <a:t>1954 р</a:t>
            </a:r>
            <a:r>
              <a:rPr lang="ru-RU" dirty="0"/>
              <a:t>.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Камбоджею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8" name="Picture 2" descr="C:\Users\Администратор\Downloads\la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97" y="188639"/>
            <a:ext cx="5705475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ownloads\great-britain-flag-great-britain-13511739-1920-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680520" cy="2808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43608" y="2956375"/>
            <a:ext cx="7131868" cy="30243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Інакше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повелися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колоніями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вимагали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Лейбористський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уряд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передавши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руки всю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1947 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створено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уряди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Пакистані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1946 р. —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Бірмі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Ізраїлі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Шрі-Ланці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деколонізації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з'явилося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суверенних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067944" y="620688"/>
            <a:ext cx="4248472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1960 р., коли </a:t>
            </a:r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 ООН з </a:t>
            </a:r>
            <a:r>
              <a:rPr lang="ru-RU" dirty="0" err="1"/>
              <a:t>ініціативи</a:t>
            </a:r>
            <a:r>
              <a:rPr lang="ru-RU" dirty="0"/>
              <a:t> СРСР </a:t>
            </a:r>
            <a:r>
              <a:rPr lang="ru-RU" dirty="0" err="1"/>
              <a:t>прийняла</a:t>
            </a:r>
            <a:r>
              <a:rPr lang="ru-RU" dirty="0"/>
              <a:t> </a:t>
            </a:r>
            <a:r>
              <a:rPr lang="ru-RU" dirty="0" err="1"/>
              <a:t>Декларацію</a:t>
            </a:r>
            <a:r>
              <a:rPr lang="ru-RU" dirty="0"/>
              <a:t> </a:t>
            </a:r>
            <a:r>
              <a:rPr lang="ru-RU" dirty="0" smtClean="0"/>
              <a:t>про </a:t>
            </a:r>
            <a:r>
              <a:rPr lang="ru-RU" dirty="0" err="1" smtClean="0"/>
              <a:t>надання</a:t>
            </a:r>
            <a:r>
              <a:rPr lang="ru-RU" dirty="0"/>
              <a:t> </a:t>
            </a:r>
            <a:r>
              <a:rPr lang="ru-RU" dirty="0" err="1" smtClean="0"/>
              <a:t>незалежності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колишнім</a:t>
            </a:r>
            <a:r>
              <a:rPr lang="ru-RU" dirty="0" smtClean="0"/>
              <a:t> </a:t>
            </a:r>
            <a:r>
              <a:rPr lang="ru-RU" dirty="0" err="1"/>
              <a:t>колоніальним</a:t>
            </a:r>
            <a:r>
              <a:rPr lang="ru-RU" dirty="0"/>
              <a:t> </a:t>
            </a:r>
            <a:r>
              <a:rPr lang="ru-RU" dirty="0" err="1"/>
              <a:t>країнам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визнано</a:t>
            </a:r>
            <a:r>
              <a:rPr lang="ru-RU" dirty="0"/>
              <a:t> "роком Африки", </a:t>
            </a:r>
            <a:r>
              <a:rPr lang="ru-RU" dirty="0" err="1"/>
              <a:t>позаяк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17 </a:t>
            </a:r>
            <a:r>
              <a:rPr lang="ru-RU" dirty="0" err="1"/>
              <a:t>країн</a:t>
            </a:r>
            <a:r>
              <a:rPr lang="ru-RU" dirty="0"/>
              <a:t> стали </a:t>
            </a:r>
            <a:r>
              <a:rPr lang="ru-RU" dirty="0" err="1"/>
              <a:t>незалежними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з Алжиром </a:t>
            </a:r>
            <a:r>
              <a:rPr lang="ru-RU" dirty="0" err="1"/>
              <a:t>Франція</a:t>
            </a:r>
            <a:r>
              <a:rPr lang="ru-RU" dirty="0"/>
              <a:t> </a:t>
            </a:r>
            <a:r>
              <a:rPr lang="ru-RU" dirty="0" err="1"/>
              <a:t>використала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й </a:t>
            </a:r>
            <a:r>
              <a:rPr lang="ru-RU" dirty="0" err="1" smtClean="0"/>
              <a:t>засоби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перешкодити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1954-1962 </a:t>
            </a:r>
            <a:r>
              <a:rPr lang="ru-RU" dirty="0" err="1"/>
              <a:t>рр</a:t>
            </a:r>
            <a:r>
              <a:rPr lang="ru-RU" dirty="0"/>
              <a:t>. вона вела </a:t>
            </a:r>
            <a:r>
              <a:rPr lang="ru-RU" dirty="0" err="1"/>
              <a:t>колоніальну</a:t>
            </a:r>
            <a:r>
              <a:rPr lang="ru-RU" dirty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. </a:t>
            </a:r>
            <a:r>
              <a:rPr lang="ru-RU" dirty="0"/>
              <a:t>Лише в 1962 р.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підтримці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та ООН Алжир став </a:t>
            </a:r>
            <a:r>
              <a:rPr lang="ru-RU" dirty="0" err="1"/>
              <a:t>незалежним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146" name="Picture 2" descr="C:\Users\Администратор\Downloads\Алжи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296537"/>
            <a:ext cx="5090703" cy="3352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403648" y="2492896"/>
            <a:ext cx="3672408" cy="3744416"/>
          </a:xfrm>
        </p:spPr>
        <p:txBody>
          <a:bodyPr>
            <a:normAutofit fontScale="55000" lnSpcReduction="2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indent="0">
              <a:buNone/>
            </a:pP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До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середини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90-х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рр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 11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країн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Південної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Африки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набули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державного статусу.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Прихід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до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влади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у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Південно-Африканській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Республіці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нового уряду,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який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узявся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за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ліквідацію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расистської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системи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зумовив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надання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в 1990 р.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незалежності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Намібії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—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останній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колонії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4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</a:p>
          <a:p>
            <a:pPr marL="0" indent="0">
              <a:buNone/>
            </a:pP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</a:t>
            </a:r>
            <a:r>
              <a:rPr lang="ru-RU" sz="40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Африці</a:t>
            </a:r>
            <a:r>
              <a:rPr lang="ru-RU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7584" y="764704"/>
            <a:ext cx="7560840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3-му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етапі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розпочався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першій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половині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70-х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рр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.,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було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ліквідовано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залишки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колись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могутніх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колоніальних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імперій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У 1975 р. впала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остання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з них —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португальська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надавши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незалежність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Анголі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Мозамбіку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Сан-Томе і </a:t>
            </a:r>
            <a:r>
              <a:rPr lang="ru-RU" sz="22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Принсіпі</a:t>
            </a:r>
            <a:r>
              <a:rPr lang="ru-RU" sz="2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ru-RU" sz="2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170" name="Picture 2" descr="C:\Users\Администратор\Downloads\republic_South_Afric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32917"/>
            <a:ext cx="2808312" cy="366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Шляхи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незалежних</a:t>
            </a:r>
            <a:r>
              <a:rPr lang="ru-RU" b="1" dirty="0"/>
              <a:t> держав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0" y="2204864"/>
            <a:ext cx="4038600" cy="39212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Перед народами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звільнилися</a:t>
            </a:r>
            <a:r>
              <a:rPr lang="ru-RU" dirty="0"/>
              <a:t>, </a:t>
            </a:r>
            <a:r>
              <a:rPr lang="ru-RU" dirty="0" err="1"/>
              <a:t>постали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і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, </a:t>
            </a:r>
            <a:r>
              <a:rPr lang="ru-RU" dirty="0" err="1"/>
              <a:t>завоювання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реформ,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культури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8194" name="Picture 2" descr="C:\Users\Администратор\Downloads\1(37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0" y="2204864"/>
            <a:ext cx="4187717" cy="2671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833</Words>
  <Application>Microsoft Office PowerPoint</Application>
  <PresentationFormat>Экран (4:3)</PresentationFormat>
  <Paragraphs>40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Розпад колоніальної системи</vt:lpstr>
      <vt:lpstr>Розпад колоніальної системи. Етапи деколонізації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Шляхи розвитку незалежних держав</vt:lpstr>
      <vt:lpstr>Презентация PowerPoint</vt:lpstr>
      <vt:lpstr>Презентация PowerPoint</vt:lpstr>
      <vt:lpstr>Презентация PowerPoint</vt:lpstr>
      <vt:lpstr>Презентация PowerPoint</vt:lpstr>
      <vt:lpstr>Нові індустріальні держави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Розпад колоніальної системи</dc:title>
  <dc:creator>Администратор</dc:creator>
  <cp:lastModifiedBy>Администратор</cp:lastModifiedBy>
  <cp:revision>12</cp:revision>
  <dcterms:created xsi:type="dcterms:W3CDTF">2014-05-18T18:40:03Z</dcterms:created>
  <dcterms:modified xsi:type="dcterms:W3CDTF">2014-05-18T20:42:25Z</dcterms:modified>
</cp:coreProperties>
</file>