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73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5" name="Пі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1" name="Місце для дати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B3C9C09-8758-44B9-92DB-BEFF0F2624FC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EB1794-EAAF-4859-B1EE-139D8E07E180}" type="slidenum">
              <a:rPr lang="en-US" smtClean="0"/>
              <a:t>‹№›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C9C09-8758-44B9-92DB-BEFF0F2624FC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B1794-EAAF-4859-B1EE-139D8E07E180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B3C9C09-8758-44B9-92DB-BEFF0F2624FC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EB1794-EAAF-4859-B1EE-139D8E07E180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C9C09-8758-44B9-92DB-BEFF0F2624FC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B1794-EAAF-4859-B1EE-139D8E07E180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3C9C09-8758-44B9-92DB-BEFF0F2624FC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CEB1794-EAAF-4859-B1EE-139D8E07E180}" type="slidenum">
              <a:rPr lang="en-US" smtClean="0"/>
              <a:t>‹№›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C9C09-8758-44B9-92DB-BEFF0F2624FC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B1794-EAAF-4859-B1EE-139D8E07E180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C9C09-8758-44B9-92DB-BEFF0F2624FC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B1794-EAAF-4859-B1EE-139D8E07E180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C9C09-8758-44B9-92DB-BEFF0F2624FC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B1794-EAAF-4859-B1EE-139D8E07E180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3C9C09-8758-44B9-92DB-BEFF0F2624FC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B1794-EAAF-4859-B1EE-139D8E07E180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C9C09-8758-44B9-92DB-BEFF0F2624FC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B1794-EAAF-4859-B1EE-139D8E07E180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C9C09-8758-44B9-92DB-BEFF0F2624FC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B1794-EAAF-4859-B1EE-139D8E07E180}" type="slidenum">
              <a:rPr lang="en-US" smtClean="0"/>
              <a:t>‹№›</a:t>
            </a:fld>
            <a:endParaRPr lang="en-US"/>
          </a:p>
        </p:txBody>
      </p:sp>
      <p:sp>
        <p:nvSpPr>
          <p:cNvPr id="10" name="Місце для зображення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Місце для заголовка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1" name="Місце для тексту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7" name="Місце для дати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B3C9C09-8758-44B9-92DB-BEFF0F2624FC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CEB1794-EAAF-4859-B1EE-139D8E07E180}" type="slidenum">
              <a:rPr lang="en-US" smtClean="0"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Das </a:t>
            </a:r>
            <a:r>
              <a:rPr lang="en-US" dirty="0" err="1" smtClean="0"/>
              <a:t>schulsystem</a:t>
            </a:r>
            <a:r>
              <a:rPr lang="en-US" dirty="0" smtClean="0"/>
              <a:t> in </a:t>
            </a:r>
            <a:r>
              <a:rPr lang="en-US" dirty="0" err="1" smtClean="0"/>
              <a:t>deutschland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Dawydjuk</a:t>
            </a:r>
            <a:r>
              <a:rPr lang="en-US" dirty="0" smtClean="0"/>
              <a:t> </a:t>
            </a:r>
            <a:r>
              <a:rPr lang="en-US" dirty="0" err="1" smtClean="0"/>
              <a:t>Iwanna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Umfasst 3 Jahren (10 13 Klasse des Gymnasiums)</a:t>
            </a:r>
          </a:p>
          <a:p>
            <a:r>
              <a:rPr lang="de-DE" dirty="0" smtClean="0"/>
              <a:t>Er schließt mit </a:t>
            </a:r>
            <a:r>
              <a:rPr lang="de-DE" dirty="0" smtClean="0"/>
              <a:t>der allgemeinen Hochschulreife (Abitur) ab</a:t>
            </a:r>
            <a:r>
              <a:rPr lang="de-DE" dirty="0" smtClean="0"/>
              <a:t>.</a:t>
            </a:r>
          </a:p>
          <a:p>
            <a:endParaRPr lang="en-US" dirty="0"/>
          </a:p>
        </p:txBody>
      </p:sp>
      <p:pic>
        <p:nvPicPr>
          <p:cNvPr id="1028" name="Picture 4" descr="http://diepresse.com/images/uploads/5/c/2/456130/hauptschule200902261419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500438"/>
            <a:ext cx="4762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Dann können die Schüler nach Universitäten gehen (nach der 13te Klasse des Gymnasiums) oder ein </a:t>
            </a:r>
            <a:r>
              <a:rPr lang="de-DE" dirty="0" err="1" smtClean="0"/>
              <a:t>Jungerspezialist</a:t>
            </a:r>
            <a:r>
              <a:rPr lang="de-DE" dirty="0" smtClean="0"/>
              <a:t> werden(Nach dem Fachoberschule oder </a:t>
            </a:r>
            <a:r>
              <a:rPr lang="de-DE" dirty="0" err="1" smtClean="0"/>
              <a:t>beruftliche</a:t>
            </a:r>
            <a:r>
              <a:rPr lang="de-DE" dirty="0" smtClean="0"/>
              <a:t> Schule).</a:t>
            </a:r>
          </a:p>
          <a:p>
            <a:endParaRPr lang="en-US" dirty="0"/>
          </a:p>
        </p:txBody>
      </p:sp>
      <p:pic>
        <p:nvPicPr>
          <p:cNvPr id="37890" name="Picture 2" descr="http://www.gauss-hauptschule.de/pics/startf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3428999"/>
            <a:ext cx="457200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0"/>
            <a:ext cx="8143900" cy="6858000"/>
          </a:xfrm>
        </p:spPr>
        <p:txBody>
          <a:bodyPr/>
          <a:lstStyle/>
          <a:p>
            <a:r>
              <a:rPr lang="de-DE" dirty="0" smtClean="0"/>
              <a:t>Im Zuge der Schulreform durch den Beitritt der DDR zur </a:t>
            </a:r>
            <a:r>
              <a:rPr lang="de-DE" dirty="0" smtClean="0"/>
              <a:t>Bundesrepublik in solche Bundesländer, wie </a:t>
            </a:r>
            <a:r>
              <a:rPr lang="en-US" dirty="0" smtClean="0"/>
              <a:t>Sachsen, </a:t>
            </a:r>
            <a:r>
              <a:rPr lang="en-US" dirty="0" smtClean="0"/>
              <a:t>Thüringen und Mecklenburg-Vorpommern, </a:t>
            </a:r>
            <a:r>
              <a:rPr lang="de-DE" dirty="0" smtClean="0"/>
              <a:t>können die Schüler zur Uni nach 12 Klassen gehen. </a:t>
            </a:r>
            <a:endParaRPr lang="de-DE" dirty="0"/>
          </a:p>
        </p:txBody>
      </p:sp>
      <p:pic>
        <p:nvPicPr>
          <p:cNvPr id="36866" name="Picture 2" descr="http://www.taz.de/uploads/images/684x342/dpa-hauptschu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500306"/>
            <a:ext cx="6515100" cy="3257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einbisschendeutsch.com/images/schulstruktu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37" y="857232"/>
            <a:ext cx="7794449" cy="5529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File:Schulen Wegweis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-376836"/>
            <a:ext cx="5857916" cy="85167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500306"/>
            <a:ext cx="7239000" cy="1143000"/>
          </a:xfrm>
        </p:spPr>
        <p:txBody>
          <a:bodyPr/>
          <a:lstStyle/>
          <a:p>
            <a:r>
              <a:rPr lang="en-US" dirty="0" err="1" smtClean="0"/>
              <a:t>Primarstufe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571500"/>
            <a:ext cx="7239000" cy="1143000"/>
          </a:xfrm>
        </p:spPr>
        <p:txBody>
          <a:bodyPr/>
          <a:lstStyle/>
          <a:p>
            <a:r>
              <a:rPr lang="en-US" dirty="0" err="1" smtClean="0"/>
              <a:t>Grundschule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158" y="571480"/>
            <a:ext cx="7239000" cy="4846320"/>
          </a:xfrm>
        </p:spPr>
        <p:txBody>
          <a:bodyPr/>
          <a:lstStyle/>
          <a:p>
            <a:r>
              <a:rPr lang="en-US" dirty="0" smtClean="0"/>
              <a:t> Die Kinder </a:t>
            </a:r>
            <a:r>
              <a:rPr lang="en-US" dirty="0" err="1" smtClean="0"/>
              <a:t>besuchen</a:t>
            </a:r>
            <a:r>
              <a:rPr lang="en-US" dirty="0" smtClean="0"/>
              <a:t> die </a:t>
            </a:r>
            <a:r>
              <a:rPr lang="en-US" dirty="0" err="1" smtClean="0"/>
              <a:t>Grundschule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6 </a:t>
            </a:r>
            <a:r>
              <a:rPr lang="en-US" dirty="0" err="1" smtClean="0"/>
              <a:t>Jahren</a:t>
            </a:r>
            <a:r>
              <a:rPr lang="en-US" dirty="0" smtClean="0"/>
              <a:t> Alt.</a:t>
            </a:r>
          </a:p>
          <a:p>
            <a:r>
              <a:rPr lang="en-US" dirty="0" smtClean="0"/>
              <a:t>Die </a:t>
            </a:r>
            <a:r>
              <a:rPr lang="en-US" dirty="0" err="1" smtClean="0"/>
              <a:t>Lernen</a:t>
            </a:r>
            <a:r>
              <a:rPr lang="en-US" dirty="0" smtClean="0"/>
              <a:t> </a:t>
            </a:r>
            <a:r>
              <a:rPr lang="en-US" dirty="0" err="1" smtClean="0"/>
              <a:t>dort</a:t>
            </a:r>
            <a:r>
              <a:rPr lang="en-US" dirty="0" smtClean="0"/>
              <a:t> </a:t>
            </a:r>
            <a:r>
              <a:rPr lang="en-US" dirty="0" err="1" smtClean="0"/>
              <a:t>umfasst</a:t>
            </a:r>
            <a:r>
              <a:rPr lang="en-US" dirty="0" smtClean="0"/>
              <a:t> 4 </a:t>
            </a:r>
            <a:r>
              <a:rPr lang="en-US" dirty="0" err="1" smtClean="0"/>
              <a:t>Jahren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Berlin und Brandenburg – 6 </a:t>
            </a:r>
            <a:r>
              <a:rPr lang="en-US" dirty="0" err="1" smtClean="0"/>
              <a:t>Jahren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Im</a:t>
            </a:r>
            <a:r>
              <a:rPr lang="en-US" dirty="0" smtClean="0"/>
              <a:t> 2 </a:t>
            </a:r>
            <a:r>
              <a:rPr lang="en-US" dirty="0" err="1" smtClean="0"/>
              <a:t>Jahren</a:t>
            </a:r>
            <a:r>
              <a:rPr lang="en-US" dirty="0" smtClean="0"/>
              <a:t>, </a:t>
            </a:r>
            <a:r>
              <a:rPr lang="en-US" dirty="0" err="1" smtClean="0"/>
              <a:t>haben</a:t>
            </a:r>
            <a:r>
              <a:rPr lang="en-US" dirty="0" smtClean="0"/>
              <a:t> die Kinder </a:t>
            </a:r>
            <a:r>
              <a:rPr lang="en-US" dirty="0" err="1" smtClean="0"/>
              <a:t>keine</a:t>
            </a:r>
            <a:r>
              <a:rPr lang="en-US" dirty="0" smtClean="0"/>
              <a:t> </a:t>
            </a:r>
            <a:r>
              <a:rPr lang="en-US" dirty="0" err="1" smtClean="0"/>
              <a:t>Noten</a:t>
            </a:r>
            <a:r>
              <a:rPr lang="en-US" dirty="0" smtClean="0"/>
              <a:t>, </a:t>
            </a:r>
            <a:r>
              <a:rPr lang="en-US" dirty="0" err="1" smtClean="0"/>
              <a:t>sondern</a:t>
            </a:r>
            <a:r>
              <a:rPr lang="en-US" dirty="0" smtClean="0"/>
              <a:t> </a:t>
            </a:r>
            <a:r>
              <a:rPr lang="en-US" dirty="0" err="1" smtClean="0"/>
              <a:t>Nachrichten</a:t>
            </a:r>
            <a:r>
              <a:rPr lang="en-US" dirty="0" smtClean="0"/>
              <a:t> </a:t>
            </a:r>
            <a:r>
              <a:rPr lang="de-DE" dirty="0" smtClean="0"/>
              <a:t>über seine Leistungen.</a:t>
            </a:r>
            <a:endParaRPr lang="en-US" dirty="0" smtClean="0"/>
          </a:p>
        </p:txBody>
      </p:sp>
      <p:pic>
        <p:nvPicPr>
          <p:cNvPr id="6146" name="Picture 2" descr="http://www.csn-deutschland.de/blog/wp-content/uploads/2009/09/Schu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571876"/>
            <a:ext cx="4419600" cy="2905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2786058"/>
            <a:ext cx="7239000" cy="1143000"/>
          </a:xfrm>
        </p:spPr>
        <p:txBody>
          <a:bodyPr/>
          <a:lstStyle/>
          <a:p>
            <a:r>
              <a:rPr lang="de-DE" dirty="0" smtClean="0"/>
              <a:t>Sekundarstufe I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Klassische Schulen der Sekundarstufe I sind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Hauptschule</a:t>
            </a:r>
          </a:p>
          <a:p>
            <a:r>
              <a:rPr lang="de-DE" dirty="0" smtClean="0"/>
              <a:t>Die Realschule</a:t>
            </a:r>
          </a:p>
          <a:p>
            <a:r>
              <a:rPr lang="de-DE" dirty="0" smtClean="0"/>
              <a:t>Das  Gymnasium bis Klasse 10.</a:t>
            </a:r>
            <a:endParaRPr lang="en-US" dirty="0"/>
          </a:p>
        </p:txBody>
      </p:sp>
      <p:pic>
        <p:nvPicPr>
          <p:cNvPr id="4098" name="Picture 2" descr="http://recources.moritzrickert.de/schu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114675"/>
            <a:ext cx="3743325" cy="3743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Heute zählen die Gesamtschule </a:t>
            </a:r>
            <a:r>
              <a:rPr lang="de-DE" dirty="0" smtClean="0"/>
              <a:t>(ebenso </a:t>
            </a:r>
            <a:r>
              <a:rPr lang="de-DE" dirty="0" smtClean="0"/>
              <a:t>dazu wie alle neu geschaffenen Schulformen</a:t>
            </a:r>
            <a:endParaRPr lang="en-US" dirty="0"/>
          </a:p>
        </p:txBody>
      </p:sp>
      <p:pic>
        <p:nvPicPr>
          <p:cNvPr id="38914" name="Picture 2" descr="http://freiessuedtirol.files.wordpress.com/2011/11/ak_schu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143248"/>
            <a:ext cx="4762500" cy="3171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0"/>
            <a:ext cx="8143900" cy="6858000"/>
          </a:xfrm>
        </p:spPr>
        <p:txBody>
          <a:bodyPr/>
          <a:lstStyle/>
          <a:p>
            <a:r>
              <a:rPr lang="de-DE" dirty="0" smtClean="0"/>
              <a:t>Regionalschule (Rheinland-Pfalz, Mecklenburg-Vorpommern</a:t>
            </a:r>
            <a:r>
              <a:rPr lang="de-DE" dirty="0" smtClean="0"/>
              <a:t>),</a:t>
            </a:r>
          </a:p>
          <a:p>
            <a:r>
              <a:rPr lang="de-DE" dirty="0" smtClean="0"/>
              <a:t> </a:t>
            </a:r>
            <a:r>
              <a:rPr lang="de-DE" dirty="0" smtClean="0"/>
              <a:t>Erweiterte Realschule (Saarland), </a:t>
            </a:r>
            <a:endParaRPr lang="de-DE" dirty="0" smtClean="0"/>
          </a:p>
          <a:p>
            <a:r>
              <a:rPr lang="de-DE" dirty="0" smtClean="0"/>
              <a:t>Realschule </a:t>
            </a:r>
            <a:r>
              <a:rPr lang="de-DE" dirty="0" smtClean="0"/>
              <a:t>plus (Rheinland-Pfalz ab 2009/10), </a:t>
            </a:r>
            <a:endParaRPr lang="de-DE" dirty="0" smtClean="0"/>
          </a:p>
          <a:p>
            <a:r>
              <a:rPr lang="de-DE" dirty="0" smtClean="0"/>
              <a:t>Mittelschule </a:t>
            </a:r>
            <a:r>
              <a:rPr lang="de-DE" dirty="0" smtClean="0"/>
              <a:t>(Bayern), </a:t>
            </a:r>
            <a:endParaRPr lang="de-DE" dirty="0" smtClean="0"/>
          </a:p>
          <a:p>
            <a:r>
              <a:rPr lang="de-DE" dirty="0" smtClean="0"/>
              <a:t>Oberschule </a:t>
            </a:r>
            <a:r>
              <a:rPr lang="de-DE" dirty="0" smtClean="0"/>
              <a:t>(Baden-Württemberg, Brandenburg, Bremen, Niedersachsen, Sachsen</a:t>
            </a:r>
            <a:r>
              <a:rPr lang="de-DE" dirty="0" smtClean="0"/>
              <a:t>),</a:t>
            </a:r>
          </a:p>
          <a:p>
            <a:r>
              <a:rPr lang="de-DE" dirty="0" smtClean="0"/>
              <a:t> </a:t>
            </a:r>
            <a:r>
              <a:rPr lang="de-DE" dirty="0" smtClean="0"/>
              <a:t>Regelschule (Thüringen), </a:t>
            </a:r>
            <a:endParaRPr lang="de-DE" dirty="0" smtClean="0"/>
          </a:p>
          <a:p>
            <a:r>
              <a:rPr lang="de-DE" dirty="0" smtClean="0"/>
              <a:t>Sekundarschule </a:t>
            </a:r>
            <a:r>
              <a:rPr lang="de-DE" dirty="0" smtClean="0"/>
              <a:t>(Sachsen-Anhalt</a:t>
            </a:r>
            <a:r>
              <a:rPr lang="de-DE" dirty="0" smtClean="0"/>
              <a:t>),</a:t>
            </a:r>
          </a:p>
          <a:p>
            <a:r>
              <a:rPr lang="de-DE" dirty="0" smtClean="0"/>
              <a:t> </a:t>
            </a:r>
            <a:r>
              <a:rPr lang="de-DE" dirty="0" smtClean="0"/>
              <a:t>Stadtteilschule (Hamburg).</a:t>
            </a:r>
            <a:endParaRPr lang="en-US" dirty="0"/>
          </a:p>
        </p:txBody>
      </p:sp>
      <p:pic>
        <p:nvPicPr>
          <p:cNvPr id="3074" name="Picture 2" descr="http://www.schulefigoe.ch/uploads/pics/schule_m_zukunf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003621"/>
            <a:ext cx="4286248" cy="28543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86058"/>
            <a:ext cx="7239000" cy="1143000"/>
          </a:xfrm>
        </p:spPr>
        <p:txBody>
          <a:bodyPr/>
          <a:lstStyle/>
          <a:p>
            <a:r>
              <a:rPr lang="de-DE" dirty="0" smtClean="0"/>
              <a:t>Sekundarstufe II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Вишукана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ишукана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</TotalTime>
  <Words>209</Words>
  <Application>Microsoft Office PowerPoint</Application>
  <PresentationFormat>Екран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Вишукана</vt:lpstr>
      <vt:lpstr>Das schulsystem in deutschland</vt:lpstr>
      <vt:lpstr>Слайд 2</vt:lpstr>
      <vt:lpstr>Primarstufe</vt:lpstr>
      <vt:lpstr>Grundschule</vt:lpstr>
      <vt:lpstr>Sekundarstufe I</vt:lpstr>
      <vt:lpstr>Klassische Schulen der Sekundarstufe I sind</vt:lpstr>
      <vt:lpstr>Heute zählen die Gesamtschule (ebenso dazu wie alle neu geschaffenen Schulformen</vt:lpstr>
      <vt:lpstr>Слайд 8</vt:lpstr>
      <vt:lpstr>Sekundarstufe II</vt:lpstr>
      <vt:lpstr>Слайд 10</vt:lpstr>
      <vt:lpstr>Слайд 11</vt:lpstr>
      <vt:lpstr>Слайд 12</vt:lpstr>
      <vt:lpstr>Слайд 13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schulsystem in deutschland</dc:title>
  <dc:creator>IBAHKA</dc:creator>
  <cp:lastModifiedBy>IBAHKA</cp:lastModifiedBy>
  <cp:revision>4</cp:revision>
  <dcterms:created xsi:type="dcterms:W3CDTF">2013-10-24T17:51:00Z</dcterms:created>
  <dcterms:modified xsi:type="dcterms:W3CDTF">2013-10-24T18:29:10Z</dcterms:modified>
</cp:coreProperties>
</file>