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90B-C231-48C2-8ABA-2FA97733F9D0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95493-B954-41E6-AB46-FC2F4357432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90B-C231-48C2-8ABA-2FA97733F9D0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95493-B954-41E6-AB46-FC2F435743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90B-C231-48C2-8ABA-2FA97733F9D0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95493-B954-41E6-AB46-FC2F435743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90B-C231-48C2-8ABA-2FA97733F9D0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95493-B954-41E6-AB46-FC2F435743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90B-C231-48C2-8ABA-2FA97733F9D0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95493-B954-41E6-AB46-FC2F4357432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90B-C231-48C2-8ABA-2FA97733F9D0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95493-B954-41E6-AB46-FC2F435743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90B-C231-48C2-8ABA-2FA97733F9D0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95493-B954-41E6-AB46-FC2F435743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90B-C231-48C2-8ABA-2FA97733F9D0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95493-B954-41E6-AB46-FC2F435743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90B-C231-48C2-8ABA-2FA97733F9D0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95493-B954-41E6-AB46-FC2F435743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90B-C231-48C2-8ABA-2FA97733F9D0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95493-B954-41E6-AB46-FC2F435743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90B-C231-48C2-8ABA-2FA97733F9D0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0E95493-B954-41E6-AB46-FC2F4357432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ADE90B-C231-48C2-8ABA-2FA97733F9D0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E95493-B954-41E6-AB46-FC2F4357432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науково-технічна</a:t>
            </a:r>
            <a:r>
              <a:rPr lang="ru-RU" dirty="0" smtClean="0"/>
              <a:t> </a:t>
            </a:r>
            <a:r>
              <a:rPr lang="ru-RU" dirty="0" err="1" smtClean="0"/>
              <a:t>революція</a:t>
            </a:r>
            <a:r>
              <a:rPr lang="ru-RU" dirty="0" smtClean="0"/>
              <a:t>, </a:t>
            </a:r>
            <a:r>
              <a:rPr lang="ru-RU" dirty="0" err="1" smtClean="0"/>
              <a:t>освіта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наука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Презентація</a:t>
            </a:r>
            <a:endParaRPr lang="ru-RU" dirty="0"/>
          </a:p>
        </p:txBody>
      </p:sp>
    </p:spTree>
  </p:cSld>
  <p:clrMapOvr>
    <a:masterClrMapping/>
  </p:clrMapOvr>
  <p:transition spd="slow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науковці</a:t>
            </a:r>
            <a:r>
              <a:rPr lang="ru-RU" dirty="0"/>
              <a:t> та </a:t>
            </a:r>
            <a:r>
              <a:rPr lang="ru-RU" dirty="0" err="1"/>
              <a:t>інженери</a:t>
            </a:r>
            <a:r>
              <a:rPr lang="ru-RU" dirty="0"/>
              <a:t> </a:t>
            </a:r>
            <a:r>
              <a:rPr lang="ru-RU" dirty="0" err="1"/>
              <a:t>спроектували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збудували</a:t>
            </a:r>
            <a:r>
              <a:rPr lang="ru-RU" dirty="0"/>
              <a:t> </a:t>
            </a:r>
            <a:r>
              <a:rPr lang="ru-RU" dirty="0" err="1"/>
              <a:t>цифрову</a:t>
            </a:r>
            <a:r>
              <a:rPr lang="ru-RU" dirty="0"/>
              <a:t> машину «</a:t>
            </a:r>
            <a:r>
              <a:rPr lang="ru-RU" dirty="0" err="1"/>
              <a:t>Київ</a:t>
            </a:r>
            <a:r>
              <a:rPr lang="ru-RU" dirty="0"/>
              <a:t>» (1960), першу в СРСР машину широкого </a:t>
            </a:r>
            <a:r>
              <a:rPr lang="ru-RU" dirty="0" err="1"/>
              <a:t>профілю</a:t>
            </a:r>
            <a:r>
              <a:rPr lang="ru-RU" dirty="0"/>
              <a:t> «</a:t>
            </a:r>
            <a:r>
              <a:rPr lang="ru-RU" dirty="0" err="1"/>
              <a:t>Дніпро</a:t>
            </a:r>
            <a:r>
              <a:rPr lang="ru-RU" dirty="0"/>
              <a:t>» (1961), </a:t>
            </a:r>
            <a:r>
              <a:rPr lang="ru-RU" dirty="0" err="1"/>
              <a:t>машини</a:t>
            </a:r>
            <a:r>
              <a:rPr lang="ru-RU" dirty="0"/>
              <a:t> «</a:t>
            </a:r>
            <a:r>
              <a:rPr lang="ru-RU" dirty="0" err="1"/>
              <a:t>Промінь</a:t>
            </a:r>
            <a:r>
              <a:rPr lang="ru-RU" dirty="0"/>
              <a:t>» (1962), «Мир» (1964) та </a:t>
            </a:r>
            <a:r>
              <a:rPr lang="ru-RU" dirty="0" err="1"/>
              <a:t>ін</a:t>
            </a:r>
            <a:r>
              <a:rPr lang="ru-RU" dirty="0"/>
              <a:t>. У 1962 </a:t>
            </a:r>
            <a:r>
              <a:rPr lang="en-US" dirty="0"/>
              <a:t>p., </a:t>
            </a:r>
            <a:r>
              <a:rPr lang="ru-RU" dirty="0" err="1"/>
              <a:t>ураховуючи</a:t>
            </a:r>
            <a:r>
              <a:rPr lang="ru-RU" dirty="0"/>
              <a:t> </a:t>
            </a:r>
            <a:r>
              <a:rPr lang="ru-RU" dirty="0" err="1"/>
              <a:t>кваліфікацію</a:t>
            </a:r>
            <a:r>
              <a:rPr lang="ru-RU" dirty="0"/>
              <a:t> </a:t>
            </a:r>
            <a:r>
              <a:rPr lang="ru-RU" dirty="0" err="1"/>
              <a:t>співробітників</a:t>
            </a:r>
            <a:r>
              <a:rPr lang="ru-RU" dirty="0"/>
              <a:t> та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, </a:t>
            </a:r>
            <a:r>
              <a:rPr lang="ru-RU" dirty="0" err="1"/>
              <a:t>Обчислювальний</a:t>
            </a:r>
            <a:r>
              <a:rPr lang="ru-RU" dirty="0"/>
              <a:t> центр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перейменований</a:t>
            </a:r>
            <a:r>
              <a:rPr lang="ru-RU" dirty="0"/>
              <a:t> на 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кібернетики</a:t>
            </a:r>
            <a:r>
              <a:rPr lang="ru-RU" dirty="0"/>
              <a:t> АН УРСР. За цикл </a:t>
            </a:r>
            <a:r>
              <a:rPr lang="ru-RU" dirty="0" err="1"/>
              <a:t>праць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цифрових</a:t>
            </a:r>
            <a:r>
              <a:rPr lang="ru-RU" dirty="0"/>
              <a:t> </a:t>
            </a:r>
            <a:r>
              <a:rPr lang="ru-RU" dirty="0" err="1"/>
              <a:t>автоматів</a:t>
            </a:r>
            <a:r>
              <a:rPr lang="ru-RU" dirty="0"/>
              <a:t> директор </a:t>
            </a:r>
            <a:r>
              <a:rPr lang="ru-RU" dirty="0" err="1"/>
              <a:t>інституту</a:t>
            </a:r>
            <a:r>
              <a:rPr lang="ru-RU" dirty="0"/>
              <a:t> </a:t>
            </a:r>
            <a:r>
              <a:rPr lang="ru-RU" dirty="0" err="1"/>
              <a:t>академік</a:t>
            </a:r>
            <a:r>
              <a:rPr lang="ru-RU" dirty="0"/>
              <a:t> В. Глушков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відзначений</a:t>
            </a:r>
            <a:r>
              <a:rPr lang="ru-RU" dirty="0"/>
              <a:t> </a:t>
            </a:r>
            <a:r>
              <a:rPr lang="ru-RU" dirty="0" err="1"/>
              <a:t>Ленінською</a:t>
            </a:r>
            <a:r>
              <a:rPr lang="ru-RU" dirty="0"/>
              <a:t> </a:t>
            </a:r>
            <a:r>
              <a:rPr lang="ru-RU" dirty="0" err="1"/>
              <a:t>премією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</a:t>
            </a:r>
            <a:r>
              <a:rPr lang="ru-RU" dirty="0" err="1"/>
              <a:t>укладена</a:t>
            </a:r>
            <a:r>
              <a:rPr lang="ru-RU" dirty="0"/>
              <a:t> та видана </a:t>
            </a:r>
            <a:r>
              <a:rPr lang="ru-RU" dirty="0" err="1"/>
              <a:t>українською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перша у </a:t>
            </a:r>
            <a:r>
              <a:rPr lang="ru-RU" dirty="0" err="1"/>
              <a:t>світі</a:t>
            </a:r>
            <a:r>
              <a:rPr lang="ru-RU" dirty="0"/>
              <a:t> «</a:t>
            </a:r>
            <a:r>
              <a:rPr lang="ru-RU" dirty="0" err="1"/>
              <a:t>Енциклопедія</a:t>
            </a:r>
            <a:r>
              <a:rPr lang="ru-RU" dirty="0"/>
              <a:t> </a:t>
            </a:r>
            <a:r>
              <a:rPr lang="ru-RU" dirty="0" err="1"/>
              <a:t>кібернетики</a:t>
            </a:r>
            <a:r>
              <a:rPr lang="ru-RU" dirty="0"/>
              <a:t>».</a:t>
            </a:r>
          </a:p>
        </p:txBody>
      </p:sp>
    </p:spTree>
  </p:cSld>
  <p:clrMapOvr>
    <a:masterClrMapping/>
  </p:clrMapOvr>
  <p:transition spd="slow"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Над </a:t>
            </a:r>
            <a:r>
              <a:rPr lang="ru-RU" dirty="0" err="1"/>
              <a:t>замовленнями</a:t>
            </a:r>
            <a:r>
              <a:rPr lang="ru-RU" dirty="0"/>
              <a:t> ВПК активно </a:t>
            </a:r>
            <a:r>
              <a:rPr lang="ru-RU" dirty="0" err="1"/>
              <a:t>працював</a:t>
            </a:r>
            <a:r>
              <a:rPr lang="ru-RU" dirty="0"/>
              <a:t> 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механіки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займався</a:t>
            </a:r>
            <a:r>
              <a:rPr lang="ru-RU" dirty="0"/>
              <a:t> </a:t>
            </a:r>
            <a:r>
              <a:rPr lang="ru-RU" dirty="0" err="1"/>
              <a:t>розробкою</a:t>
            </a:r>
            <a:r>
              <a:rPr lang="ru-RU" dirty="0"/>
              <a:t> </a:t>
            </a:r>
            <a:r>
              <a:rPr lang="ru-RU" dirty="0" err="1"/>
              <a:t>рекомендацій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подолання</a:t>
            </a:r>
            <a:r>
              <a:rPr lang="ru-RU" dirty="0"/>
              <a:t> </a:t>
            </a:r>
            <a:r>
              <a:rPr lang="ru-RU" dirty="0" err="1"/>
              <a:t>вібрацій</a:t>
            </a:r>
            <a:r>
              <a:rPr lang="ru-RU" dirty="0"/>
              <a:t> </a:t>
            </a:r>
            <a:r>
              <a:rPr lang="ru-RU" dirty="0" err="1"/>
              <a:t>корпусів</a:t>
            </a:r>
            <a:r>
              <a:rPr lang="ru-RU" dirty="0"/>
              <a:t> </a:t>
            </a:r>
            <a:r>
              <a:rPr lang="ru-RU" dirty="0" err="1"/>
              <a:t>міжконтинентальних</a:t>
            </a:r>
            <a:r>
              <a:rPr lang="ru-RU" dirty="0"/>
              <a:t> </a:t>
            </a:r>
            <a:r>
              <a:rPr lang="ru-RU" dirty="0" err="1"/>
              <a:t>балістичних</a:t>
            </a:r>
            <a:r>
              <a:rPr lang="ru-RU" dirty="0"/>
              <a:t> ракет, </a:t>
            </a:r>
            <a:r>
              <a:rPr lang="ru-RU" dirty="0" err="1"/>
              <a:t>теорією</a:t>
            </a:r>
            <a:r>
              <a:rPr lang="ru-RU" dirty="0"/>
              <a:t> </a:t>
            </a:r>
            <a:r>
              <a:rPr lang="ru-RU" dirty="0" err="1"/>
              <a:t>конструктивної</a:t>
            </a:r>
            <a:r>
              <a:rPr lang="ru-RU" dirty="0"/>
              <a:t> </a:t>
            </a:r>
            <a:r>
              <a:rPr lang="ru-RU" dirty="0" err="1"/>
              <a:t>міцності</a:t>
            </a:r>
            <a:r>
              <a:rPr lang="ru-RU" dirty="0"/>
              <a:t> </a:t>
            </a:r>
            <a:r>
              <a:rPr lang="ru-RU" dirty="0" err="1"/>
              <a:t>пластмас</a:t>
            </a:r>
            <a:r>
              <a:rPr lang="ru-RU" dirty="0"/>
              <a:t> для </a:t>
            </a:r>
            <a:r>
              <a:rPr lang="ru-RU" dirty="0" err="1"/>
              <a:t>ракетної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, </a:t>
            </a:r>
            <a:r>
              <a:rPr lang="ru-RU" dirty="0" err="1"/>
              <a:t>проектованої</a:t>
            </a:r>
            <a:r>
              <a:rPr lang="ru-RU" dirty="0"/>
              <a:t> </a:t>
            </a:r>
            <a:r>
              <a:rPr lang="ru-RU" dirty="0" err="1"/>
              <a:t>Дніпропетровським</a:t>
            </a:r>
            <a:r>
              <a:rPr lang="ru-RU" dirty="0"/>
              <a:t> </a:t>
            </a:r>
            <a:r>
              <a:rPr lang="ru-RU" dirty="0" err="1"/>
              <a:t>конструкторським</a:t>
            </a:r>
            <a:r>
              <a:rPr lang="ru-RU" dirty="0"/>
              <a:t> бюро «</a:t>
            </a:r>
            <a:r>
              <a:rPr lang="ru-RU" dirty="0" err="1"/>
              <a:t>Південне</a:t>
            </a:r>
            <a:r>
              <a:rPr lang="ru-RU" dirty="0"/>
              <a:t>».</a:t>
            </a:r>
          </a:p>
        </p:txBody>
      </p:sp>
    </p:spTree>
  </p:cSld>
  <p:clrMapOvr>
    <a:masterClrMapping/>
  </p:clrMapOvr>
  <p:transition spd="slow">
    <p:diamond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досягнули </a:t>
            </a:r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учені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точних</a:t>
            </a:r>
            <a:r>
              <a:rPr lang="ru-RU" dirty="0"/>
              <a:t> наук. </a:t>
            </a:r>
            <a:r>
              <a:rPr lang="ru-RU" dirty="0" err="1"/>
              <a:t>Серед</a:t>
            </a:r>
            <a:r>
              <a:rPr lang="ru-RU" dirty="0"/>
              <a:t> них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вагоме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займали</a:t>
            </a:r>
            <a:r>
              <a:rPr lang="ru-RU" dirty="0"/>
              <a:t> </a:t>
            </a:r>
            <a:r>
              <a:rPr lang="ru-RU" dirty="0" err="1"/>
              <a:t>розроблені</a:t>
            </a:r>
            <a:r>
              <a:rPr lang="ru-RU" dirty="0"/>
              <a:t> </a:t>
            </a:r>
            <a:r>
              <a:rPr lang="ru-RU" dirty="0" err="1"/>
              <a:t>наприкінці</a:t>
            </a:r>
            <a:r>
              <a:rPr lang="ru-RU" dirty="0"/>
              <a:t> 1950-х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академіком</a:t>
            </a:r>
            <a:r>
              <a:rPr lang="ru-RU" dirty="0"/>
              <a:t> </a:t>
            </a:r>
            <a:r>
              <a:rPr lang="ru-RU" dirty="0" err="1"/>
              <a:t>Миколою</a:t>
            </a:r>
            <a:r>
              <a:rPr lang="ru-RU" dirty="0"/>
              <a:t> </a:t>
            </a:r>
            <a:r>
              <a:rPr lang="ru-RU" dirty="0" err="1"/>
              <a:t>Боголюбовим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квантової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поля та </a:t>
            </a:r>
            <a:r>
              <a:rPr lang="ru-RU" dirty="0" err="1"/>
              <a:t>статичної</a:t>
            </a:r>
            <a:r>
              <a:rPr lang="ru-RU" dirty="0"/>
              <a:t> </a:t>
            </a:r>
            <a:r>
              <a:rPr lang="ru-RU" dirty="0" err="1"/>
              <a:t>фізики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дало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обґрунтувати</a:t>
            </a:r>
            <a:r>
              <a:rPr lang="ru-RU" dirty="0"/>
              <a:t> </a:t>
            </a:r>
            <a:r>
              <a:rPr lang="ru-RU" dirty="0" err="1"/>
              <a:t>теорію</a:t>
            </a:r>
            <a:r>
              <a:rPr lang="ru-RU" dirty="0"/>
              <a:t> </a:t>
            </a:r>
            <a:r>
              <a:rPr lang="ru-RU" dirty="0" err="1"/>
              <a:t>надтекучості</a:t>
            </a:r>
            <a:r>
              <a:rPr lang="ru-RU" dirty="0"/>
              <a:t> та </a:t>
            </a:r>
            <a:r>
              <a:rPr lang="ru-RU" dirty="0" err="1"/>
              <a:t>надпровідності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slow">
    <p:spli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6340501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Відповідно</a:t>
            </a:r>
            <a:r>
              <a:rPr lang="ru-RU" dirty="0"/>
              <a:t> до потреб </a:t>
            </a:r>
            <a:r>
              <a:rPr lang="ru-RU" dirty="0" err="1"/>
              <a:t>оборонної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розвивалися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err="1" smtClean="0"/>
              <a:t>напрями</a:t>
            </a:r>
            <a:r>
              <a:rPr lang="ru-RU" dirty="0" smtClean="0"/>
              <a:t> </a:t>
            </a:r>
            <a:r>
              <a:rPr lang="ru-RU" dirty="0" err="1"/>
              <a:t>фізичної</a:t>
            </a:r>
            <a:r>
              <a:rPr lang="ru-RU" dirty="0"/>
              <a:t> науки. </a:t>
            </a:r>
            <a:endParaRPr lang="ru-RU" dirty="0" smtClean="0"/>
          </a:p>
          <a:p>
            <a:r>
              <a:rPr lang="ru-RU" dirty="0" err="1" smtClean="0"/>
              <a:t>Фундаментальні</a:t>
            </a:r>
            <a:r>
              <a:rPr lang="ru-RU" dirty="0" smtClean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проводились </a:t>
            </a:r>
            <a:r>
              <a:rPr lang="ru-RU" dirty="0"/>
              <a:t>у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фізики</a:t>
            </a:r>
            <a:r>
              <a:rPr lang="ru-RU" dirty="0"/>
              <a:t> твердого </a:t>
            </a:r>
            <a:endParaRPr lang="ru-RU" dirty="0" smtClean="0"/>
          </a:p>
          <a:p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низьких</a:t>
            </a:r>
            <a:r>
              <a:rPr lang="ru-RU" dirty="0"/>
              <a:t> температур, </a:t>
            </a:r>
            <a:r>
              <a:rPr lang="ru-RU" dirty="0" err="1"/>
              <a:t>фізики</a:t>
            </a:r>
            <a:r>
              <a:rPr lang="ru-RU" dirty="0"/>
              <a:t> </a:t>
            </a:r>
            <a:r>
              <a:rPr lang="ru-RU" dirty="0" err="1"/>
              <a:t>напівпровідників</a:t>
            </a:r>
            <a:r>
              <a:rPr lang="ru-RU" dirty="0"/>
              <a:t>, </a:t>
            </a:r>
            <a:r>
              <a:rPr lang="ru-RU" dirty="0" err="1"/>
              <a:t>радіофізики</a:t>
            </a:r>
            <a:r>
              <a:rPr lang="ru-RU" dirty="0"/>
              <a:t>, </a:t>
            </a:r>
            <a:r>
              <a:rPr lang="ru-RU" dirty="0" err="1"/>
              <a:t>теоретичної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експериментальної</a:t>
            </a:r>
            <a:r>
              <a:rPr lang="ru-RU" dirty="0"/>
              <a:t> </a:t>
            </a:r>
            <a:r>
              <a:rPr lang="ru-RU" dirty="0" err="1"/>
              <a:t>ядерної</a:t>
            </a:r>
            <a:r>
              <a:rPr lang="ru-RU" dirty="0"/>
              <a:t> </a:t>
            </a:r>
            <a:r>
              <a:rPr lang="ru-RU" dirty="0" err="1"/>
              <a:t>фізики</a:t>
            </a:r>
            <a:r>
              <a:rPr lang="ru-RU" dirty="0"/>
              <a:t>, </a:t>
            </a:r>
            <a:r>
              <a:rPr lang="ru-RU" dirty="0" err="1"/>
              <a:t>фізики</a:t>
            </a:r>
            <a:r>
              <a:rPr lang="ru-RU" dirty="0"/>
              <a:t> плазм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керованого</a:t>
            </a:r>
            <a:r>
              <a:rPr lang="ru-RU" dirty="0"/>
              <a:t> термоядерного синтезу, </a:t>
            </a:r>
            <a:r>
              <a:rPr lang="ru-RU" dirty="0" err="1"/>
              <a:t>астрономії</a:t>
            </a:r>
            <a:r>
              <a:rPr lang="ru-RU" dirty="0"/>
              <a:t> та </a:t>
            </a:r>
            <a:r>
              <a:rPr lang="ru-RU" dirty="0" err="1"/>
              <a:t>радіоастрономії</a:t>
            </a:r>
            <a:r>
              <a:rPr lang="ru-RU" dirty="0"/>
              <a:t>. 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фізики</a:t>
            </a:r>
            <a:r>
              <a:rPr lang="ru-RU" dirty="0"/>
              <a:t> в 1960 р. </a:t>
            </a:r>
            <a:r>
              <a:rPr lang="ru-RU" dirty="0" err="1"/>
              <a:t>ввів</a:t>
            </a:r>
            <a:r>
              <a:rPr lang="ru-RU" dirty="0"/>
              <a:t> у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ядерний</a:t>
            </a:r>
            <a:r>
              <a:rPr lang="ru-RU" dirty="0"/>
              <a:t> реактор, </a:t>
            </a:r>
            <a:r>
              <a:rPr lang="ru-RU" dirty="0" err="1"/>
              <a:t>що</a:t>
            </a:r>
            <a:r>
              <a:rPr lang="ru-RU" dirty="0"/>
              <a:t> дало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розвивати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фізики</a:t>
            </a:r>
            <a:r>
              <a:rPr lang="ru-RU" dirty="0"/>
              <a:t> атомного ядра. Того ж року на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Інституту</a:t>
            </a:r>
            <a:r>
              <a:rPr lang="ru-RU" dirty="0"/>
              <a:t> </a:t>
            </a:r>
            <a:r>
              <a:rPr lang="ru-RU" dirty="0" err="1"/>
              <a:t>фізики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створено 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напівпровідників</a:t>
            </a:r>
            <a:r>
              <a:rPr lang="ru-RU" dirty="0"/>
              <a:t>. </a:t>
            </a:r>
            <a:r>
              <a:rPr lang="ru-RU" dirty="0" err="1"/>
              <a:t>Колектив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науково-дослідного</a:t>
            </a:r>
            <a:r>
              <a:rPr lang="ru-RU" dirty="0"/>
              <a:t> </a:t>
            </a:r>
            <a:r>
              <a:rPr lang="ru-RU" dirty="0" err="1"/>
              <a:t>конструкторсько-технологічного</a:t>
            </a:r>
            <a:r>
              <a:rPr lang="ru-RU" dirty="0"/>
              <a:t> </a:t>
            </a:r>
            <a:r>
              <a:rPr lang="ru-RU" dirty="0" err="1"/>
              <a:t>інституту</a:t>
            </a:r>
            <a:r>
              <a:rPr lang="ru-RU" dirty="0"/>
              <a:t> </a:t>
            </a:r>
            <a:r>
              <a:rPr lang="ru-RU" dirty="0" err="1"/>
              <a:t>синтетичних</a:t>
            </a:r>
            <a:r>
              <a:rPr lang="ru-RU" dirty="0"/>
              <a:t> </a:t>
            </a:r>
            <a:r>
              <a:rPr lang="ru-RU" dirty="0" err="1"/>
              <a:t>надтвердих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АН УРСР у 1961 р. </a:t>
            </a:r>
            <a:r>
              <a:rPr lang="ru-RU" dirty="0" err="1"/>
              <a:t>вперше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 одержав </a:t>
            </a:r>
            <a:r>
              <a:rPr lang="ru-RU" dirty="0" err="1"/>
              <a:t>штучні</a:t>
            </a:r>
            <a:r>
              <a:rPr lang="ru-RU" dirty="0"/>
              <a:t> </a:t>
            </a:r>
            <a:r>
              <a:rPr lang="ru-RU" dirty="0" err="1"/>
              <a:t>алмази</a:t>
            </a:r>
            <a:r>
              <a:rPr lang="ru-RU" dirty="0"/>
              <a:t>.</a:t>
            </a:r>
          </a:p>
        </p:txBody>
      </p:sp>
      <p:pic>
        <p:nvPicPr>
          <p:cNvPr id="22530" name="Picture 2" descr="http://subject.com.ua/textbook/history/11klas/11klas.files/image08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285728"/>
            <a:ext cx="2171704" cy="187438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Друга половина 1950-х — перша половина 1960-х </a:t>
            </a:r>
            <a:r>
              <a:rPr lang="ru-RU" dirty="0" err="1"/>
              <a:t>років</a:t>
            </a:r>
            <a:r>
              <a:rPr lang="ru-RU" dirty="0"/>
              <a:t> — </a:t>
            </a:r>
            <a:r>
              <a:rPr lang="ru-RU" dirty="0" err="1"/>
              <a:t>найдинамічніша</a:t>
            </a:r>
            <a:r>
              <a:rPr lang="ru-RU" dirty="0"/>
              <a:t> </a:t>
            </a:r>
            <a:r>
              <a:rPr lang="ru-RU" dirty="0" err="1"/>
              <a:t>доба</a:t>
            </a:r>
            <a:r>
              <a:rPr lang="ru-RU" dirty="0"/>
              <a:t> в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науки.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створено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, особливо в </a:t>
            </a:r>
            <a:r>
              <a:rPr lang="ru-RU" dirty="0" err="1"/>
              <a:t>напрямах</a:t>
            </a:r>
            <a:r>
              <a:rPr lang="ru-RU" dirty="0"/>
              <a:t>,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потребував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військово-промислового</a:t>
            </a:r>
            <a:r>
              <a:rPr lang="ru-RU" dirty="0"/>
              <a:t> комплексу. Характерною </a:t>
            </a:r>
            <a:r>
              <a:rPr lang="ru-RU" dirty="0" err="1"/>
              <a:t>особливістю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науки стало </a:t>
            </a:r>
            <a:r>
              <a:rPr lang="ru-RU" dirty="0" err="1"/>
              <a:t>наближення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науково-дослідних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до </a:t>
            </a:r>
            <a:r>
              <a:rPr lang="ru-RU" dirty="0" err="1"/>
              <a:t>виробничої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електрозварювання</a:t>
            </a:r>
            <a:r>
              <a:rPr lang="ru-RU" dirty="0"/>
              <a:t> </a:t>
            </a:r>
            <a:r>
              <a:rPr lang="ru-RU" dirty="0" err="1"/>
              <a:t>ім</a:t>
            </a:r>
            <a:r>
              <a:rPr lang="ru-RU" dirty="0"/>
              <a:t>. Є. Патона </a:t>
            </a:r>
            <a:r>
              <a:rPr lang="ru-RU" dirty="0" err="1"/>
              <a:t>розробляв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автоматичного </a:t>
            </a:r>
            <a:r>
              <a:rPr lang="ru-RU" dirty="0" err="1"/>
              <a:t>зварювання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вивело</a:t>
            </a:r>
            <a:r>
              <a:rPr lang="ru-RU" dirty="0"/>
              <a:t> СРСР на перше </a:t>
            </a:r>
            <a:r>
              <a:rPr lang="ru-RU" dirty="0" err="1"/>
              <a:t>місце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зварювальної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. В </a:t>
            </a:r>
            <a:r>
              <a:rPr lang="ru-RU" dirty="0" err="1"/>
              <a:t>Інституті</a:t>
            </a:r>
            <a:r>
              <a:rPr lang="ru-RU" dirty="0"/>
              <a:t> проблем </a:t>
            </a:r>
            <a:r>
              <a:rPr lang="ru-RU" dirty="0" err="1"/>
              <a:t>матеріалознавства</a:t>
            </a:r>
            <a:r>
              <a:rPr lang="ru-RU" dirty="0"/>
              <a:t>, </a:t>
            </a:r>
            <a:r>
              <a:rPr lang="ru-RU" dirty="0" err="1"/>
              <a:t>заснованому</a:t>
            </a:r>
            <a:r>
              <a:rPr lang="ru-RU" dirty="0"/>
              <a:t> в 1955 </a:t>
            </a:r>
            <a:r>
              <a:rPr lang="en-US" dirty="0"/>
              <a:t>p., </a:t>
            </a:r>
            <a:r>
              <a:rPr lang="ru-RU" dirty="0" err="1"/>
              <a:t>розроблялася</a:t>
            </a:r>
            <a:r>
              <a:rPr lang="ru-RU" dirty="0"/>
              <a:t> </a:t>
            </a:r>
            <a:r>
              <a:rPr lang="ru-RU" dirty="0" err="1"/>
              <a:t>прогресивна</a:t>
            </a:r>
            <a:r>
              <a:rPr lang="ru-RU" dirty="0"/>
              <a:t> </a:t>
            </a:r>
            <a:r>
              <a:rPr lang="ru-RU" dirty="0" err="1"/>
              <a:t>технологія</a:t>
            </a:r>
            <a:r>
              <a:rPr lang="ru-RU" dirty="0"/>
              <a:t> </a:t>
            </a:r>
            <a:r>
              <a:rPr lang="ru-RU" dirty="0" err="1"/>
              <a:t>порошкової</a:t>
            </a:r>
            <a:r>
              <a:rPr lang="ru-RU" dirty="0"/>
              <a:t> </a:t>
            </a:r>
            <a:r>
              <a:rPr lang="ru-RU" dirty="0" err="1"/>
              <a:t>металургії</a:t>
            </a:r>
            <a:r>
              <a:rPr lang="ru-RU" dirty="0"/>
              <a:t>. Того ж року </a:t>
            </a:r>
            <a:r>
              <a:rPr lang="ru-RU" dirty="0" err="1"/>
              <a:t>організований</a:t>
            </a:r>
            <a:r>
              <a:rPr lang="ru-RU" dirty="0"/>
              <a:t> 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металофізики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вчені</a:t>
            </a:r>
            <a:r>
              <a:rPr lang="ru-RU" dirty="0"/>
              <a:t> створили </a:t>
            </a:r>
            <a:r>
              <a:rPr lang="ru-RU" dirty="0" err="1"/>
              <a:t>жароміцні</a:t>
            </a:r>
            <a:r>
              <a:rPr lang="ru-RU" dirty="0"/>
              <a:t> </a:t>
            </a:r>
            <a:r>
              <a:rPr lang="ru-RU" dirty="0" err="1"/>
              <a:t>сплави</a:t>
            </a:r>
            <a:r>
              <a:rPr lang="ru-RU" dirty="0"/>
              <a:t> для </a:t>
            </a:r>
            <a:r>
              <a:rPr lang="ru-RU" dirty="0" err="1"/>
              <a:t>реактивної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slow">
    <p:wipe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/>
              <a:t>Історичний</a:t>
            </a:r>
            <a:r>
              <a:rPr lang="ru-RU" i="1" dirty="0"/>
              <a:t> факт</a:t>
            </a:r>
            <a:endParaRPr lang="ru-RU" dirty="0"/>
          </a:p>
          <a:p>
            <a:r>
              <a:rPr lang="ru-RU" dirty="0" err="1"/>
              <a:t>Щорічно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науково-дослідних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</a:t>
            </a:r>
            <a:r>
              <a:rPr lang="ru-RU" dirty="0" err="1"/>
              <a:t>збільшувалася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на початку 1951 р. в </a:t>
            </a:r>
            <a:r>
              <a:rPr lang="ru-RU" dirty="0" err="1"/>
              <a:t>республіці</a:t>
            </a:r>
            <a:r>
              <a:rPr lang="ru-RU" dirty="0"/>
              <a:t> </a:t>
            </a:r>
            <a:r>
              <a:rPr lang="ru-RU" dirty="0" err="1"/>
              <a:t>налічувалося</a:t>
            </a:r>
            <a:r>
              <a:rPr lang="ru-RU" dirty="0"/>
              <a:t> 462 </a:t>
            </a:r>
            <a:r>
              <a:rPr lang="ru-RU" dirty="0" err="1"/>
              <a:t>наукові</a:t>
            </a:r>
            <a:r>
              <a:rPr lang="ru-RU" dirty="0"/>
              <a:t> установи, де </a:t>
            </a:r>
            <a:r>
              <a:rPr lang="ru-RU" dirty="0" err="1"/>
              <a:t>працювали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22 тис. </a:t>
            </a:r>
            <a:r>
              <a:rPr lang="ru-RU" dirty="0" err="1"/>
              <a:t>науковців</a:t>
            </a:r>
            <a:r>
              <a:rPr lang="ru-RU" dirty="0"/>
              <a:t>, то в 1958 р. </a:t>
            </a:r>
            <a:r>
              <a:rPr lang="ru-RU" dirty="0" err="1"/>
              <a:t>їх</a:t>
            </a:r>
            <a:r>
              <a:rPr lang="ru-RU" dirty="0"/>
              <a:t> число </a:t>
            </a:r>
            <a:r>
              <a:rPr lang="ru-RU" dirty="0" err="1"/>
              <a:t>зросло</a:t>
            </a:r>
            <a:r>
              <a:rPr lang="ru-RU" dirty="0"/>
              <a:t> до 487, 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співробітників</a:t>
            </a:r>
            <a:r>
              <a:rPr lang="ru-RU" dirty="0"/>
              <a:t> до 36,5 тис.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1757362"/>
          </a:xfrm>
        </p:spPr>
        <p:txBody>
          <a:bodyPr/>
          <a:lstStyle/>
          <a:p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науковим</a:t>
            </a:r>
            <a:r>
              <a:rPr lang="ru-RU" dirty="0"/>
              <a:t> закладом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Академія</a:t>
            </a:r>
            <a:r>
              <a:rPr lang="ru-RU" dirty="0"/>
              <a:t> наук УРСР, яку </a:t>
            </a:r>
            <a:r>
              <a:rPr lang="ru-RU" dirty="0" err="1"/>
              <a:t>з</a:t>
            </a:r>
            <a:r>
              <a:rPr lang="ru-RU" dirty="0"/>
              <a:t> 1962 р. </a:t>
            </a:r>
            <a:r>
              <a:rPr lang="ru-RU" dirty="0" err="1"/>
              <a:t>очолив</a:t>
            </a:r>
            <a:r>
              <a:rPr lang="ru-RU" dirty="0"/>
              <a:t> </a:t>
            </a:r>
            <a:r>
              <a:rPr lang="ru-RU" dirty="0" err="1"/>
              <a:t>академік</a:t>
            </a:r>
            <a:r>
              <a:rPr lang="ru-RU" dirty="0"/>
              <a:t> Борис Патон.</a:t>
            </a:r>
          </a:p>
        </p:txBody>
      </p:sp>
      <p:sp>
        <p:nvSpPr>
          <p:cNvPr id="1026" name="AutoShape 2" descr="data:image/jpeg;base64,/9j/4AAQSkZJRgABAQAAAQABAAD/2wCEAAkGBxQSEBQUEBQUFBQUFBQUFBUUFRQVFBUVFRQXFhQUFBQYHCggGBolHBUUITEhJSkrLi4uFx8zODMsNygtLisBCgoKDg0OFxAQGCwkHCQsLCwsLCwsLCwsLCwsLCwsLCwsLCwsLCwsLCwsLCwsLCwsLCssLCwsLCwsLCwsLCwsMv/AABEIALUBFwMBIgACEQEDEQH/xAAcAAACAgMBAQAAAAAAAAAAAAAAAQIDBAUGBwj/xAA+EAACAQIDBAcFBgQGAwAAAAAAAQIDEQQSIQUxQVEGImFxgZGhE1KxwfAHFDJCktEjYnLhM1OCorLxFZTS/8QAGQEBAAMBAQAAAAAAAAAAAAAAAAECAwQF/8QAIhEBAQACAgEFAQEBAAAAAAAAAAECEQMhMQQSIkFRMkIT/9oADAMBAAIRAxEAPwD0REhIZgg0SEhogAwsNIAGIYDAQwGAgAYAAAIZGpNJNt2S1bArr1lFXZg/e2+7s/fiY05Z5uU/9MeCXbzZKUjPLP8AHRhw78shV5c0SWJfJGOpcxS7/wC/cU99bf8AHFlrF80yX32PF27zDUjGxKutN5aZ1nlwz6buM09wM5mGMnBqUXu0kuDXZ+3099g8WqkbrR8V+z4o1l25ssbF4DEEEyLJMQEWQkTZGRFGFizW21NnizXtamOXleHKF0R0RZcqlq7EaDpYiLGUqgkBeIdOSQkM2VNEiKJACGCGQAEAwAAAAAAAYCAAbNBjcb7Sdl+CLsl70lvb7FwM7btWUaLyuzbSvy13mhw7VuSSsrv6+ZlyZa6dHBx+67Z8WTTMZT+tX8icanZf0/v6GUdml/aKU/rUpdXh/f68iurU04/pfwuWQslV43/Zj9tz+mYmbXj43XxKJ1eWr7yCzbInSu+rx9eH1/0SwEnTmrvS+W/1wKIye96abuTsWud9/NX8Vf4m+Hhx8mPbpkBVhaicFr2eWhZmXNeZZgBMHNc15kXNc15oAZCQ3Nc15ohKoua80RRiYzcYSMzGSVt68zCjJGGfleG0QjDW5bFEJS1I+koyAJLQCyHRoYkNHQokhiQ0AwAZAYWEMAABAMBDABDEBo+lNW0Irg38maXC1XbT57+5fNm16Xx6kX/N8mabBw03XT57vL5nNy/07vT/AMsvPrv8kvhqycU77n/qdkvDX4Ijn01va27S3pqJV9dxEjZdmb4uX9KSXnK4ODfK3bKXqkrFcsXGGs9e/j3mLLb6crLRd1y0iLVuTW/G3h36aNFE2m1vuW0cWptq1uP9SfG3B/Eio3ehFhFlOfB6l0lZ6a7vC2vzMdRtLv0J181uqryb09LfXYaYXUZcmO60XS2tOFSDhKSUoapNpZlJ308UaB46p78/1M6bbNCEvZxrzaqrMlkSajmtZTb7uByVV5W4vem0+9OxW3d6a4Y6xm4u++VPfn+pkXip+/P9TKPaEXVC3X4yPvU/fn+pieJn78v1Mxfag6oT1+Mn7zP35/qYLFz9+f6mYvtSLqA6/GctoVF+ef6mSW1av+ZLzNf7QFMjRqfjaLbdb/MkM1WdCJR7cfx70iRFEkdDyjQ0JEkAwBAQAAAAAAAAAAAAADVdJaWbDy/lal5PX0OEq7anT0gnJa8NyO76SYiVPDTlGOe1syW/I3aTXcnfuTPOa1d00owTnKT07E+L47tdOTMc/wCnZ6fftZdDb6ek049uvxNlGs5rRPX6+Rx8KWKlJ+1jFR13N9bllzSZ2vRyh/ASlvV9/K+gs03l620m0sQ3Kz0S0Ziy2lQorNUVRq9tE73SvrwXdv13HQYvZiabWru/VGDHA51l9nGUb7td/Nq4mvs8zpDA42nXSdHMv6lZq2/XibbCRe5kaODslFpN6WsssYpbkktEZcafs0rLnd8V3viKhTXXIoWNlDVvsT5cW7lOMxqUrX1KadNVYTUna607ONzObaXGa7NYa8M975pKV997vn3HLbaa+8Vbf5kvidZs/D5KTSfVvFrlZtXXxOFxFfPOUvelKXm2/mW12j6GYg2K5ByJSlmE2QzCciRO5FshcTYE3ISkQbC5IscgK7iCH0ShoSHY2eUZIiMBjEMgAAIBgIYAAAAgAAKqqumnqmrNPinvRxOL2SozlH8q0W9tLRprttY7eaOT6SuUK8bOynH1jo1/x8zHkdHp78tNSsFZ6Zu1ytfuR0GAppUkuy9u80WPrZaUnfXK35IKW34+z37uHcUx7ruuLYzxkVKzaX1uLnSjLWSV3xXHvOap9IKM4uEk+st7jKzvxTtqZuGrzpxiqn4Wlryvwf7lvB7W0bUfwpJdnMxMTjb3S1FUq3XzMOVO0e8ilkY9VZpOxbho65Xdp/iS0dlo7E1TsivB7RhTrSz+5p56/AgvhZ0t2lGhhZSbyKSyU4JfnknHNzdo3Z5n/wCWgub7kZnT3bH3jEZVpCkrJdskm2+21l2WOXUOR1cfFNbrk5Oay6jeLakG7a+Rkqd1dHP0adrvwMnDYpx0eq+BOfFPo4+e7+TbXC5VGd9Vqh5jDTq2nmE2QuJyAm2K5ByIuRItuBTnAaH0mhggNXlAYhoBjEAAAAQABAAwNX0l25TwWGnXq6qNlGK0c5v8MF5PXgk3wPI6/wBqmOebL7CF3plpXcVyTnJp97RaY2j3ALHzxX6d7Qn+LF1f9OSn/wAIo19XpJipb8Vif/Yrf/Rb2Gn0rOL5Gm6SbPdbDyUV14fxIacYp3j4xzLvaPnuW1qz31qz761R/GRTPH1LPrzvbfnlf4lcuHf2tjbjdx6TXxGeKh7zUfN6+ly6tsmMpJpa6XtpexjUVeEKq1WSE/1QX73Ko7XndqEZNrTRb9L6N6HLi9a3etOh2Rs9Qj1kr8zNxSTi07WeluFuRy9Cvipu+RxX807eiuZLjiNLzjHsccyS9Ga3wp7L+smnGUZZVqt6vq0jaRo3Xga/BKSneVtNNNzT4m0z7/UyLdtZtGWU0UpXk3wSt5b/AJmTt/F9ay14LtZqNqYr2OGnLi1aP9T0XxuTjjumWXtjhsZWz1Jyf5pyfrp6WKXKyE+Qp7j0JHmWsjDS6upblRjUtxZchDJo1Mr0fejIWJRr1IMxW4StMeXLHw2KrLmPOaxzJQr2M7xfjbH1H62DmRcyFDLJfis+TRP2C970M7NeW8y3NxBzAbw/8yAhL6aQyNxmunmGhkUSAYCAgMQAAAAd5A8W+2PbDqYyNBPqYeCbXD2tRZpN9qhkS75czz65m7ex7r4mtVevta1Sa/pcnl/22MFs3xmokEWFxFgEZMGyLA9F6HbRU8NGLesF7Nru/D/tsbSMZR/w2l3q614xfM8w2VtB0al9cr0ml6Nd37no2yduwqPRxbWtk+HYcXLx3G7nh6HByTKSfbKhhq8nvm+26ivK5tMDhpR3x63OW/zMF7Ytpv8ALkKp0jilq7MpN1vZG0rRS1lp2qyfea7E4zK7J37dxoNp9InNWpXXaaum5zfWk7MtOOs7nI2tbFqdR9mif7LiaLpniWpxoX1prNUXKcleML8XGL17ZNcDqXCGBwrxdWN6j0w8H78l1ZNeb7Er77W8yr1XKTlJtyk3KTe9yk7tvxbO3Di9k3fLi5eX3XU8K0OW5ggl8izFZTJEIkiBJMTYEJMAuK4myNwLIVGmmtGjqMMozhGSS1Xk+K8zlUjf7Bn/AA2uUn8EzHmnW3R6fL5abGODjxQFsZiOd1veUNEUSR0PLSAQAO4XEBUMBDIAY206yhQqylJRUaVRuTdlHqvVsyTzj7bcROOFw8YyahOtJVIr82WF4X5pO7tztyJnY8Zjuj4fAlIhN/Em2dCURXBkWSAUhMbRAikWQk4u8W01ua0YJAyKl6HR2SquzqWIi2qmTNN3dpWk1JtXst19LbjU/dFbt5s7H7OFn2dTi9bOon3Obl8JHNdJKCwtd05TVms8VdZsjvZS4p6eO8z5MLPDfh5Jeqpp4W9kjpuiuw/aTzTXUi7O/wCZr8q7OfkcPLpDFOy17uXJM3cftDf3CrRUMlZ9SlOO7JL8TlylHWz43XFO+nDx/wCsvCObk1NYtT9oG3vvWKcYO9GjeFO26T3Tn4tWXYlzOXCxJIvbbd1zyaFiBKUtOZVHV6kJXxJEUFyA5MrzA9QVu8kCVwc0huLfZ2IFFIgRzN9h0Oxo2pLtbfrb5GgceR0lCOWMVySXkjHmvWnT6ed2sqMhFcWBzut9CRQ7BFjbNnlFcLkbhcmhjIjIEgFcYDPOPtor4eWFhTnVSxEJxqU6a60nF3hPOl+CNndN73Gyueiykkm20kldt6JJb22fPHT2tCe0cROnUpVYVJRnGVKftI2cUrOXvdXVcLlsZupctJlkXdCmhU2bBsSQ5BAkGULDSHYgIT3ErEai0A9Q6F7SWF2dXqSV/YqMlHdmlKlDLHxlZHmeKxM61SdWq3Kc5OUpPm/guS4I9AwlL+E6fCdSN+6EP7o5HpFsj7tWyp9SazQ7NbOPhp4NG+eGu1Ma1Uaeu4RdJJX39hUymXU0sVhgBRKLElqSkKIDlK3oUqQqkiVOIEoxb36FkUCiSsEE0QlvJshPVEJZGAp5p9kdX8kbvMabZFTVrjZen/ZtLnNyf07eCT2rlIRBMDPTXb6IjIlmKkSRs8xO4XI3GQJIaIoaAkMRjbT2jTw9GdavLLTgryfHsjFcZN6JcWBxH2m9NHhs2EoRTqVKX8SpLdTjUvFKMeM2ru70V1o+HjMjZ7e2nPG4urWyvNVk5KEU5OMIpRhGy5RjG753NVKVnZ6Pk9GvA2xmkq5x5lcdGZVWhNRzOE1F7pOMlHwbVjFlzLGlkhQLalCSipSjJRl+GTjJRl/S2rMriSJIBD/uEGW4GlmrU485wv3J3fomVfXobPo5TviE/ci34tZV8WWwm8pC9R6HsvDrWT/L8ZL+yOd6dxvTg+VSyffFtr09DocHLqqMeLu/I5vp/i43p0I6yi/aVOy8bQj32bfiuZ2cviscPLkKzd9bbuBWyTZE48rutggGJsqlEVRkiiowIreZECvDwu9S9ogGYZW6RFXRIsZBx5DeqKszRAztm0us5clu7zZXNTgqvWRscxhyeXZwX4rosCpSAo0tfRqGmRQy7zkx3IhcgTQ0RRh7Q2tSoWVWdpNXjTipTqzX8lKCcpcNbWAzalRRV3+78EtWcL0w2NW2jUinVVGhT1jDK5ylN76lSzST4JXdlfmx1OkeJnVlmoewi8qoxq1aEarVlfPSdTMpOV+G63IxMXtevTaTpu8rtJOLvzbaehXLKyuvh4ZlN1Lo50MWDqSqQxDlKUVH/DSsr306z+kdVCSb68ac5L8zhHN5nO4HF1qkesoQ75Nv0RtcNCW9yhfszFd7vbo9mpps6tW6s4prlv8AQ5/a2ycHOSlLDUs6aeZwSd1ztv8AE2ip1VJPRq+tnw8TLdaEo5akd+9SSsRevCJqXxtzG26CxdCVDq9dZYNrSEl+GWm6zXA8h2xsathKmSvDK/ytawmucZcfie51cJSjNOEbPsvZactxZjcJSr03CtCM4P8ALJL05MvhncVefCZ6fPQ/7nc9Kfs/lSUquDzVKa1lTetSK5xf512b+84Y6ccpl4cWWFx8n9eh0vRLC3pzm/zSUV3RX7yfkc19eh3HR2jlw9NcWlJ98us/idHp5vLbHkvTdRxUcNQnVnqoRbS5y3Qj4yaR5fiMRKpOU6jvOcnKT5t7zq+nmNtGlRT33qS7lpBf8n4HHk82XZhOjAai+QZWYNCZG5P2bB0+4gUzkUsyfYc2TVJICqnF2LUOwwBMjKJKwmBVltuFVjoOfYJO6YFmAWrfgZucw8LF20XEvyS5Mwz7rr4+sVqmBGNJ21QERavpRDTACXCYwADnuke3p0cTg8NTSTxVSMZVHq4RzxjLLH3mpOzb05M886VdK6t1Tpfwszm5SptxcnGTinO1nN2X5m94wN+KfG1MbbopgVGmq826lacfxy3xj7seXbzM2bzVW/DyADgttzu3p8c0nF5XzMvD17bviAFsPK98NnhsXInOrxYAas5O1dPeXRel/H1ADNOTItr3ms2j0ewuIa9tQhJ69a1paW4xswAqo2mxvs+2ZWhJzwdNOLs3GVVJ6XvbNobt9BMDa3sLJe7UrR+EwA68Mrry4s58q0PSf7KcFWpSlS9pRqxi3GanOqtFe0oVJO67mn2nz3Wjlk1ybXLcwAsqrEwAlAYgAAEwABNiACQXIpgAC/7IQ3gBVLL2VDMpa2tYz1h/5mMDnz/p2cU+MW06GmrbEAFdr2R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data:image/jpeg;base64,/9j/4AAQSkZJRgABAQAAAQABAAD/2wCEAAkGBxQSEBQUEBQUFBQUFBQUFBUUFRQVFBUVFRQXFhQUFBQYHCggGBolHBUUITEhJSkrLi4uFx8zODMsNygtLisBCgoKDg0OFxAQGCwkHCQsLCwsLCwsLCwsLCwsLCwsLCwsLCwsLCwsLCwsLCwsLCwsLCssLCwsLCwsLCwsLCwsMv/AABEIALUBFwMBIgACEQEDEQH/xAAcAAACAgMBAQAAAAAAAAAAAAAAAQIDBAUGBwj/xAA+EAACAQIDBAcFBgQGAwAAAAAAAQIDEQQSIQUxQVEGImFxgZGhE1KxwfAHFDJCktEjYnLhM1OCorLxFZTS/8QAGQEBAAMBAQAAAAAAAAAAAAAAAAECAwQF/8QAIhEBAQACAgEFAQEBAAAAAAAAAAECEQMhMQQSIkFRMkIT/9oADAMBAAIRAxEAPwD0REhIZgg0SEhogAwsNIAGIYDAQwGAgAYAAAIZGpNJNt2S1bArr1lFXZg/e2+7s/fiY05Z5uU/9MeCXbzZKUjPLP8AHRhw78shV5c0SWJfJGOpcxS7/wC/cU99bf8AHFlrF80yX32PF27zDUjGxKutN5aZ1nlwz6buM09wM5mGMnBqUXu0kuDXZ+3099g8WqkbrR8V+z4o1l25ssbF4DEEEyLJMQEWQkTZGRFGFizW21NnizXtamOXleHKF0R0RZcqlq7EaDpYiLGUqgkBeIdOSQkM2VNEiKJACGCGQAEAwAAAAAAAYCAAbNBjcb7Sdl+CLsl70lvb7FwM7btWUaLyuzbSvy13mhw7VuSSsrv6+ZlyZa6dHBx+67Z8WTTMZT+tX8icanZf0/v6GUdml/aKU/rUpdXh/f68iurU04/pfwuWQslV43/Zj9tz+mYmbXj43XxKJ1eWr7yCzbInSu+rx9eH1/0SwEnTmrvS+W/1wKIye96abuTsWud9/NX8Vf4m+Hhx8mPbpkBVhaicFr2eWhZmXNeZZgBMHNc15kXNc15oAZCQ3Nc15ohKoua80RRiYzcYSMzGSVt68zCjJGGfleG0QjDW5bFEJS1I+koyAJLQCyHRoYkNHQokhiQ0AwAZAYWEMAABAMBDABDEBo+lNW0Irg38maXC1XbT57+5fNm16Xx6kX/N8mabBw03XT57vL5nNy/07vT/AMsvPrv8kvhqycU77n/qdkvDX4Ijn01va27S3pqJV9dxEjZdmb4uX9KSXnK4ODfK3bKXqkrFcsXGGs9e/j3mLLb6crLRd1y0iLVuTW/G3h36aNFE2m1vuW0cWptq1uP9SfG3B/Eio3ehFhFlOfB6l0lZ6a7vC2vzMdRtLv0J181uqryb09LfXYaYXUZcmO60XS2tOFSDhKSUoapNpZlJ308UaB46p78/1M6bbNCEvZxrzaqrMlkSajmtZTb7uByVV5W4vem0+9OxW3d6a4Y6xm4u++VPfn+pkXip+/P9TKPaEXVC3X4yPvU/fn+pieJn78v1Mxfag6oT1+Mn7zP35/qYLFz9+f6mYvtSLqA6/GctoVF+ef6mSW1av+ZLzNf7QFMjRqfjaLbdb/MkM1WdCJR7cfx70iRFEkdDyjQ0JEkAwBAQAAAAAAAAAAAAADVdJaWbDy/lal5PX0OEq7anT0gnJa8NyO76SYiVPDTlGOe1syW/I3aTXcnfuTPOa1d00owTnKT07E+L47tdOTMc/wCnZ6fftZdDb6ek049uvxNlGs5rRPX6+Rx8KWKlJ+1jFR13N9bllzSZ2vRyh/ASlvV9/K+gs03l620m0sQ3Kz0S0Ziy2lQorNUVRq9tE73SvrwXdv13HQYvZiabWru/VGDHA51l9nGUb7td/Nq4mvs8zpDA42nXSdHMv6lZq2/XibbCRe5kaODslFpN6WsssYpbkktEZcafs0rLnd8V3viKhTXXIoWNlDVvsT5cW7lOMxqUrX1KadNVYTUna607ONzObaXGa7NYa8M975pKV997vn3HLbaa+8Vbf5kvidZs/D5KTSfVvFrlZtXXxOFxFfPOUvelKXm2/mW12j6GYg2K5ByJSlmE2QzCciRO5FshcTYE3ISkQbC5IscgK7iCH0ShoSHY2eUZIiMBjEMgAAIBgIYAAAAgAAKqqumnqmrNPinvRxOL2SozlH8q0W9tLRprttY7eaOT6SuUK8bOynH1jo1/x8zHkdHp78tNSsFZ6Zu1ytfuR0GAppUkuy9u80WPrZaUnfXK35IKW34+z37uHcUx7ruuLYzxkVKzaX1uLnSjLWSV3xXHvOap9IKM4uEk+st7jKzvxTtqZuGrzpxiqn4Wlryvwf7lvB7W0bUfwpJdnMxMTjb3S1FUq3XzMOVO0e8ilkY9VZpOxbho65Xdp/iS0dlo7E1TsivB7RhTrSz+5p56/AgvhZ0t2lGhhZSbyKSyU4JfnknHNzdo3Z5n/wCWgub7kZnT3bH3jEZVpCkrJdskm2+21l2WOXUOR1cfFNbrk5Oay6jeLakG7a+Rkqd1dHP0adrvwMnDYpx0eq+BOfFPo4+e7+TbXC5VGd9Vqh5jDTq2nmE2QuJyAm2K5ByIuRItuBTnAaH0mhggNXlAYhoBjEAAAAQABAAwNX0l25TwWGnXq6qNlGK0c5v8MF5PXgk3wPI6/wBqmOebL7CF3plpXcVyTnJp97RaY2j3ALHzxX6d7Qn+LF1f9OSn/wAIo19XpJipb8Vif/Yrf/Rb2Gn0rOL5Gm6SbPdbDyUV14fxIacYp3j4xzLvaPnuW1qz31qz761R/GRTPH1LPrzvbfnlf4lcuHf2tjbjdx6TXxGeKh7zUfN6+ly6tsmMpJpa6XtpexjUVeEKq1WSE/1QX73Ko7XndqEZNrTRb9L6N6HLi9a3etOh2Rs9Qj1kr8zNxSTi07WeluFuRy9Cvipu+RxX807eiuZLjiNLzjHsccyS9Ga3wp7L+smnGUZZVqt6vq0jaRo3Xga/BKSneVtNNNzT4m0z7/UyLdtZtGWU0UpXk3wSt5b/AJmTt/F9ay14LtZqNqYr2OGnLi1aP9T0XxuTjjumWXtjhsZWz1Jyf5pyfrp6WKXKyE+Qp7j0JHmWsjDS6upblRjUtxZchDJo1Mr0fejIWJRr1IMxW4StMeXLHw2KrLmPOaxzJQr2M7xfjbH1H62DmRcyFDLJfis+TRP2C970M7NeW8y3NxBzAbw/8yAhL6aQyNxmunmGhkUSAYCAgMQAAAAd5A8W+2PbDqYyNBPqYeCbXD2tRZpN9qhkS75czz65m7ex7r4mtVevta1Sa/pcnl/22MFs3xmokEWFxFgEZMGyLA9F6HbRU8NGLesF7Nru/D/tsbSMZR/w2l3q614xfM8w2VtB0al9cr0ml6Nd37no2yduwqPRxbWtk+HYcXLx3G7nh6HByTKSfbKhhq8nvm+26ivK5tMDhpR3x63OW/zMF7Ytpv8ALkKp0jilq7MpN1vZG0rRS1lp2qyfea7E4zK7J37dxoNp9InNWpXXaaum5zfWk7MtOOs7nI2tbFqdR9mif7LiaLpniWpxoX1prNUXKcleML8XGL17ZNcDqXCGBwrxdWN6j0w8H78l1ZNeb7Er77W8yr1XKTlJtyk3KTe9yk7tvxbO3Di9k3fLi5eX3XU8K0OW5ggl8izFZTJEIkiBJMTYEJMAuK4myNwLIVGmmtGjqMMozhGSS1Xk+K8zlUjf7Bn/AA2uUn8EzHmnW3R6fL5abGODjxQFsZiOd1veUNEUSR0PLSAQAO4XEBUMBDIAY206yhQqylJRUaVRuTdlHqvVsyTzj7bcROOFw8YyahOtJVIr82WF4X5pO7tztyJnY8Zjuj4fAlIhN/Em2dCURXBkWSAUhMbRAikWQk4u8W01ua0YJAyKl6HR2SquzqWIi2qmTNN3dpWk1JtXst19LbjU/dFbt5s7H7OFn2dTi9bOon3Obl8JHNdJKCwtd05TVms8VdZsjvZS4p6eO8z5MLPDfh5Jeqpp4W9kjpuiuw/aTzTXUi7O/wCZr8q7OfkcPLpDFOy17uXJM3cftDf3CrRUMlZ9SlOO7JL8TlylHWz43XFO+nDx/wCsvCObk1NYtT9oG3vvWKcYO9GjeFO26T3Tn4tWXYlzOXCxJIvbbd1zyaFiBKUtOZVHV6kJXxJEUFyA5MrzA9QVu8kCVwc0huLfZ2IFFIgRzN9h0Oxo2pLtbfrb5GgceR0lCOWMVySXkjHmvWnT6ed2sqMhFcWBzut9CRQ7BFjbNnlFcLkbhcmhjIjIEgFcYDPOPtor4eWFhTnVSxEJxqU6a60nF3hPOl+CNndN73Gyueiykkm20kldt6JJb22fPHT2tCe0cROnUpVYVJRnGVKftI2cUrOXvdXVcLlsZupctJlkXdCmhU2bBsSQ5BAkGULDSHYgIT3ErEai0A9Q6F7SWF2dXqSV/YqMlHdmlKlDLHxlZHmeKxM61SdWq3Kc5OUpPm/guS4I9AwlL+E6fCdSN+6EP7o5HpFsj7tWyp9SazQ7NbOPhp4NG+eGu1Ma1Uaeu4RdJJX39hUymXU0sVhgBRKLElqSkKIDlK3oUqQqkiVOIEoxb36FkUCiSsEE0QlvJshPVEJZGAp5p9kdX8kbvMabZFTVrjZen/ZtLnNyf07eCT2rlIRBMDPTXb6IjIlmKkSRs8xO4XI3GQJIaIoaAkMRjbT2jTw9GdavLLTgryfHsjFcZN6JcWBxH2m9NHhs2EoRTqVKX8SpLdTjUvFKMeM2ru70V1o+HjMjZ7e2nPG4urWyvNVk5KEU5OMIpRhGy5RjG753NVKVnZ6Pk9GvA2xmkq5x5lcdGZVWhNRzOE1F7pOMlHwbVjFlzLGlkhQLalCSipSjJRl+GTjJRl/S2rMriSJIBD/uEGW4GlmrU485wv3J3fomVfXobPo5TviE/ci34tZV8WWwm8pC9R6HsvDrWT/L8ZL+yOd6dxvTg+VSyffFtr09DocHLqqMeLu/I5vp/i43p0I6yi/aVOy8bQj32bfiuZ2cviscPLkKzd9bbuBWyTZE48rutggGJsqlEVRkiiowIreZECvDwu9S9ogGYZW6RFXRIsZBx5DeqKszRAztm0us5clu7zZXNTgqvWRscxhyeXZwX4rosCpSAo0tfRqGmRQy7zkx3IhcgTQ0RRh7Q2tSoWVWdpNXjTipTqzX8lKCcpcNbWAzalRRV3+78EtWcL0w2NW2jUinVVGhT1jDK5ylN76lSzST4JXdlfmx1OkeJnVlmoewi8qoxq1aEarVlfPSdTMpOV+G63IxMXtevTaTpu8rtJOLvzbaehXLKyuvh4ZlN1Lo50MWDqSqQxDlKUVH/DSsr306z+kdVCSb68ac5L8zhHN5nO4HF1qkesoQ75Nv0RtcNCW9yhfszFd7vbo9mpps6tW6s4prlv8AQ5/a2ycHOSlLDUs6aeZwSd1ztv8AE2ip1VJPRq+tnw8TLdaEo5akd+9SSsRevCJqXxtzG26CxdCVDq9dZYNrSEl+GWm6zXA8h2xsathKmSvDK/ytawmucZcfie51cJSjNOEbPsvZactxZjcJSr03CtCM4P8ALJL05MvhncVefCZ6fPQ/7nc9Kfs/lSUquDzVKa1lTetSK5xf512b+84Y6ccpl4cWWFx8n9eh0vRLC3pzm/zSUV3RX7yfkc19eh3HR2jlw9NcWlJ98us/idHp5vLbHkvTdRxUcNQnVnqoRbS5y3Qj4yaR5fiMRKpOU6jvOcnKT5t7zq+nmNtGlRT33qS7lpBf8n4HHk82XZhOjAai+QZWYNCZG5P2bB0+4gUzkUsyfYc2TVJICqnF2LUOwwBMjKJKwmBVltuFVjoOfYJO6YFmAWrfgZucw8LF20XEvyS5Mwz7rr4+sVqmBGNJ21QERavpRDTACXCYwADnuke3p0cTg8NTSTxVSMZVHq4RzxjLLH3mpOzb05M886VdK6t1Tpfwszm5SptxcnGTinO1nN2X5m94wN+KfG1MbbopgVGmq826lacfxy3xj7seXbzM2bzVW/DyADgttzu3p8c0nF5XzMvD17bviAFsPK98NnhsXInOrxYAas5O1dPeXRel/H1ADNOTItr3ms2j0ewuIa9tQhJ69a1paW4xswAqo2mxvs+2ZWhJzwdNOLs3GVVJ6XvbNobt9BMDa3sLJe7UrR+EwA68Mrry4s58q0PSf7KcFWpSlS9pRqxi3GanOqtFe0oVJO67mn2nz3Wjlk1ybXLcwAsqrEwAlAYgAAEwABNiACQXIpgAC/7IQ3gBVLL2VDMpa2tYz1h/5mMDnz/p2cU+MW06GmrbEAFdr2R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data:image/jpeg;base64,/9j/4AAQSkZJRgABAQAAAQABAAD/2wCEAAkGBxAQEhUQEhQWFRASFA8UEBAPEBAQDxAVFBEWFhUSFBQYHCggGBolHBQUITEhJSkrLi4uFx81ODMsNygtLisBCgoKDg0OGBAQGiwcHRwsLCwsLCwsLCwsLCwsLCwsLCwsLCwsLCwsLCwsLCwsKzcsKzcsKzcsKysrLCsrLCsrK//AABEIALwAoAMBIgACEQEDEQH/xAAcAAAABwEBAAAAAAAAAAAAAAAAAQIDBAUGBwj/xAA7EAABAwIEAwcBBgQGAwAAAAABAAIDBBEFEiExBkFRBxMiYXGBoZEjMnKxwfAUQlJiQ4KiwtHxFiQz/8QAGgEAAgMBAQAAAAAAAAAAAAAAAQIAAwQFBv/EACIRAAICAgMAAwADAAAAAAAAAAABAhEDIQQSMSJBYRMUUf/aAAwDAQACEQMRAD8A56UjMluTV1qbKg3KO4px5TRUIEUlKsjyIMgkI2hLjjJ0U6moHPIsL/kq5TUfRoY3N6RCyIi1auk4fuPEfhPTcNAjQ/Cp/swNa4WUxlkpi0FVw65ouD7WVPUUzo9HAjzKtjljLxlM8E4eobBQKSgVaUAzIZgmiUjMlChx702XIOOibUHHAUC5IallQhOcmynUksT0VjTkghOlqINugQQGlL8vySpCALpeHRAnOfYKuc6RZjh2ZYYbRXsTz5LWYdR2Gg0Vbg8QJBWuoolys+Rtnc4+KMEJjpBoFKjpQAprITyGqmR099+XXms1s0WiiqaW+4VJiVAH+EgEWW3qKZVlXS2/Q9Uyk09Mnxlo5NiOEuhNxrGbWP8AT5FV72WXScQo9DfY7grD4rh7oy47hu3m3qunx896ZyeVxlB9kUzwkKRJ1TJWs54VkiyWUShF6G0I3BGAjDVBiYxKATDXJ9hVpWDIgGJwBCVzWi6VkZWygvfbkFa0rDoPTZQGDUuta9la0DwT5kLJmejbx0k0avAY7rY0dOAL21+fVZPCXWtbTZbKjqDa3M9QuXPbOxWixpYLKYyL9hR6d3X5UsOtslozzbsTJACq2tpwR8Kzc8+iiVDLi+/oFGgwe9mYrId29FnK2gEnyD6FauobfMVQ5yHe6fE6kW5l2gzmEjC27ehIPsmC1anjLDBDLmbs/U22uVmXBdqLtWeeap0NowELIwiAU1qca1E1KuiQJONKQQgmoBLY5CsjJb6JmN6mNcCPYqMhXsddo9NVLw95uB0/JQspDbJdJKWm/wC9llyI143VGzwuckCx1Wzwol252WHwRl7O6kWC1tJi9ND/APR4B9dPRc2cf8OvCdxNXG79NU+ZddfRZePiKneMrJBqQAL6q0gqc9nNdcEeIgXAIVW0BpMt4yDZIrJg0aEX5ArIcT4/LA1rIhd5cQXEEAeaxkuMlrg6olk1zeGJtjfzcToFZGEpeFc6jts6HiuW2mhJHP8ARZqRxBcd91XUMjatzXRmdg18UlnBwBtfQ9bq6moCxpF8wIPi2RcerotjLstETEqFtREXvJ7tjdQN3G2gBXPKqDKS3p13XTMJd3rTERsL2HMg/wDaxfEcAbO/TS4P1C3cXI3Lqc7l40o2Z/Ik5VKLOaQWrYc4jlGClPamyVKDZKc1NPT7jdMvCcAlhUlsuUX6dEwxqlRsSsn2NSPa4eE/8pnLofJSp6RtrjffQfCi0rtcp5rM2a0kizw6teLDNlYN3Hkm8WrWucLtcQ4HLJISC/TkwbBWdFhQzNa4Etc29h6brVYXBYDxOdl+6SwEgdLn81nlkjFmuGGUlVmMm4alaxstiy7Q+xFwB0J3B8iF0Hs/xK8YYeW4PK/T6JGMkuiLLkk768vXmoXADR3shO19PYqjJPvEvhi6OjWVkDZXEvFwLgdQbaEe91U1GGRygROja5gOaz2mwdzOnVW0jgxxN7b3U+KJkjbix8wVnUmi6SVU0UlPSMiHdizrXDI2sysjB3sm6uAiI25A3vyV7PGWiw02/d1R4/O1sTgDyvZG7ZKSWis4Oha5zpCeeX1WW4o8VRJ0vb6LWcFRfZOJ2JdbyPNY/FpM0j3dXH81u4iubZz+dL4pFO5ibLFJcEgtXSOWRJGKOWKdI1R3hQZCboWSsqFkWQOMKTGEyxilRtUFYtoHPYclBxaJrXB7fulWLU1PBn8N99gs+WH2X45uS6stuHsT+4RplsD6BdAp3CXxAWPXYrisUjoXFvRdB4cxwFo9lz8+KvkjrcfMmur9LDi2cQxtF7PebNHS25Kg8A1LWSOa48yQSRc3TWMs7+8h5+FvkBuQs7Dw3V5w6JxJJ3sf2UmOCcGmNlnJSTrR1HFqyOORpzBo11cRb5SKdkrgZ6ZzSAbCP+WTS5s7kqfCOFpZJP8A2wHtABGYC3notwwxxNs2zWjQBosFXKKQyyNlPBjAmYRbK4XDmkeJpG4sqHErFrxubi1xy5qwxVrJXh8dmyk2JGod5EfqogpnWeXDxDLpbTnf9EkfS36K/D8WEVO6IDx5nWcNvEs3NGbqxY3R3k4ppzbrs8fGoxtfZwOVlcp9X9Fb3PNMvjVm5vkoU260UZbIMgUaQBSpFFkUHQ+6NIMafCMWRQRuNqksCQ1OtKJW3QLInNv5HkeiVZCyDVkjIr8QprFr973Dr8zpYqz4fpngva3UjUe42Qkps7HN52uPUbJOB4iYZmSDUGwf6g/9rJyI0tHQ4kreyUccEbBccrEXGhVjQcVWsWAkC19Dv7I8foYXPLmNDe88TXDYOP8AyoeF1LotHxEkWGZhsD5lYn1atHRTkpbNLFj1ZUDLGxwOly1uQG/VxSZaOscbOkLQLZzfNp0A2T1Li09i0ZY9tD4iVZ0UT5Dme4uI2A0Cok6+jQRqLDSyTM55cwWc0OAB16kJ2rm8MpOnh5G2ysCPvX3KzeJy3uwfzG3rdInbJWjL1E0sLWzOF6eVxYbbxvtcX9VJa4HUagjQrWVWCh+D1dxse8Z5GNu4+vwuQUmJyxCzXadCLhdnBP4nA5MF/IzaFqhVLNVVU3Ej9nsB8wbFTWYlFLsbHo7Qq/ujN1YzIzVR3RKa9MSBEYZeUGvRvam7Iipj7Cn2aqIwqfTgDU6AczoEwknY62K4QdEG6kgDzUKqxxjNGDMfhUNXWPkN3H25IOSXg0cbZfT43HH90Zj8Ktgrs7zcBoeQbDYFVV0AVnyPvpmnGuj0bGlxO5Mb9Rpv5bLVYZLHl21sd9lyuYuBFyb8j5K4wziF0ejhcciFkyYHXxOjh5UbqR1SgqI27gA+ys4cQZvp6rkP/lTr+Ft/VOxYtUymzQGj3KzPjy+zQ+TB+G84kx0Rts3V50DRuq7hqhmqZA06vde1tQwc3k/VVlJhxDgXXfI6wAvqTfQBdj4O4fFHF4tZngGQ/wBPRg8gnx4k/CvNn6R/RHFVOyDDKhg+6ynkHr4d/qvL5H6L0b2w4kIMMlb/ADTFsLf8xu7/AEtJ9l5y0/fNdDGqRyG7djRR3RuCSmCTafEns03HQqygr2P8j0JVClIpgaRpXMUV5A1ulYvPkAaNz+SoXOKdyorUbLGTEQNhr5qHPVOfudEyiSOQ6gkC6CCCUcCCCAQohsosAdUwAtHiDQW+fksk5hBsRYi4IPIjddS4BfmhZfpa/vuldonAMmU11OMzSLzxtFyLf4jevmiJH0wWCUjXutbX0WxiwzutdCTbQC/ssjgOKiHcEg2tl1JJ2AHU9F3bgThx8bBUVLbTOsY4jqYRb+b+8/Cy5ISk/wAOhjywhD9F8F8LmG1TOPtiPs2comnc/iK2VkAETlZFUqMkpuTtnD+37Fc00FK0+GJr5JB/dJ4W/Rod9Vyi5V5xvi/8XW1E4N2ukcGfgacrfgX91RtKviIGUhOFyQVGiBIBAhBAJZYy+8noq5ymYmftT5KG9PL0SPgSCAKBKQcCMIkaKIFZBGUSjIdQ4CicaZpHV35rb412h0uGxNieDLUFt+5YQLD+9xuB9FkuyStjli/gg4NnJkey4vYAXv57qr464LFPC6oD3PlD7zvfu651NuVlPwRaKbEuLw5/eUtLHSSl/eGWM96bg3GXMzTVdQ7Pu1COry09XliqdmSXAimP+1y4OwWvtf5K672f9lsM0ff1l3Nfl7uJvhHUl3XklaQ52m6zvaBi/wDCUE8wNn5HMj/G/wALbfW/slUdHVUmWOM9/TAWyzPtUR/hf/M3yOvmub9v+KHNTUoOlpJnj0s1lx7uSrbIcdI5DYbIIIKxADCJw1RhE86osgRQCMokAkuvH2jvUhRX7p+pkzPLupKYemkKgkEAgUjGAEolJCCiIKSUEEQG17N6/uJRJ/Q9pP4XaH811TtQqoYKSV7iD3jSxg5uc7b6XuuO8FMzukZ1aPm6k9oOOSVJp4Xf4LHZh1e4gX+jflBi/Zl6CYRyMc4Xa18bnDqA4EhevKXLkbk+5lbkttltcfC8fOaQddxZemey/GP4rD4iTeSIdzJ1vGAB/psUjHNcV5n7WMS/iMSnt92IiJv+QeI/Un6L0PitU2lglmO0cb36+TdPmy8lyzOkJe43e8lzj1c4kn5JTQWyDdkEChmTgDCJxugiQsgEZRIIWEdmFifUptxRk6lE1PIUJBGEOaUISCMhAKECQRolAl7wdU93UD+7T0sbpPFrg6sl5NDgPhQMHcRNH+IJ7HtamX8Z/IKCr0hEDXXW+noul9h2NiCpmp3O+zmjD230AfFufdrrey5qfun1CtcAmMdUwt0Ph+W6pWPR23tqxYQ4d3YPiqXtjH4R4nfC88uP7+q6P211sj5KNhPhED3W/uLmgn4XN0Y6FAiRlEjZEBBBBAIEEEE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data:image/jpeg;base64,/9j/4AAQSkZJRgABAQAAAQABAAD/2wBDAAkGBwgHBgkIBwgKCgkLDRYPDQwMDRsUFRAWIB0iIiAdHx8kKDQsJCYxJx8fLT0tMTU3Ojo6Iys/RD84QzQ5Ojf/2wBDAQoKCg0MDRoPDxo3JR8lNzc3Nzc3Nzc3Nzc3Nzc3Nzc3Nzc3Nzc3Nzc3Nzc3Nzc3Nzc3Nzc3Nzc3Nzc3Nzc3Nzf/wAARCADIAKIDASIAAhEBAxEB/8QAHAAAAQUBAQEAAAAAAAAAAAAABAACAwUGAQcI/8QAPxAAAQQBAgQEAggFAgQHAAAAAQACAxEEEiEFMUFREyJhcQYyFCNSgZGhscEHFTNC0XLhQ2Ki8CRTgpKy0uL/xAAYAQADAQEAAAAAAAAAAAAAAAAAAQIDBP/EACERAQEAAgICAgMBAAAAAAAAAAABAhEhMQNBElETIjJh/9oADAMBAAIRAxEAPwD3FcK6uFAZT40PnxvvWZtaT41/q43sVmbVsjkk1JAclPkKpcg3KVcTHyFUspuUrHy9KjrUTjwyTGo2k+yWFimZwc/Zn6q/xw2JgbGAB2CjHHa5NhMfhtD6x19wEQ7DhYNojt11FE66F1ZPPdNlkFct/daySdK+MCGCE3Wpp9d0HNjOHygH2KKleGHUK9VC+UuFt2d0RKVw+gBFGjt7rhKUs2oucflBPPom2rY2aSR7lTgoeLmp+ZSpxHknyqqkPmVlk8lWSHdYZdnHEk2/RJIPfFwrq4VutkfjY/XY49Csxa0vxsf/ABGP/pKzCv0y9nWlaauoBmQfqyquKPxZ3AmmjclWOSfqyhHHwHNYRTnedw/RZ5zase1hHbGgkV7dPRTiXSLJ5KvE9gVuuCZwcGnr1Ut5Fl4vM3smPl2su2pBeIbsE8qCbJI4gFv32EzPllFEb89yoWzaX011+ndQ+MHavNfsKQweS+3lwqqIU7PQ6UNke6mgNIF9kwtHhBwvy7G0mytc2qu+vZOhcbcH0WObYPutcbwwyhQqdp3UEIokdtlK07oZxDlmmqrcd1Y5p2VY47rHLtUdtJNtJI3v64UgKSK2Uxnxw4fS8dvXQf2WatWv8RpnRcVwyDt4bv1Cp2u1NB7hX6ZHWu2m2laAjyXU2+yA4k8v4idNEaWkV7IvMPkKAnc1ginldQLA2x1NkKMr6Xh2LZGNFE8+yfTQRqrkqoZsN/VzAnqCV36Q54NeZwbytQ6IuA8XQPLsuSRtc00XA9RaocjiboTUQJcR0UOPk5k5c7Uyzyt3JAq5ni0t2FG0J5iDv7qBmVlFvhzAlwO7hvammyGY2K6aZwaxo51ZJPQdykcTwlwYS52w6dk7FzoHzeC2Rr3ci1psi+4Wdkly+JOcJhJiYhP9Nu0jx/zHoPQI6PGjgAhwY2xBw+sLRRNDlaqXTO47q9b87vfmnhVvBmGNkrDdB21lWLSql2yyx+N0FzSq1xR2aUAVleydtJNSSN9BLhXVwrZTzr+JgvNxiOkZ/ULO8Om8SLSeYV7/ABKa6XiULWHlEb/FYrBynY+Rok9lbJo7StRRytkFtKdaAgzXeQ70s5K9+TF4jpD4DJCRXRtbfpf3q64rJpjoxl7TYcegHdMOHExhGoeffzC77KL2vHtkHyudM0Y/DricP6jn7j3HRaX4ehEmHK97TQcaa4funPxp+Rl0NH2DSnwsGJ3D3vmLy+RziPOQAL2FDZLbeKviOMXucbAaeQAOyBPBsbKcx0mvyijp2Dhd7lWnD5zG50U0oIaaBeeYVoGYfzHwwf8AWN0puH2qm+HiNYyF0j9QOlmkusjoD+6UcEhP0nPrxGk6GX5Yh6evqrGR8RlZoYQxlkkirNVQQGbJrtpJN7Upp6RukbtRB9k90U0c7Zg8UOQHWzuhGxBpGk7K3xo9UetwDrZ5L+UeqU4OicGOnzmgPN09kTVKPCaWwXZNm7PVSlazpy53eVV2bzQJRuafMgVj7J1JJJBvoA30S82+ycuHktj08v8AjjLbBxUibZ2nl96874hnMM5LDR6LbfxMgkn4/HqNN8Hl95WMyuGsFCua0yZRPh8baxwDjRRc3xBEwCngICPg7X44cALCzvFuGyxSbOIHRRybST8filsa2lOxePCRzYZGhzmNpp1USB32O68+AnY/zX9y5JlyQStexx1NIIKz52rG6r0PiWdNNEGRFrNXMt517n/CUXFnRQGEscC0U0Vew7KvdHIGtyGm46vbsQuty2EbDUR+Kbp39DWTSZkVeAyMOG9mynOi8DS/HAa4bEDYFD4+VIbEeO6hv8hTny5DnimMHc2aVWaVymZmuldo8wd1vup2Rkhpe4m9+XJR4G/iuIBJIodiinFrNN1Q3+9RT7QhrdZHsicfPZNAyBjC1wFHbkECH2HOHInZPx2ObJ5aDumo7bpJy64aKH+mEjsEFHl+A5sOUBHIWhzdwQ4dweoRJeHMsGx6LVyK7NNvKDRGW7zlC2sTOtJctJI30KuFI8lgP4g/xAg4HE/B4c5s3EHCqHKP1K3k2dume/ifxPGg+IANbS5sIBF8jZWCy/iFrvkF16Km4jlZGZkyZOZK58zzbnEoB7uxu1d/xMjTwfE4jZpLTSEzOKNyvk3VA4gM9VC2YtdsVFg0tJaJ6Kqy4vNaLbLqaO6GzXU21mn22fBMkS8JgcXf8Pw3e42/wpmM8KUkR6r3u6WU+GeIiCR2PMfqZT16HutnBLHosFri3a+6cdOF3HYZnOoMYG9DYtFNjJF7kqNuZHQtpCdJnxAWCi7rVGWeEBo59fddnJe1osocZL3SamAOHW13xHzSE0BXQdPUpJ2ljb5msaL3Vpw7hc/EJmtj8sDXXLN0A7DuUVwTgT5yJ8rVHCeQqnP/AMBW/GOK43BcRsbWs119VC3b7z6JzHdZ5Z6ij+OcTFfjYIhkED8d2mMAblnX9Bus+zir4Tveknp0UOZk5GdlGWeQue873tXoPRODG6dJbZPcVZWlx4YChleONXVIOQ0QDbAUwXOaXUkmJIN9ESt1ROaDVhfO3HuDmL4izXySGQ+ISXFfQPE8oYfD8jIPKOMu/JeBZ2YZ5JZy63SOLjv3W+/1XjN1l+PRiP5AqDWQVfcUc6V5sKn8LU6gN04WXaEvJah3EhyOnxpI2glu3dDGJ0jmsjaXPcQGtHMn0QmnMeNOxRccDZxb+SveE/DMLWgZpEswovaHeRh+ztzP5K9x8HDw6GNixNP2jufxKX47UWxksfheQ8h2PivcOhqh+JVzFw3PYxutscQ6kyb/AJK3flGg1u9dSVBJORbi78RyVTxyHMqBbBMHU547WVIzGDnAEkj1RubhHAwsKdzTeQC518rJ2/KlDC4zO8GBhfK7YNaNys66MeZs6OJ0jhHFy5bDcrW8E4JHDpfkNDnDcM6D1PcpcD4OMKMSTU6cjpyb6D/Ks87Og4Zhvycg7DZrRze48gPVEicsvozjnF4eE4mp9PncKii+0e59F51l5E+bO+fJfrlk3dfZOzcybiWW/IyyC95oAHZo7BR7g2eg7LaTTG06NpAPNtn3T3EFzYxQA5/4+9RyStjYZBRP9re5PT8V2CN1APNu5m+p7qiGNY17bYK2HRcLHM+YKWIBvLcdKU4IcKIFjZZ5eOUbCJIsRMI+VqSz/FT+T2r4oMY4FmCY0wxkFfPUbHAn7IOy9n/iY7NdwtkOJBLIx5+sdG26A7ryFxbVAqsv5jXxzm1WZWOZHHSEIeHmIayOqubDXWunw5W040p21+PKlydJxiHAJ3w5ieAyTiUjQS0lkF9D1d+wUue1l6GEFWLIR4uJisH1ULdRFc6/3V+Pms/NxIsYA6GBrXUXEW49ymSy0BvQra+pT5CCQbI6V0SxMMZdumlMcXetz9y2t058ZbdQE0l7gebfZIhsk0cb/kvzV0aBbvyClmjbBK5rHh7L8rgKtR8PaZeJtHPTHfLuf9lFuz1qqLi3HuJxcQzWSSslZMW/VSt1Nj22DQeVCghOHfE/EuG5DZ4XwUCHOb4QGsD+00h+OvEnGc0lwozus+xpS/DfA5ePZxG4xYz9Y8foPVPUX09q4NxPE4twqHiOK+oZG2dXNhHzA+yw/wAQ8UfxXOLmkjHi2ib6d/c/oieLTN4fjfyvBOiMtHjBuwAHIe/f7lT6SR69KSxmk2uMqiaFcwa3Ujep3HsaUZlETQ5+kBo8zjyAQ7+MQhxELXzOGwDRQv3Kokk5dJOGFx0x/wDyP+B+qOhbVWOfZDcPjJbqksOJLj6lGWASQAOiAmaWh3kJs8r6pzZBd9B1Q5eeWqgdhtzTXPLgABz3APRBCvHrbUNklXUTuXkHqkgPpN8sJf4TpGaz/YXC/wAF4f8AxH4L/JePvliBGNlXIwVsD1Cvvj/NfifEkssbHNtjPNfzEDmFUcU45/PsaKDijhKxvyuApzT7rL48N5jbzGRwp2uyQ5wtrN6PVTZBZm5us0xgHn0CrPsiX8BkxmzS4ZM8bgKFeYKqhMkOvxWEEG6rcJSNp1ppIsHgrsVr3wkvG+oON2jMfG4bkMdJGAzkNTSVlY5nSjZtAcwTVp2JkZDS9rHaR9km7T3Z0m4y9tBl43D24zz4z9TbF3d/cq8zF8QZEdgFWuyXF+hxdRP9w2tFYcbpI36AXeYg17pW3R4YyXhI/EmGM2fQTF1N7D1T+FvGHw3P4k4C2NdpP+kUP+pLIzPBwXwE04AtKA+I5Tg/C2HhXpkyaLh10jzH8yFeN2wzxkrEZJc4Bp3dW5pbz4Iy24PwzK+2+Ich7WevlabPoFh/BfNkNjibbnkANHVa7CxG4mGzG1Ehpt5+048/u2V0suBEhc57i+zZsnq491zSS4hvIjn2Cc1hJ5ebqQOSQYQ9rdwNzuhmZPEJceVrm82EUR6KHFgbTS1vTfbupppXvlMEAt42e4ixGD+57KZjGxN22AHJIz2gRgkCq3pNc4Dc1sNtk3U0DcctySh3Sai2MHfmTfJMkweSXuuw3ZvqUpZGxh1bkNr0v/u0LNk6aZH0PLumtd4rPPYtyDRmYkkkC/dJTeG37KSDbf4vi8bHjnc5xe3ykE8x/ssk0myAQP3W3+IPDPDJHySNj0Gw5xoeywk1NFt+U7gqcu2vivCxw+JywEN11XRH/SMHOJGQwB5At7Nis1tW536OSLXt8w97apaxZ5nBp4y5+G9s8Z5UfMPcKoMGTG4tcxzXddWyOxM6ZvJ2w9VYfT2vZ9dV+oSUoxikaXuDpX3yDld8N+pY+Nzqc42b6EqF8rfmj0sPQhoUek1YfZPNBUPmxibiUOO02JX6XdgOp/C1RfE/EP5hxdzhvDB9UwX2O/5/orTLyvoMk2QDboojo/1mgP1P4Km4Jg/Sp3STNJijIJ/5j0C0wnG2Gd/ZYcEwPBj+kzAl7/lYe3+VaH5iTz9BsE9rbNnkeWnkFI1p2A/Cr/7KbK3ZgFuqMbHoe6glnc95gxdpBXiP6R//AKTMnKc+c4mEQJR/UlG4jH/29FNDDFjwhkYoDqeZPclAdgYyJgaytJu7Nk9yfddlkbtYH3KGfIDAS3bkAfRDPyLaTyrbZA0fkTbE38x/JQxlxbrs2/kfRAZeSHzCJl77c691PCZch9RCmBtHbkEAXjN3DjWltnddnmGsBu21qObJhx4vDaQXad3XyCrn5bOtk9RaDWADyLv/AKklW/zAnkCklsaW3xzxyTLix4S4iE24j7R5Ks+H+LtmiGDkuOofI49R/lLjmM7JwQxg1Sw05o6kVuP3+5Z7Cx5ZsuGOE1M94DK6FRbV4XTdOboOl/UWD3CdGTGNV7dkNFmRyZmThEkux5CzU7rRon8VObYCCLak3ldlfE4ax5XcjSgex7xs/bvfNJzhWwBCj2vYgCqQe08Uj2t0myOyLxgNnO1EdkNjkPI1HcfmpxIWGwBtsDaBbpU8bgnzJGNxmgsMnmP6H25q0xcUYkLYI70sG7iOvU+5XGDzEEAWpGO3AcQB+i0nE05Mru7EtaCdOmv2QMs/jzOx4HEaNpZWndt/2tPfuei5nZLnPGLiPHikeZ//AJbe/umwRMxoWMiOw3O27ie9pkfDBDhs0Y0dNuzuST7pr5iKousC/ZMkeQC3U+iQNjX6BCvcDdFwN/aQEjpSKJc87XRP/fZBzTODDrcQALrunSOFOtz/AMUFkF2TI3HY75jpv06oNJwzBdktdmTkiN3ytHM/4ReXleEzwYxoaB8o6LuTKyNjIY/K1uwHQBCECV51WS47IAcMdM+yasWbU4wW03UbsWUSGtAIFAE0p2FhaSCAeVHkkNq76Je9j/2lJWZMYNa+XoEkBA95Li6+tp/CYsWHiX0otDJTvZ5f7Icuvn9y45xDe6k1txHh8eRkSZWKdMsptzejj3B6FVD+J5GK8xZcD/KaL2i/xCZ442Bdt0B/ZQ5WTPC3XDkSDcW27/NGoqZWLHGzMfLP1cgLureR/BTuBv5Q7sFl3kuJe4nVd6hz/FF4XEMuJzdVyRm9zzr3U6VM/tfa+RLtJCmY5pFjkVXQZ7M2QNa0auzh0R4cNgwkdweRVYws8uNCYi2rA35bJOcGgkgFDCRzTXlPaipvEZJ5bN8yCrZONYHDWwAE/wBw6qN0j2k6gbHmItFRAADuefqoTG1872SD5gKNpAG+RxcCaADVGXtDQNuVqfKw3RxufEbHUEqvlloGvYbpg2aTSBfuVDw8kTSTP6N0j3KgyZvmH/pT4S4MDQSDuTt3Qa6vGma4uc0OrqnDGjDiQ5lAdXKqZiSybgOuugRcPD5P+K7QCN9RSAsYhoUGmurT1TRhXXMEKRssMDSyJ1nmSV1+cC7dxF8qTI36EDztJO+nEbA/ikgcql4IO3IfmuE80klCg+QPqnOGnbuLQcjnGOMOJO3VJJAiB7rpo5nZGwN+qdf9rUkk4KN4RjeHrlI57D/KtA7cFpO3QhJJOETj1LPwXA+jQJHbZJJMkwlLavY9wneLqokg1vfVJJIHZkjXY7gOZoAIJ+BDKzV5owK3aUkkBXZvBpWR+JiyeKBuWltOr90RhcRbCxsEgAcwUQ5tFJJAWMeUJGEAiupAUMscpIddjnfokkgIHtrci7PdI1pdzO1DZJJM0XlG1OSSSS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data:image/jpeg;base64,/9j/4AAQSkZJRgABAQAAAQABAAD/2wBDAAkGBwgHBgkIBwgKCgkLDRYPDQwMDRsUFRAWIB0iIiAdHx8kKDQsJCYxJx8fLT0tMTU3Ojo6Iys/RD84QzQ5Ojf/2wBDAQoKCg0MDRoPDxo3JR8lNzc3Nzc3Nzc3Nzc3Nzc3Nzc3Nzc3Nzc3Nzc3Nzc3Nzc3Nzc3Nzc3Nzc3Nzc3Nzc3Nzf/wAARCADIAKIDASIAAhEBAxEB/8QAHAAAAQUBAQEAAAAAAAAAAAAABAACAwUGAQcI/8QAPxAAAQQBAgQEAggFAgQHAAAAAQACAxEEEiEFMUFREyJhcQYyFCNSgZGhscEHFTNC0XLhQ2Ki8CRTgpKy0uL/xAAYAQADAQEAAAAAAAAAAAAAAAAAAQIDBP/EACERAQEAAgICAgMBAAAAAAAAAAABAhEhMQNBElETIjJh/9oADAMBAAIRAxEAPwD3FcK6uFAZT40PnxvvWZtaT41/q43sVmbVsjkk1JAclPkKpcg3KVcTHyFUspuUrHy9KjrUTjwyTGo2k+yWFimZwc/Zn6q/xw2JgbGAB2CjHHa5NhMfhtD6x19wEQ7DhYNojt11FE66F1ZPPdNlkFct/daySdK+MCGCE3Wpp9d0HNjOHygH2KKleGHUK9VC+UuFt2d0RKVw+gBFGjt7rhKUs2oucflBPPom2rY2aSR7lTgoeLmp+ZSpxHknyqqkPmVlk8lWSHdYZdnHEk2/RJIPfFwrq4VutkfjY/XY49Csxa0vxsf/ABGP/pKzCv0y9nWlaauoBmQfqyquKPxZ3AmmjclWOSfqyhHHwHNYRTnedw/RZ5zase1hHbGgkV7dPRTiXSLJ5KvE9gVuuCZwcGnr1Ut5Fl4vM3smPl2su2pBeIbsE8qCbJI4gFv32EzPllFEb89yoWzaX011+ndQ+MHavNfsKQweS+3lwqqIU7PQ6UNke6mgNIF9kwtHhBwvy7G0mytc2qu+vZOhcbcH0WObYPutcbwwyhQqdp3UEIokdtlK07oZxDlmmqrcd1Y5p2VY47rHLtUdtJNtJI3v64UgKSK2Uxnxw4fS8dvXQf2WatWv8RpnRcVwyDt4bv1Cp2u1NB7hX6ZHWu2m2laAjyXU2+yA4k8v4idNEaWkV7IvMPkKAnc1ginldQLA2x1NkKMr6Xh2LZGNFE8+yfTQRqrkqoZsN/VzAnqCV36Q54NeZwbytQ6IuA8XQPLsuSRtc00XA9RaocjiboTUQJcR0UOPk5k5c7Uyzyt3JAq5ni0t2FG0J5iDv7qBmVlFvhzAlwO7hvammyGY2K6aZwaxo51ZJPQdykcTwlwYS52w6dk7FzoHzeC2Rr3ci1psi+4Wdkly+JOcJhJiYhP9Nu0jx/zHoPQI6PGjgAhwY2xBw+sLRRNDlaqXTO47q9b87vfmnhVvBmGNkrDdB21lWLSql2yyx+N0FzSq1xR2aUAVleydtJNSSN9BLhXVwrZTzr+JgvNxiOkZ/ULO8Om8SLSeYV7/ABKa6XiULWHlEb/FYrBynY+Rok9lbJo7StRRytkFtKdaAgzXeQ70s5K9+TF4jpD4DJCRXRtbfpf3q64rJpjoxl7TYcegHdMOHExhGoeffzC77KL2vHtkHyudM0Y/DricP6jn7j3HRaX4ehEmHK97TQcaa4funPxp+Rl0NH2DSnwsGJ3D3vmLy+RziPOQAL2FDZLbeKviOMXucbAaeQAOyBPBsbKcx0mvyijp2Dhd7lWnD5zG50U0oIaaBeeYVoGYfzHwwf8AWN0puH2qm+HiNYyF0j9QOlmkusjoD+6UcEhP0nPrxGk6GX5Yh6evqrGR8RlZoYQxlkkirNVQQGbJrtpJN7Upp6RukbtRB9k90U0c7Zg8UOQHWzuhGxBpGk7K3xo9UetwDrZ5L+UeqU4OicGOnzmgPN09kTVKPCaWwXZNm7PVSlazpy53eVV2bzQJRuafMgVj7J1JJJBvoA30S82+ycuHktj08v8AjjLbBxUibZ2nl96874hnMM5LDR6LbfxMgkn4/HqNN8Hl95WMyuGsFCua0yZRPh8baxwDjRRc3xBEwCngICPg7X44cALCzvFuGyxSbOIHRRybST8filsa2lOxePCRzYZGhzmNpp1USB32O68+AnY/zX9y5JlyQStexx1NIIKz52rG6r0PiWdNNEGRFrNXMt517n/CUXFnRQGEscC0U0Vew7KvdHIGtyGm46vbsQuty2EbDUR+Kbp39DWTSZkVeAyMOG9mynOi8DS/HAa4bEDYFD4+VIbEeO6hv8hTny5DnimMHc2aVWaVymZmuldo8wd1vup2Rkhpe4m9+XJR4G/iuIBJIodiinFrNN1Q3+9RT7QhrdZHsicfPZNAyBjC1wFHbkECH2HOHInZPx2ObJ5aDumo7bpJy64aKH+mEjsEFHl+A5sOUBHIWhzdwQ4dweoRJeHMsGx6LVyK7NNvKDRGW7zlC2sTOtJctJI30KuFI8lgP4g/xAg4HE/B4c5s3EHCqHKP1K3k2dume/ifxPGg+IANbS5sIBF8jZWCy/iFrvkF16Km4jlZGZkyZOZK58zzbnEoB7uxu1d/xMjTwfE4jZpLTSEzOKNyvk3VA4gM9VC2YtdsVFg0tJaJ6Kqy4vNaLbLqaO6GzXU21mn22fBMkS8JgcXf8Pw3e42/wpmM8KUkR6r3u6WU+GeIiCR2PMfqZT16HutnBLHosFri3a+6cdOF3HYZnOoMYG9DYtFNjJF7kqNuZHQtpCdJnxAWCi7rVGWeEBo59fddnJe1osocZL3SamAOHW13xHzSE0BXQdPUpJ2ljb5msaL3Vpw7hc/EJmtj8sDXXLN0A7DuUVwTgT5yJ8rVHCeQqnP/AMBW/GOK43BcRsbWs119VC3b7z6JzHdZ5Z6ij+OcTFfjYIhkED8d2mMAblnX9Bus+zir4Tveknp0UOZk5GdlGWeQue873tXoPRODG6dJbZPcVZWlx4YChleONXVIOQ0QDbAUwXOaXUkmJIN9ESt1ROaDVhfO3HuDmL4izXySGQ+ISXFfQPE8oYfD8jIPKOMu/JeBZ2YZ5JZy63SOLjv3W+/1XjN1l+PRiP5AqDWQVfcUc6V5sKn8LU6gN04WXaEvJah3EhyOnxpI2glu3dDGJ0jmsjaXPcQGtHMn0QmnMeNOxRccDZxb+SveE/DMLWgZpEswovaHeRh+ztzP5K9x8HDw6GNixNP2jufxKX47UWxksfheQ8h2PivcOhqh+JVzFw3PYxutscQ6kyb/AJK3flGg1u9dSVBJORbi78RyVTxyHMqBbBMHU547WVIzGDnAEkj1RubhHAwsKdzTeQC518rJ2/KlDC4zO8GBhfK7YNaNys66MeZs6OJ0jhHFy5bDcrW8E4JHDpfkNDnDcM6D1PcpcD4OMKMSTU6cjpyb6D/Ks87Og4Zhvycg7DZrRze48gPVEicsvozjnF4eE4mp9PncKii+0e59F51l5E+bO+fJfrlk3dfZOzcybiWW/IyyC95oAHZo7BR7g2eg7LaTTG06NpAPNtn3T3EFzYxQA5/4+9RyStjYZBRP9re5PT8V2CN1APNu5m+p7qiGNY17bYK2HRcLHM+YKWIBvLcdKU4IcKIFjZZ5eOUbCJIsRMI+VqSz/FT+T2r4oMY4FmCY0wxkFfPUbHAn7IOy9n/iY7NdwtkOJBLIx5+sdG26A7ryFxbVAqsv5jXxzm1WZWOZHHSEIeHmIayOqubDXWunw5W040p21+PKlydJxiHAJ3w5ieAyTiUjQS0lkF9D1d+wUue1l6GEFWLIR4uJisH1ULdRFc6/3V+Pms/NxIsYA6GBrXUXEW49ymSy0BvQra+pT5CCQbI6V0SxMMZdumlMcXetz9y2t058ZbdQE0l7gebfZIhsk0cb/kvzV0aBbvyClmjbBK5rHh7L8rgKtR8PaZeJtHPTHfLuf9lFuz1qqLi3HuJxcQzWSSslZMW/VSt1Nj22DQeVCghOHfE/EuG5DZ4XwUCHOb4QGsD+00h+OvEnGc0lwozus+xpS/DfA5ePZxG4xYz9Y8foPVPUX09q4NxPE4twqHiOK+oZG2dXNhHzA+yw/wAQ8UfxXOLmkjHi2ib6d/c/oieLTN4fjfyvBOiMtHjBuwAHIe/f7lT6SR69KSxmk2uMqiaFcwa3Ujep3HsaUZlETQ5+kBo8zjyAQ7+MQhxELXzOGwDRQv3Kokk5dJOGFx0x/wDyP+B+qOhbVWOfZDcPjJbqksOJLj6lGWASQAOiAmaWh3kJs8r6pzZBd9B1Q5eeWqgdhtzTXPLgABz3APRBCvHrbUNklXUTuXkHqkgPpN8sJf4TpGaz/YXC/wAF4f8AxH4L/JePvliBGNlXIwVsD1Cvvj/NfifEkssbHNtjPNfzEDmFUcU45/PsaKDijhKxvyuApzT7rL48N5jbzGRwp2uyQ5wtrN6PVTZBZm5us0xgHn0CrPsiX8BkxmzS4ZM8bgKFeYKqhMkOvxWEEG6rcJSNp1ppIsHgrsVr3wkvG+oON2jMfG4bkMdJGAzkNTSVlY5nSjZtAcwTVp2JkZDS9rHaR9km7T3Z0m4y9tBl43D24zz4z9TbF3d/cq8zF8QZEdgFWuyXF+hxdRP9w2tFYcbpI36AXeYg17pW3R4YyXhI/EmGM2fQTF1N7D1T+FvGHw3P4k4C2NdpP+kUP+pLIzPBwXwE04AtKA+I5Tg/C2HhXpkyaLh10jzH8yFeN2wzxkrEZJc4Bp3dW5pbz4Iy24PwzK+2+Ich7WevlabPoFh/BfNkNjibbnkANHVa7CxG4mGzG1Ehpt5+048/u2V0suBEhc57i+zZsnq491zSS4hvIjn2Cc1hJ5ebqQOSQYQ9rdwNzuhmZPEJceVrm82EUR6KHFgbTS1vTfbupppXvlMEAt42e4ixGD+57KZjGxN22AHJIz2gRgkCq3pNc4Dc1sNtk3U0DcctySh3Sai2MHfmTfJMkweSXuuw3ZvqUpZGxh1bkNr0v/u0LNk6aZH0PLumtd4rPPYtyDRmYkkkC/dJTeG37KSDbf4vi8bHjnc5xe3ykE8x/ssk0myAQP3W3+IPDPDJHySNj0Gw5xoeywk1NFt+U7gqcu2vivCxw+JywEN11XRH/SMHOJGQwB5At7Nis1tW536OSLXt8w97apaxZ5nBp4y5+G9s8Z5UfMPcKoMGTG4tcxzXddWyOxM6ZvJ2w9VYfT2vZ9dV+oSUoxikaXuDpX3yDld8N+pY+Nzqc42b6EqF8rfmj0sPQhoUek1YfZPNBUPmxibiUOO02JX6XdgOp/C1RfE/EP5hxdzhvDB9UwX2O/5/orTLyvoMk2QDboojo/1mgP1P4Km4Jg/Sp3STNJijIJ/5j0C0wnG2Gd/ZYcEwPBj+kzAl7/lYe3+VaH5iTz9BsE9rbNnkeWnkFI1p2A/Cr/7KbK3ZgFuqMbHoe6glnc95gxdpBXiP6R//AKTMnKc+c4mEQJR/UlG4jH/29FNDDFjwhkYoDqeZPclAdgYyJgaytJu7Nk9yfddlkbtYH3KGfIDAS3bkAfRDPyLaTyrbZA0fkTbE38x/JQxlxbrs2/kfRAZeSHzCJl77c691PCZch9RCmBtHbkEAXjN3DjWltnddnmGsBu21qObJhx4vDaQXad3XyCrn5bOtk9RaDWADyLv/AKklW/zAnkCklsaW3xzxyTLix4S4iE24j7R5Ks+H+LtmiGDkuOofI49R/lLjmM7JwQxg1Sw05o6kVuP3+5Z7Cx5ZsuGOE1M94DK6FRbV4XTdOboOl/UWD3CdGTGNV7dkNFmRyZmThEkux5CzU7rRon8VObYCCLak3ldlfE4ax5XcjSgex7xs/bvfNJzhWwBCj2vYgCqQe08Uj2t0myOyLxgNnO1EdkNjkPI1HcfmpxIWGwBtsDaBbpU8bgnzJGNxmgsMnmP6H25q0xcUYkLYI70sG7iOvU+5XGDzEEAWpGO3AcQB+i0nE05Mru7EtaCdOmv2QMs/jzOx4HEaNpZWndt/2tPfuei5nZLnPGLiPHikeZ//AJbe/umwRMxoWMiOw3O27ie9pkfDBDhs0Y0dNuzuST7pr5iKousC/ZMkeQC3U+iQNjX6BCvcDdFwN/aQEjpSKJc87XRP/fZBzTODDrcQALrunSOFOtz/AMUFkF2TI3HY75jpv06oNJwzBdktdmTkiN3ytHM/4ReXleEzwYxoaB8o6LuTKyNjIY/K1uwHQBCECV51WS47IAcMdM+yasWbU4wW03UbsWUSGtAIFAE0p2FhaSCAeVHkkNq76Je9j/2lJWZMYNa+XoEkBA95Li6+tp/CYsWHiX0otDJTvZ5f7Icuvn9y45xDe6k1txHh8eRkSZWKdMsptzejj3B6FVD+J5GK8xZcD/KaL2i/xCZ442Bdt0B/ZQ5WTPC3XDkSDcW27/NGoqZWLHGzMfLP1cgLureR/BTuBv5Q7sFl3kuJe4nVd6hz/FF4XEMuJzdVyRm9zzr3U6VM/tfa+RLtJCmY5pFjkVXQZ7M2QNa0auzh0R4cNgwkdweRVYws8uNCYi2rA35bJOcGgkgFDCRzTXlPaipvEZJ5bN8yCrZONYHDWwAE/wBw6qN0j2k6gbHmItFRAADuefqoTG1872SD5gKNpAG+RxcCaADVGXtDQNuVqfKw3RxufEbHUEqvlloGvYbpg2aTSBfuVDw8kTSTP6N0j3KgyZvmH/pT4S4MDQSDuTt3Qa6vGma4uc0OrqnDGjDiQ5lAdXKqZiSybgOuugRcPD5P+K7QCN9RSAsYhoUGmurT1TRhXXMEKRssMDSyJ1nmSV1+cC7dxF8qTI36EDztJO+nEbA/ikgcql4IO3IfmuE80klCg+QPqnOGnbuLQcjnGOMOJO3VJJAiB7rpo5nZGwN+qdf9rUkk4KN4RjeHrlI57D/KtA7cFpO3QhJJOETj1LPwXA+jQJHbZJJMkwlLavY9wneLqokg1vfVJJIHZkjXY7gOZoAIJ+BDKzV5owK3aUkkBXZvBpWR+JiyeKBuWltOr90RhcRbCxsEgAcwUQ5tFJJAWMeUJGEAiupAUMscpIddjnfokkgIHtrci7PdI1pdzO1DZJJM0XlG1OSSSS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6" name="Picture 12" descr="https://encrypted-tbn3.gstatic.com/images?q=tbn:ANd9GcRquNKaiCPY9U5ijpALBkaspuU_d-sqp3WpPl_yLCEUaongMa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643182"/>
            <a:ext cx="2214578" cy="2681376"/>
          </a:xfrm>
          <a:prstGeom prst="rect">
            <a:avLst/>
          </a:prstGeom>
          <a:noFill/>
        </p:spPr>
      </p:pic>
      <p:pic>
        <p:nvPicPr>
          <p:cNvPr id="1038" name="Picture 14" descr="http://subject.com.ua/textbook/history/11klas/11klas.files/image07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428868"/>
            <a:ext cx="3362329" cy="286888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До складу АН УРСР уходили </a:t>
            </a:r>
            <a:r>
              <a:rPr lang="ru-RU" dirty="0" err="1"/>
              <a:t>Київський</a:t>
            </a:r>
            <a:r>
              <a:rPr lang="ru-RU" dirty="0"/>
              <a:t>, </a:t>
            </a:r>
            <a:r>
              <a:rPr lang="ru-RU" dirty="0" err="1"/>
              <a:t>Донецький</a:t>
            </a:r>
            <a:r>
              <a:rPr lang="ru-RU" dirty="0"/>
              <a:t>, </a:t>
            </a:r>
            <a:r>
              <a:rPr lang="ru-RU" dirty="0" err="1"/>
              <a:t>Дніпропетровський</a:t>
            </a:r>
            <a:r>
              <a:rPr lang="ru-RU" dirty="0"/>
              <a:t>, </a:t>
            </a:r>
            <a:r>
              <a:rPr lang="ru-RU" dirty="0" err="1"/>
              <a:t>Харківський</a:t>
            </a:r>
            <a:r>
              <a:rPr lang="ru-RU" dirty="0"/>
              <a:t>, </a:t>
            </a:r>
            <a:r>
              <a:rPr lang="ru-RU" dirty="0" err="1"/>
              <a:t>Південний</a:t>
            </a:r>
            <a:r>
              <a:rPr lang="ru-RU" dirty="0"/>
              <a:t> (</a:t>
            </a:r>
            <a:r>
              <a:rPr lang="ru-RU" dirty="0" err="1"/>
              <a:t>з</a:t>
            </a:r>
            <a:r>
              <a:rPr lang="ru-RU" dirty="0"/>
              <a:t> центром в </a:t>
            </a:r>
            <a:r>
              <a:rPr lang="ru-RU" dirty="0" err="1"/>
              <a:t>Одесі</a:t>
            </a:r>
            <a:r>
              <a:rPr lang="ru-RU" dirty="0"/>
              <a:t>) та </a:t>
            </a:r>
            <a:r>
              <a:rPr lang="ru-RU" dirty="0" err="1"/>
              <a:t>Західний</a:t>
            </a:r>
            <a:r>
              <a:rPr lang="ru-RU" dirty="0"/>
              <a:t> (</a:t>
            </a:r>
            <a:r>
              <a:rPr lang="ru-RU" dirty="0" err="1"/>
              <a:t>з</a:t>
            </a:r>
            <a:r>
              <a:rPr lang="ru-RU" dirty="0"/>
              <a:t> центром у </a:t>
            </a:r>
            <a:r>
              <a:rPr lang="ru-RU" dirty="0" err="1"/>
              <a:t>Львові</a:t>
            </a:r>
            <a:r>
              <a:rPr lang="ru-RU" dirty="0"/>
              <a:t>)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центри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об’єднували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80 </a:t>
            </a:r>
            <a:r>
              <a:rPr lang="ru-RU" dirty="0" err="1"/>
              <a:t>науково</a:t>
            </a:r>
            <a:r>
              <a:rPr lang="ru-RU" dirty="0"/>
              <a:t>- </a:t>
            </a:r>
            <a:r>
              <a:rPr lang="ru-RU" dirty="0" err="1"/>
              <a:t>дослідних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. У них </a:t>
            </a:r>
            <a:r>
              <a:rPr lang="ru-RU" dirty="0" err="1"/>
              <a:t>працювали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80 тис. </a:t>
            </a:r>
            <a:r>
              <a:rPr lang="ru-RU" dirty="0" err="1"/>
              <a:t>науковців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АН УРСР, у </a:t>
            </a:r>
            <a:r>
              <a:rPr lang="ru-RU" dirty="0" err="1"/>
              <a:t>республіці</a:t>
            </a:r>
            <a:r>
              <a:rPr lang="ru-RU" dirty="0"/>
              <a:t> </a:t>
            </a:r>
            <a:r>
              <a:rPr lang="ru-RU" dirty="0" err="1"/>
              <a:t>діяла</a:t>
            </a:r>
            <a:r>
              <a:rPr lang="ru-RU" dirty="0"/>
              <a:t> широка мережа </a:t>
            </a:r>
            <a:r>
              <a:rPr lang="ru-RU" dirty="0" err="1"/>
              <a:t>галузевих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університетських</a:t>
            </a:r>
            <a:r>
              <a:rPr lang="ru-RU" dirty="0"/>
              <a:t> </a:t>
            </a:r>
            <a:r>
              <a:rPr lang="ru-RU" dirty="0" err="1"/>
              <a:t>науково</a:t>
            </a:r>
            <a:r>
              <a:rPr lang="ru-RU" dirty="0"/>
              <a:t>- </a:t>
            </a:r>
            <a:r>
              <a:rPr lang="ru-RU" dirty="0" err="1"/>
              <a:t>дослідних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: кафедр, </a:t>
            </a:r>
            <a:r>
              <a:rPr lang="ru-RU" dirty="0" err="1"/>
              <a:t>лабораторій</a:t>
            </a:r>
            <a:r>
              <a:rPr lang="ru-RU" dirty="0"/>
              <a:t>, </a:t>
            </a:r>
            <a:r>
              <a:rPr lang="ru-RU" dirty="0" err="1"/>
              <a:t>науково-дослідних</a:t>
            </a:r>
            <a:r>
              <a:rPr lang="ru-RU" dirty="0"/>
              <a:t> </a:t>
            </a:r>
            <a:r>
              <a:rPr lang="ru-RU" dirty="0" err="1"/>
              <a:t>інститутів</a:t>
            </a:r>
            <a:r>
              <a:rPr lang="ru-RU" dirty="0"/>
              <a:t>, </a:t>
            </a:r>
            <a:r>
              <a:rPr lang="ru-RU" dirty="0" err="1"/>
              <a:t>секторів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статутом 1963 </a:t>
            </a:r>
            <a:r>
              <a:rPr lang="en-US" dirty="0"/>
              <a:t>p., </a:t>
            </a:r>
            <a:r>
              <a:rPr lang="ru-RU" dirty="0"/>
              <a:t>АН УРСР </a:t>
            </a:r>
            <a:r>
              <a:rPr lang="ru-RU" dirty="0" err="1"/>
              <a:t>підпорядковувалася</a:t>
            </a:r>
            <a:r>
              <a:rPr lang="ru-RU" dirty="0"/>
              <a:t> </a:t>
            </a:r>
            <a:r>
              <a:rPr lang="ru-RU" dirty="0" err="1"/>
              <a:t>Раді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УРСР та </a:t>
            </a:r>
            <a:r>
              <a:rPr lang="ru-RU" dirty="0" err="1"/>
              <a:t>Президії</a:t>
            </a:r>
            <a:r>
              <a:rPr lang="ru-RU" dirty="0"/>
              <a:t> АН СРСР.</a:t>
            </a:r>
          </a:p>
        </p:txBody>
      </p:sp>
    </p:spTree>
  </p:cSld>
  <p:clrMapOvr>
    <a:masterClrMapping/>
  </p:clrMapOvr>
  <p:transition spd="slow"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 1955 р.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створений</a:t>
            </a:r>
            <a:r>
              <a:rPr lang="ru-RU" dirty="0"/>
              <a:t> 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радіофізики</a:t>
            </a:r>
            <a:r>
              <a:rPr lang="ru-RU" dirty="0"/>
              <a:t> та </a:t>
            </a:r>
            <a:r>
              <a:rPr lang="ru-RU" dirty="0" err="1"/>
              <a:t>електромеханіки</a:t>
            </a:r>
            <a:r>
              <a:rPr lang="ru-RU" dirty="0"/>
              <a:t>, у 1960 р. — </a:t>
            </a:r>
            <a:r>
              <a:rPr lang="ru-RU" dirty="0" err="1"/>
              <a:t>Фізико-технічний</a:t>
            </a:r>
            <a:r>
              <a:rPr lang="ru-RU" dirty="0"/>
              <a:t> 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низьких</a:t>
            </a:r>
            <a:r>
              <a:rPr lang="ru-RU" dirty="0"/>
              <a:t> температур, у </a:t>
            </a:r>
            <a:r>
              <a:rPr lang="ru-RU" dirty="0" err="1"/>
              <a:t>Києві</a:t>
            </a:r>
            <a:r>
              <a:rPr lang="ru-RU" dirty="0"/>
              <a:t> </a:t>
            </a:r>
            <a:r>
              <a:rPr lang="ru-RU" dirty="0" err="1"/>
              <a:t>запрацював</a:t>
            </a:r>
            <a:r>
              <a:rPr lang="ru-RU" dirty="0"/>
              <a:t> </a:t>
            </a:r>
            <a:r>
              <a:rPr lang="ru-RU" dirty="0" err="1"/>
              <a:t>дослідницький</a:t>
            </a:r>
            <a:r>
              <a:rPr lang="ru-RU" dirty="0"/>
              <a:t> </a:t>
            </a:r>
            <a:r>
              <a:rPr lang="ru-RU" dirty="0" err="1"/>
              <a:t>атомний</a:t>
            </a:r>
            <a:r>
              <a:rPr lang="ru-RU" dirty="0"/>
              <a:t> реактор.</a:t>
            </a:r>
          </a:p>
        </p:txBody>
      </p:sp>
      <p:sp>
        <p:nvSpPr>
          <p:cNvPr id="10242" name="AutoShape 2" descr="data:image/jpeg;base64,/9j/4AAQSkZJRgABAQAAAQABAAD/2wCEAAkGBxQTEhUUExQWFRUXGBwaGBgYFxgYGRwXGBocGBgaGhgaHCggGBwmHBcXITEhJSkrLi4uFx8zODMsNygtLisBCgoKDg0OGhAQGywkICQsLCwsLCwsLCwsLCwsLCwsLCwsLCwsLCwsLCwsLCwsLCwsLCwsLCwsLCwsLCwsLDcsK//AABEIANAA8AMBIgACEQEDEQH/xAAcAAACAwEBAQEAAAAAAAAAAAAFBgIDBAcBAAj/xABDEAABAwIDBQQHBgMHBAMAAAABAgMRACEEEjEFBkFRYRMicYEykaGxwdHwFCMzQmLhFlJyByRDgpKi8RWjssJEU2P/xAAZAQACAwEAAAAAAAAAAAAAAAACAwABBAX/xAApEQACAgICAQQCAgIDAAAAAAAAAQIRAyESMQQTIkFRMmEUcSPwobHB/9oADAMBAAIRAxEAPwBrwGHQtUKabFv5Unxm1bnNnNDRtv8A0J+VasPgAkzNx5Ve4EgazXKxyddik5IWtsbJQtshKEA8CEpHwpJcwhbC0qi/IC3CumvEfy/ChWPYkWHqA+NXPJrsjk0jnW2WC5hkwAlYA1tcc/bSw7hCn0lnymn3bOFMHgQec0oY5mVxemYssurNGN+0EuLCRI+PzqlzHEETOk6+rjTG3sFKwQDB6i1B/wDpkEWjXja1aISTYPLdAl9wquCq31OtUBR5n2/OjmIYQjUg+FL7qhmMaSa0RZLNSFn+Y+s0R2Q4e2RJJvFyeMig7a6IbNJzJWOCgfbQT6ZV0ddAS400A4nMIUZtBA0njT1sx8FAzOMkxzSfhXBN6nj2SFXSQq8HhykeFS3Jx5W8sSrLlSQkkmL9fGsmJuOPkSq2dj3qxDMBOVBP6QBxHKsmwcW2E5FIaMGxKAT66Vdu4mFogxOb4VhO1ckX16D50yGS9i5XfI6TjmcMpJlpoW1CQD7K5xtdlKQsJgDgKzq3sBUUXkCTMAeXOhuNx6lJPd1iTPnRZLkkRNuVsFY1f3iuU1TnFUOPfeGfq1QQ5ejoLo2E17NZe0qQXQsFyL1AHnW3Yv4yfPXwoWVzRDd9UvCeRqp/iSx2xmz5Q0YAzFXDlFOu7e7rAAXCCqNCg+/N8KV9vO5EYaP5SfMxRDZG3so1ocLVAdNMcndgsmfumfMEfA0l7ybvIKx2aEJ5x/xRlW8gig2J2rmVM+X70UmiSla0gvsfcvD5e+0hRP6oj/bWvE7kYYpIGHGnBafjVGy9ugC/TjW/EbwJgwfjUbiFGao2yTxJqSWfKrHdOVVFVta5mKNosz4sJQkqIJjz9lUYhIj6FXvuCLkRzoY7jgfQlfUaf6tKNotxEre/FDD99UlKyE6wE63ikp/HoWs9mqSD6/CnLe5jthkdgJJkAGTI60g49ttBytpk8DBV7a0YFHj+x2ONRG/ZWISoEm148+NLO3MQC6oJ4XHHxopsPZjamUledDl81yNONFMHurhAgrzrzRJlXvq1khCTtivxd0c1GILhIA4WHGsim73N+VdHQgNuq7NA7O0TPK9DH9kytSjqozWpZ4jIwbE5puQo2AGpPXSrWnVJTAJTTgjZA4geqr29koHL1Gly8mAXp/sxbxrCsMSCDdJ9o+dDdx3P7xrqhVOadhMqTefrpFW4DdphKgpIIPhesi8iCxuAEqfRRvCuVIy3N5AvqB8qE4lSkFCtADCgRqNKe2sKlAsPnSR/aA3D7Kk8UnMOHpJSLeKqvBk5vgRpJCrtnEguOx+YJjwvNbk4yQDNsvy+VBtqp+85WFXtslSRFoAvfnXSa0LZTi3fvDUUu1rawwDaouTxqKcKsRLZ9nzqOi2V9va9epxHh66v+zE/4azGvdJ91V9gBqkjxBHvFBaBo9DtEt3V/feCTQsob5ifEdedb9kspCyeh5cxyNDOuLJxY+b1P2ZHJHxoM1jIrRjtkl4gpKgAmLqJ06Gs38OujRfPlWeOXGl2Fwl9GhOP61L7WaoRsHEcL+Q4R86idl4gAEp/2+H6utV6sH8k4N/BvTjiONer2kqhDjD41Tw5H641mcU4Pye39qpzi+mEsZ+hMavKnNGlBMLjnHQcoUgAx3gZ0vE24UcxAKk91JPjYVibwDkd5ceF6w48i46KppgnHoAQSTmIFpJMnonQaUB3ZbfWgoDRSAbKXpFptT9h9nITciT1P1FWrUlOgnzqKTqi++xOf3JS9d9alGZhNhx41pY3GwyBZA9s+umjtE9R5GrUhJ4yKp8nou1Qsfww0BZIqv8Ahkcj5ERTaED/AIr0o6VTx0TbEl3dIkz04waxObpq6eo09tOS4pGRYgA5+BngOtXFvxpltEpnM17qqHCvk7vEG6fX0rpBbrzsgaS7b7JxYgf9OVyrzD7OVOlPjjCQCSAANSbUN2riUtsF1oIWZgd4ecD8x6SPGmYsUpMGSoTFYhSnFoKChKLZlWlXIeRB86XNtbP7QysJMWvI1M/+tMeP2m2VdqgZzkmVgSFJiQEiw1FqSMRvgpSiCyTBgd8SdT6MHnzrfj8WSnaYpZHutmHHtJNgAYPDTQ8ePGhbjtso7xAFuAFEcdi1O3COzTy/MfE+dUIYCRYRpW3ioRovHcnspwzBS2QTMn1aUPYBzKudedtaNqHdPj76EMjvGondhvTo1NvuJ9Fah4HrWtva2IH+Io+NUpFTCaBxT+AGajtp7jkV4oBonu+oYhS0qZZ7oBBCANZFBcnSmHchuFveCfjSskUotoF6KcaWWlAfZmzaZBKdfCq2toM//W8iP5Hle6RWnbjQLg/pFDuxFLirWy7QSTtZHB7FJ8SlXvSavb2xyxjg/qaSfcBQcYcV4cN1oZQQSYwjayzP97YV/U0R7l1L7U4Qe9hFzxzKTz8edLSsN9R+9VOYfpSZY4/Q5N/Z+lXFSPdWDF7Rba9JQ8BrUsfikJAK1ARwJ4EcudLuO3lRo00FQTdWkW4a8ayYIuSAyTS0bxvEwSZUqIta3vmr8RtBKknswkAgGVHLBHQi+tJeN28EqENpCiSRlST79Kxht7EEla8l9E3PmeFalhQpz+xkVtp/MoBYImeEeus+LxjrxAUbA3A0g/8AFCVYBCJAccAEXKjHt41jcxqkE5XSUxqackvgU+T+Q4HSkgAkQedWI2w6kQlwnWaWl7QcT6RBEn8sTyuKgjbGsoSSdClRF6LjZXBji1t98arBvxEVqG8jqRcJV4WpKb2qk/4auVjU39oCDZYnmARPA6zU9KL+Ccpr5HhG8xMy2TEWB8Zt6qOpeOWVJy2mJvFcoY2qQokuJCoItmSeul6tO8eJHouTaLOTrzChS3g3obHK12dVchSSDBBGhE2rn++bjOVQzoIyqhtEZ80C8zEftQ7+K8YUFJKYjLOUA9BIsKwfYRYkg6/lBE21ijx4nF22TLmVUR3aIbxCFGVIVmATIjMQnyuCav8A7R8E0pWG7IZSlJFkgSkEBPidb9azNMhgpVKO4rNl9Hhwv4eqteL2n9rAKUBOUT+IDZQComI1Fa1P5EwlqxJfZIHpT5dSPhUHG1AJMC4mmB/ZxUdSNeE6GefWszmzDEZoERdJA15mjlNNDI5En2BXF2OvDrQpA76vGmXEbKcAVAzAcUmedAOzOY+fjrUjVDLvZemr2xUEMqOgmr0tKTqkihBbJlFMu5Df458PcaWe0pt3FEoxChe4H+0/Ok5vwZRh26n70/0pHsrCK27Xc++VpwHqFZJpcfxKPgmvFJqya+qNhIqWn6/eq3KvIt9cqipHLjb10lux0R62s+kHvq75nuwSqhyVOLiyWhf9SvgBR3ZuxysDs0eKiDef1GmXZ+6SEXcJWZ0ju/v40EJqKpGeMG+jnbOz7FSQoybqgm/j4RVwTBt7zXXW2kpAAAA0FoHgKoewrfeKwCP1AQPM1Hkf0G8LfycnXgc+o8yST7aw4nZ0aG/jXVlbFwzgCkosbgpJEg8aC7Y3cwyE5lOqbHCe/PQJ1PlRwzJ6IsU4/Jzj/pxGmYdRx6daqfBRqqDyVrHQ8KcVbBfKVFOVIAJSlfdcMfpEhM8AaGP7o4hYS4nKvMLHjcTxFqepRXbBqb7BuGxzRSCkJkahRjTS/GpO41EEpIKuhn1fvQ7HbKUj005SoGJIJuLaVQcPxAN5jUcJ+vGnKCfQFUau0SJKs1vP5eys/bpV6KkC35gR7q8ThFfzGbW14czVSw4CJyHT8vP/AIqKKROSR8FqBMBP+Um/lRVtbgGvkbGsmDxq0GQiLXyq5HqKvO01Or77alEnTw8KjiwJNMs+2OAFJTr015TIM1YFPJSFKSrLbjlsJi0AVLCLUmMqnRN/zRbr0q97EKImFqsSSo/FRqU1oFy+jAlwEqVy1kwdB69KvwTyTCQYJ4H5iqXELcVGVMWkzPpHwqxvZKk37SDcWTGnXWraqNMBpM141lCRmKig8x06UvbVbzpKoEi8mApUETPlRPFHKCR3laE8QCkcTVWz8Ah4LStcHs3FIiblsAm/mONXCP0MhF2qM2Cx2F/xGyn/AC/Ki+HTgFaPFHQyPfSmlbYIzEKEkRmg8PnRHDYVhQkFY9R8uFKljVXs1yWxoRsXDr/DxKT5pPsmjGydg9i24lKkqK9CBA0gUkI2cALi3Miad9z8J/dilBgFR4GeHW2tZ5xqN2BxBWL3WUTJSlROpCok+FYHd2FD8i/8pBo03gcWVHsnVm5t6QHrrccJjkD8RKv6kR8ar/J8MqkJzmw1Disf1IPwqhezFD8yT0IUKb3tr4lr8RpCvCR86+G8U+nhVeRCvemlt5C0voSl4JzhCr8D7dangcEsvNgpMFaZIjSZ4U4ObWwp9NlaY5tj4GtWzTgnHB2Xpi4ABGlDyn9BpSOllAiNAOVqrkDS1DG96MIpWUYhvNwBVlnwJ18qxb6bQeYwpfZIORQUu2aW57wEcYpWPFO6a2x7ot21iom0qQntJJOXLMafmuNBzpeeaW8t/wC0P5UtFC0FXdAQ4nM33fELHO1aNsbTRiCjsWw4g5kqcXmS0EqAJ72qiClNhS9kSpZKgMQezLZWsdxJQvuLbj0hE8Z61vx42lsCUkuw23vOS0kMoKGxALqwDCZIhCbZ/H2Vic2iEkqbCs5iXXLuGxEBJENi/s0rIG4uZMTEmYnWOVQVRenEyS8h9Iw7TdMpdHpIUCTNyDZQJNzaqN5t7ittaMPKG3IPaL1zix7MA2BiD1rXixKT4VzTaRKHShSlFBkoE6E6gCn44Rk/cXilJp0E8BiMKblLyHOK0ODUC8AiBRNDCFwUY9QiO680eH6kn4UqPd0z4WA1njNbGHdNa6CwxYvJKcVoZ29k4g/huMOiQe65lNuigKqfwGKb7zmHd0F0pz8f0TzNCEqrbh8e4j0FqT/Soihl4v7Mz8mu0WYjHzIUckZrEZeuhAongMW2LJBAzAmL6jjFVo3lxEQtSXB/+iEr99fHazavTwjB6iUH/bSpeJIv+Rhf6C6HJymFWUROUiBe/sqh3azYASSoylQIPiOJPWoYbEsLQScKgReCtZFvr21jG2G0+hg8Mn/Jm99UvEm/j/onr4kuzWdojvd5A7qIGbMSZOgTNbVYZ1y4QspzHvKhpJSU6grE6xwqjZ28rkkZkNpiO4gJ916HKQ66VKlSgCBKieOlj40a8NrsXLy4r8FZMsMoV9+52pv921IRMAHM4bq04RVSMaXHmycqUJSpCG0phIDkA+wVjx+HU28UK9LNAn+Ym3vqOxXA48hZUEtiVCTrEyCBobiKLJCEI/suOTLketIt2zuuFKC2bEGSnz4dajhD96kWkg8L8DBFMzC8yZHIUIx7qRiGlRZKiFK8tOvjXPjJt1I2QnpFmKTmSRMSNRT1uK2A0mb+l7IpIxuIbKIQRNucXpw3bxBRhEqOsH2ms82kh8b+QxgHwlRPG99DTE3jbXM1+e9n49z7UFFSgguKBuYMaCnnH70qZaK0hKinLIUSBJMcKev8aS7BjJ9DjttLZBUQkAXNvKtmE2ewUg5fMH9qQtib3/agczSUQQmyioKnXUU1sbQI40DmlKmias27Q3fYUkg5h5A0D2ZsMIdUpNoETHM/tWzGbaSgd5SUidSau2W6HBmTBzEX+vGl5Gmug7sNvYdChlUlJSJTBAUIOljSftrZ+DyqQllJUU5SGzlSlQskqIMdYg6VDGbXddguHImPw0Kmeq3BGb+kW6msZNgOA0AsB4Ch8eDitsrJnS6MzSXOyQ04suIbAAGiYFrj8xtqfVVhHQerSvSf2rxSq0syyk2VKFVKPOrV1SsVVi2ih/Q0g7wtBSiPKeRF66AscKR94W+/EgTfWOhFMxdj8L2L+HzEREKGp1nzr5lKgrKAYnuybk8RU8QyoQUgz0No61bgWFvQEDMLSoiwJ+Nb4zpWNkqLcHsvErzLQ26W51AkDrFSS64CAbSsJ74KYmbmm/Za30BBJSMuqRIBglOscNdKKDGAoyvNlwxE91UFPQgGs78iV6Yl8JPaEgvlIBVBBJAIM3TrHSpNYtJkXBGsjnemZrAYMlOfDFJySQM0JXNrxcmrMRu1hDKk4hbaiAkynu6RExrajh5U12Jl42KX6Fv7Ukfm4cKih0K048IM+qj38K4cmPtk5RCQEj1G4vp66vxO7DCJc+1w56UgAhMATab0UvNdFfwsf7FnF43s05spiY5XGteo2q8EgImFhOYJk93hw1pnRs3CNr7wcftnymQO8YzDNGtF8FjEtCGmEouAbiYvxANLn5c2g4YMeN2kK2z923nXUPPEoyLkFd1LE2EcNBeiO1tmsNp7Jn7s5kqUfxFKykmCOV9K0uuuq/Ec/KQctpIMySdTevHghtJJhAvPM28ZrLzk5JsbKSeilGYJygFIBiSZUdJsNKpYwS315GUBXZiVSqEi1hmg3tQ3am8CPQbNyT39BwuBx0p93UCEt5WwQm3eiyzxPjSvJyShHk+2Fgw7QJY3ZcU2pK0oBKjBmbcCDaj+F2WtOGSxMEaq/YHrRZNaWEjU++uX60pG/gkcyZ/s+Wh3tC8kpkmyTN+GtCNq4d5AIhZOYaXgD3V21thPX1n51F3CNnVAPikGtK8mbewfSj8HIN2WXFCcqj35MpgxFqcUrIHeBHlTUMCie63lNaDhknUSOvjQTyyk7or0jme9GGLyEpmCFH22pk3cRkaaEqBGZUXgjS9uk0Z2ngGimVhIAuSYAjnNLOM2hkIS2ZSm0DQp5g3qRySaoGUeB86eA+tKrNSWKgFfD41rx6Oee1GvUj68K+B+vlTbsjIRVatatPiKgapkopc4Ut7fwIWm4mDTK7WHFtSI5g0SlQzG0mIi9lJSbFSY5H4VZg8M8wSppaTmiEkSpd5ByiY8aNvMSORpl2Bs5DbacqRoJMX9fqopZ+MbZskk0LA2riEJV2uFJgHMUKuM0GSmK1N7xYcq+8ztkqg5kniL6Txo3jML3n08FMg/6cwV/wCtQebzsKUoAx2ThkTY5Z9x9dLWWL7iIeKNWZWcewpIIebEoHEag6VsafQT3XUGFJV6Y14ECsr272HK15m0WdbmBHdWI4fqE0G3j3bZBWlCMuQ5jBJtlEJjxmiU4N1bA9LY04YQpSkkEqWSoggkkA/CvVHuhJMJKSIUY1gUv7K3Fa7Ts3FqJLYXKSB3sxBA6Qa2YLcdhZdCu0VkUUgFX5YzXNVKWPvl/wAE9N2e4rarCASXUCUAATe0wOlYXt6sPJy53JI0FzaOfWqWdz2yhhSZlxtSlDWFIy3SOOptTNuW4FuvDs0oKAhNoMkA97S029VHyxRja2E8XwAGcXicSSnDslNiSpdu6eXqrJs7AnOF4n7yUhWVXdAnik6LFhyroOzUG39Cx/3DWHHo/uiYSlR7NsJB0EyJ6EUr19aVDI490ae3whYafLQShVmwUgEA3gx4VdhcQD+GRl5J0rnm29vBTaMMwClprRZMqURaTyGtutQ3QxKy+Ao8eHhxoI4Kg3IvN+jqeCczGONE0JIMUL2EoFR6Cj6E1zJqpaH4m3HZYjSvlJnXyrW0kEXqT7QAsRNO9N8bL5GAuKGonw+XGrEvyLX+uVTwuGk/vX2IwQ1KfVb3VUYyasnIDbe2cMQ0ptSoChHOkJ4BByTOUROkxafYKfcaCm6Sq2omZ9dI20tkuhSinKoG4vBjhSYzUW02DmXJIKLHOoFdfPKmqZrqYzmlpVXw86hFTSLUxl0fGoKqZFVOGqLRWsVmen6NaimqHU9allgZ9ME0x7A2g32YQpSQb2JigWNRasHZSb0UoclRrXujsbdrY1KMS3KJSUkFQiIXHuKatweGSMOpCjALakAnSUKVH/nSthCoTkJEdZ5/KiTGKdUC26cyV/zJ4qMmP9IpfBxKaVBh6FAuIMhTTSzFxLa5P/lVz2yyrEGT3SkkiNToPIT7awYQJabyBKgClaOESsJy+op9tEU4tRUytsgpUrKubd0xIv191KetlJIhhGSXsKr+ZhY8xkPz9VatmNRiMQP1Nq9aSD7q+Y/+KR+VS0WvaD7LViwW0Hftjn3fdWUo10yzBiOtRJVTL49M+2M1CcLPBTqPYflWnZ+CQ1i3cti4hKjJ1UVKBqrDOITkuO7iXR5EK9l6HvK/vfb588EwAbEcqK+/2SVBNbpbQpSRmKUuwOcL/elXa2KeODLUy4ACYMd1CvRnjY+yt+I2qpyYVlAJ04FVyCePCh2GUSlSJ70KlUcbH4GqacFyYeN8pKKQsbmvFTg7+VOYKywVBXr400s7pYgvqdSUthTizINwlRJmPOlvYWxkqR2aHsjiwLRoRfWuw7NQrIgK1AAJPGBqaPyvIcX7Qatkd39kpw6QAcyj6SjqY08NaNpWLWqttuvSkCubJt7Y1dGhDnKp9rw+NZ1tjWYrxLg/mFJ/zMa3Bdmtt+/KpnEzWNK5NjNXkWo8WbInxYMoxrRkxDcmaFYjBmSR5jgflRxyONVFAmk5lsgkKrwVFZr4TXbgqOVRYFV9NVFNSCaMI+Ua+TXiU1MJqrJR4pJiszieFbVkmwFa9kbMVmK1oJbH5k3P+nj5UcVZaBzWwlugGw4mRaqsRu6UJS4uEpJgCbnqOnzrohQnIJTlbHoo0JPNXIdKTt4sUSok/XQdKOUdaHRfACbO3eDKnFJvnVmVM9dPXRRpoAgaa6+EitDWIBg9BVLiW1LSVmIUAm8SSP2PrrnThng3JPkvr5NiyYcqqS4v7RDbmBkSlSkEQJSR+Y6wREiosIVkLau93+6YgaGZ86t2wS2iYKgYFpGtW4cns1qUNSkxNKx+ZGaVqv7Bn4c4q4uwE60oK7uk5pmIiBEdb1qTMA3EjQnT6moPPAGNCeEibdK0mSBWh5setoV/Hy/TBwSrMcoFjIJPEmIgdKsxKQRB+vq1RUqFhJgEybkDQcprUppIHeNuQq8nkQgiR8PLPpGJpsmYE/PrQ93DPJuCkqJNuEHr0rRisQQ4SCY0CBy6mo4XOgqURmzaAKNo6VS9XI06qIyU8PjppO5ArD7vvoUhSHEAg2Ize6i+Of2mqCCjKODUoJPMyTNXYPa7RsVZVAkEHhFopnwABAIHgaZnyuKTaVmaDlIQf4o2lhZ+7UqxkOyoeII4ijmyv7TStKe1YQFm5hyB5Apt66cUp5ikffVhp1xsTk74T3QLgg5iZ5Rahxzx5tShRdyiqsJO/wBoIUAOySASP8SdTyy3pkTjEHRQ+vKuTbQ2U028ylDq15lXzJSLAjQpPWugMA8jTZOMI+z5Adt+4ZcDiAVQk68qIlBoFsowvTh76YUe6uX5MnKdmrCvaZ1N+NAsNtLErxYaGHU2ykqCnFGcwixTa16aEN9Knk4dKGEa29jLOcL+vVXwFWEWqKBXXhtHMPhUyPZXoTXulW0WQqSUzpXjSQo5ZE6+Vb0sxwoXotIraaExTPgHcqRQNpFai9HlRRlQUaNO0cZ50h7exJJpjx6jlkaaTQPD7NSted/MlkGCRz4eVMi7Yd3sH4LaEAT9RWXbuLzN2Ns6ZN7JuCbcgabsXsBhaSWe6hIknu8eJk6UqY7CpRlGdBzgwJsYtcflPnTJRSeylJdhzBbYH2ZtzWEiR4GK24HaCHgvKCIF5A11GngaUMSCnDqbQMp73dN9b29tbt0HXEuZVIAKmiI0koiL84JrJmwxauhsZ0rTCbzTefMopzjSTHKrULkSDI6fOgm3/wAQdUT5gkfKt2yXJZT5j1Eisr8XG10Pfk5VFPkZMdj2kKIIlQty8L1mxG0NLW1POD1oVvAv+8LTE2B42ty8q8WuUJnkK1wwQilSFZcs5R2wuh5BsjvRM5RMH3TVG0sf2AEtpzHQKPLjAFfbtpH3hGoUR4gwr3k0WfZQsDOkHxHxrbGMTmNUwRsx1nFJUlTYC0+lb+biFa1uw63MNKUqzIUbWuNIFbcHhWm5yJAnWOPKazbechCbaqEVWWEXGmMhJ3oKJ28ch0sDM60vKW27lLmoMiVD1Vk2iuUcu6SdPC9DGhpYeqp4mOKT0L8ptU7Yy47AYZaRAyr0BzCBJF9a1N7jKJTlxIImJAN/MKpUKgFIg5TIy3AuPEQKe8Hj8YAlZbBOYAHiQeqbEUjyoOKXB0OwztXKw3uzuwcOpZU5mBCYmeEzaetNCGopbw29mWA+0tEcYzD2X9lHcDtRt5JU2rMkGJgi+sQa5WTFK+TOhCSrRsUm1e/tXgVXoFAEc6BqSRQfAbwNLsZQbWVaixXpEGdIrrLHKGpI51FhVzq7C4cqMnSbCqDgVq9EwrhIJHgaaNjMqSQlbf3kSIujxKvy0xKy1Eqb2KkwVJk6JHH18KljsKhtISO8oXKpt4CiuIdCAYMk6q+A5CkzevawaAF5VN/CPVrTFjt0gp+1GhGNRnKARm5VYozSfu/h3TiFFWiTIPS9vaKfdn4IuKkg5Rr16VnzqMHoGCk3RjwezC65mM5AL8ielHsZgELa7P0BaLTHzreGIgCw4CoqYP0axSnJuzdCCUdibtXd1eVITCwJFja54poAndfEJVK0Jg6yr324CujgiV5QJHGbzxpY2ztNYmJki8mTWrE24Pl2Z8lQegM5uy8m6FBaTolacyo6FJBSPKsykLbEradb1AUkdonxsARThu2p1eZS7DhPupg7K1IfkSjp7GOKkcpdxLarlTSiBFzB9vur5p6EwnLFz3VCOek1097Z7ZHebSf8ooPjd38Mr0mUH/KKv+VjXaZXos5lj3e+SSlJ6kT7NawfZXHPQSswCZyFI9tyK6krdpkIIbbShXAxJt7a04XZmRASTJHGOfKjl5cFH2rZPSlypnMN23QFuoIuVEgcbJTM8qPOrj96o3l2GtnEB/D3zjvCOIjU0Lc2xNijlN9OdNjk5VJMRLx5N1EL4bGhRI8/o1TjwcQtLTdynvTci3XzoSdl4nOFpaWtDghspBUkE2uU6eBp03V3dxbXZ9qEpABzReU8E8wba0WdOMORMeJqVMCvbrOrGVSbRwIB8prD/Aj4ns1KFvRcTx5ggwfCuupYirA3pWTH5eSHQ6eGLWzgO3Nh4hGVLrRKZgrAkftXS922VpQ0hDyZQm6SARe0A2I0pqxOES4IPo6eNUDYjVwUzMXOtrCDQZ/K9VJSRePCoLRMuugd9rOP094/6TerMFjmB3QA2Z9Epye+oo2SpH4Tih0V3h7atQp8emhKxzSYPqVakxGG0AcKnlP1ahn3I1C2z5j3WrQylZ/DdSsclQf9ydPMVbiXZyl3DtuAAgKHognUBd0EHhxFZmdmOt95lZHdnIq4KkmFieHDhUENOAEsuJdBTABsoRce+iGF26nOc4KDmSYUI9LurHLiDXYxynFe0xGnAbzLYVGKZKQI+8TcCdOHKmvZu8CXXMrS0lGUE2MkybD6tS3isYEIKR31KSpsITBKsvebUAeU6/qrGNgtrQp0KyOKQHQWxlAiykhPGARfpTbxtW9f79F20Pz780vbwYBD4ykXF0kdP+aCnE43DlQzDENpAM6HKdCBrw5miOzd42nlhLxDKgbgiB+1Z5QmvdHf9Fp32Edk7OEpgQgWJGvWnRlkAACAP3rLgGUJT92QQRYi4jxraUcPXXPblJts0xiokwm1fTUErqxBpsVy2E6Klsg87XtWTFbOQuCQJHSt66qJqSco6QOn2UFgJAAFfJBFuFeuqrwcqzNW9hWjxdZnp4VozVkfAnX28KVkjINNHjaba1MprxhNqvSmgegjO5hQsGR7PGuXbe3bVhyVtgrST6IgFPW/wrri0SPKg+O2L2sTfp+3GnYXKH9AOfF6OX7ofaEYpEPZG1LlSAqxHXga7K2qwnhb69VJu3Nz+2aKGz2RJBJjNMHyiiuxNkvNOOLcdzpUEBI/lyAzHjNasmZTj/4Ldt2MuWvCivkJq2PhWUIilHXyrxTflVgR1r3JS2kWVzUkm8fChzG22FLLYX3wrLEXJGsc6Klsc59lCGVGIg/tWZWz2yZyweYsa29mImagIB56UbycQWr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data:image/jpeg;base64,/9j/4AAQSkZJRgABAQAAAQABAAD/2wCEAAkGBxQTEhUUExQWFhUXFx8YGRgYFxgfHRoeGB0gGBweGBkYHSggGBslHRoeITEhJSkrLi4uGB8zODMsNygtLisBCgoKDg0OGxAQGywmHyQsLCwvLCwsLCwsLCwsLCwsLCwsLCwsLCwsLCwsLCwsLCwsLCwsLCwsLCwsLCwsLCwsLP/AABEIALcBEwMBIgACEQEDEQH/xAAbAAACAwEBAQAAAAAAAAAAAAAEBQADBgIHAf/EAEEQAAECAwYDBQYEBAUFAQEAAAECEQADIQQFEjFBUWFxgQYTIpGhMkKxwdHwI1Ji4RRykvEHFTOCwkNTorLSYyT/xAAYAQADAQEAAAAAAAAAAAAAAAABAgMEAP/EACgRAAICAgICAgIBBQEAAAAAAAABAhEDIRIxE0EiUWGRBDJxobHwFP/aAAwDAQACEQMRAD8ACuwtLR/KIOSqAbvH4aB+mDAIz0NYRLVEniK5JrF0wuIDVoZOmG3QoOx+/to6vGWH6wFd8xlCCr2V4VHkflE8TpmjIuWMWXhNTLS6sganziiVaEkA4hhVkdC+UJr9tR7pZHiocywbX+0Zxd5K7hMt8SUAADIMKu4AKo0p3sycTc2ogZtCq1WpSKjllUvsIlzTEmzy1ZEgj+klJbVqR3KUDMSNB86fWEl2NBCe+JszAlS6oSrCkcTUluUK5895aEj2TNKj1AFIe30nFIKA5PevQaM0JBZU1SVMUk0NCDy4H4Q6YWimzrMsqKQcIBANPeFKdY6u1CMSXBUVP4smcEMQHfPg0ELuyaoDCoNtGoubsdMnIlrWrAgFwlDHERQk03BhorlpE5SUVbArmCVyZqSUAs6W/TX4t5x2mxzUpC5iMAUpgCanXLSN3dXZ6VIH4aAOOZ84E7X2dpcr+f5GGlCkQ8ycqQisyaCDcMSzyKRcZMT4jKQBLT4oNtCfw5fF/i0DmU1YY2iV+HJ/lJ81RyXYHLSAVloAumaVJJO7DyEMimOUoAyAhaKp6OI4VFhHCKiINAbODHSY6QmKrShTeEtHAOlQMsOoCLEPR9o5lVWeUAJLRAYRiWdhTy/eDJvtVgeQdWNa+fKGQp0tLRRMEXrWP7/vFayIISnDFE0QWoQPMEccgUpiRY0SAGx/dy3lIIyYQaYWXIr8CW+qBDNiM2Tzz/pFYjKRZRbPsoxbj0FTw+6QOqcBkH4q/wDkfMxzMmkitRtkOgFIW2NUUfZjZYqnRP8A9ZDo8dWFa1oWFqKqEBy/3pC+02kIYnUtBt12lzTI1gRRVPkZ6/EPJXQFg9cqVjCJmUZ6Pp+8PpttV302UsPhUpLuagKbLSkAzhV0IFHcYaGtHbONMVRnezR9n7+lSbGEFOKcVqTU0AUXduscvOxKADqUzMRRw4O2ReM5JsZU6lMWYshm01yHR41VntWGYl/eao3SCz65BoZu9MVKtoY3JayJaVEDHVzR3c6jKmzRnr5dc+YspzUVGjuTUl6nfPeGl2SphxJSktjUylUDPodekW2mzpQqicanqpVEChZq1q2+sNOScUhIxak2AWFRYGrEOHcZGPaP8PpaVWJDljiVXkox4+hCqFRDgsPZFDtXJlU5RvOy95iXIwEsUkqNcgolvhAxNKXYuZNx6PRf8oQcm++EY/8AxEsXdy5OxmH/ANTF9mv6Yr/TLD85/wCKSRi5mnPKE/a28e+TKwzJhwqqFpTnhNaBwS9chkwi0pa2yEYW9RphFy3IqbLxJyy+3iy0XMpKgDmYO7P9o0SZeAgkZ0GsM0dp5K1hSkGgIqNyOHCFuJ3jf/Ixt63WqWgFQzLehMHTrCTLk0/6KT51ht2qvFE6SlMtBfG+WTA6CusMrrtUopCVg+GWhIYOGCeAd3gXGw+GfEwk+yNkIGVZi7ZRv72sCCZfdgeJYSaEM9XrpSLF3DiSwQygQ7qcM9WLVLDLlB4JnJzXo82MgjjFZHBo3ViuATMVCyVYajUFjVjlAt/XIJSXIHCsF4zllftGPEVzTSPttBCVEbH9vWFMy0J19ps92ofX4RFxLxqQcoxVYVPiO5by/vC//MUqG1H5gFj0gywTB3SSNQ/nExmqPs00UfutPnHUvKB58zLifh+8EJmBs4cQhgYqTm3mItmTKGKikg5+FsuO7xxxWpAanp+0UrTxMENSKCY45FJSrcdR+8SLHiQAjG5JxFnlAUZABYVNNTnBiYTdn7U6cBzTlxSfoaeUNZkwRCSpl9ssC+FN47UqBu+2yp5EtkI4Jr4fL7oIA6iUXukmXStX8oFum81d4ARQFtB95esNE2Ul3LR9FilBjhH1PzgqSSop42tmUv8Au4/xE2d7iyOGYDudKjIPnBMu7FBNQkBiWUTUEflDv1MO7WsFJGHENiAfQwJJu1CQVrZCebJpp+o5UAiik2iM3GLFNkBmOhKWH5hlQ6Ej5Q9siCKrUonLDVqAaDnCZF5FRISlRwgDwjCVDMltMqQei2pY4fC4DVcimsOTtstt9oAlqVOSMIY4UPvhqRnUjOBbumgy2KUhiagGr11r7u8Hizp7vxEqxCr5HFnz/vCq1Ey8BJoMIL/qGF+FQ/WA6ZSKaGKHzCpYcOAySqg2AJfKkE2e0F15spEsun+dVGJH5mhdeNnVLSFCtWpnq7aEUzEF2e1S0zUpKarQBhUxdWMnSnKFcqVjKFujdoKkjEpElPMFR8tfOPPu19/FE5LSkKKgW8SgAxKQyUmtA+esNr2ts4S1KSwwgkOxLAPk5+cLJk5KgcaT3glu+YJJ9mnnXaFWbn60Ov4/j97G933mTZ5cxRCXQklLZHUB606wcm1D8/8A5N8DGSs1rwgAgYS/TDsNngiZfSUYilKaAAbmu20M0wQqN2am/ZssolhC8RI8WGrHYnUsQ+zw2vm8TLmKSJjYUpAxEflAzDGkeZ2GfiGNhQv4Uls9XJ2g5M3F4lOSS7klj6xVTozSwKTWzS2jtFOT3YTMcYmxMFEHar1IeHtk7WzgKMob6/Q+UedKluQ5JAILPqMsusaCXaaB/N/toaOQnkwqK0bCx9thKAxJoVEkuKuDnTdqxdenaSRakJQWYKCiCdtKPSsed2i1hQQkfkCi+xIHT94+JYc9OGsOprsm4SSr0ehXvKsUyXgSBLUpQTiCnA972cVRRtM48vvaxBExae8xpQCAQGxN4iWNc/hDKUoBJXtQbUz55wBKkd6cSshmNC8TyZLRfFBx2wG0WcmU4zKGS/Fz5VitFomJQlCUDwgAF9g2kOpssFXL5RRMsSMwAH2ArzhEhXO2IbbaJmIUYN86wsFsmBWIk7sf3jSaliWhfbFABRwgsNoajlNdHyTfDgP1gkXkkjmWhC4eoH06l4IQpIoFkcw4MChtB5vViX9l2d/veCk2lO+cIp9nCwwWjdnb6RQqyKTvQb/OOOpD9U9OpMSFiLSAADtEgDBEqcZagdU5jcaj71ENbTaVLSMAJBDnkfhHarmCJigp1rBqDQAsDXU+kXrlNhOJgCzJomv78IV7ZWK1YAm2CXkolCc0hBZROhWc1b5QdYbZiU5AQmrAsH5/SkWWlONJCQx321jqxXLMmEAVqGIB8XIaQ0cfIMsnD2G98/siPsu7Z032EKU2ewG5JokcTGlsFzSrOoG2HCMLpQKqVzb2REve/haGs0lKJUnXEQkGua1HPl8YosEYrZmn/JlJ0jHz0BJKGSVpNVYkqQ3ApJxHqOsL7VbRiqTOmAMKBkjRyKJFcgH4Ru+0PZGXKkgd/LC1DxKK0pSmo9ke0pw4+kYKbYkS/DLWVh/aZhuSBn5wvElytgk23iXVVVUYBwByg+yXoXVjTKUgMfGh2f8AeEV+pDg8RBFll43GJsUsB9ikv8I7jsdu0Hyu0EmZMMr+HCF4ikKSaOHHs6Vge2WVS3DHCGBo+ZLU4BIr+oQnkJCbapyzTCRzNR0+sa66SkKKZj1Qmu+Yrr98ISaro04Wq2Lu0dpIloTRwXeuYGoPy2OcZ6yIWlYVUsQRwq/l9Y3PaC4lrSmYhilnIpQaHiK8/lmp9iUhQanEftCw6KZO7BLZb1JCkqxKJyqN3GVW4QZKcJGIudTAdtlTDkkHjQejRfIvBOAJUKgAOOHDX060hyfvYQGUgcFHXjFFrs5KWADZ0b7zi6RbEaKHWnxixSMWx5ftHHaJciu7kzMQIJI0zzjoWg4EgUYV6x1LQQkpbX7rBCJBIqAOJLwB0vSKZSzhcUNHA6+lYP7mZaJOBC0INEklSksHq7ORTpCq02gJUEpSS6X6wb2etGOYaEYU6jcikLK0rQNXTNnc3ZYSwkrnFZCcLpAqA7eIuaAwDf1xmSjGFPKfxE0VVmA0I46bRouwqazSagYQBo5d6b0EOe09jE+SJalYXUFDwuPC9CKbxOPL+psr8X8VE8unlSglCWA95hkBokbwOq0qCkoRQaJbPieMaG2XP3RUMScyQEkEHEM1HQvU/vGctMs4grQChBDF+OumUaIRdcjLlfy4hFjmFalANkY+WyiSsHIP5aQDd004FlnU5ozZCg51ga9bxPcsUKQoqCWLV96h2pBRFqtHyTaSoGjEQstk0qIS9FHbaO7LO3zziuZJE2Yz5Jem8EKRReNnKACVBT0bWKyoZGK7bLCFYcWJg8VzKVascNRYto4luEqVUVAyPPT7rFKl6wykS8apSW9ogBwr3i3tCnnAAWSrqnKDhiKjI6FvlEhzbbSAtQSshILADYUfrn1iR1As0naWb/8A1zhhIOMuC1ObUPOFUrFNJAro4Ph6HXkIcXxdqrRa7Qt3lhZUSSEy0jdaiw8+gj5ZrWiROQqSUzVSxUlBCK/lBYqHEgQVFcth8vxSX0E3dcg7wJtEwSvDjBWCA36U6nblDdXaeXZ0BFml4VkMZimKj/KPdEIr5vubaF4pinIy2A4DSFb147/eUPzS0iMm32GzZ8yct1EqUa5/EnIQ2uu75QLzvF+n3Rz1VGcnWgskiiQoHCOB1/MecMv4k12+84Me9mbJdUjWdpbLZplklmSoEpOFsSnALjJVWBHKPKbPau8bCCVey36gWMb2xFU2yzpSQ8zCooqHcAKAruQR1Mc3L2eTIZUwFc81OHDhQ+iBSvGLPEqtHQyVejzW+UKBqhQO5FH55RRd5nA40y1LSDVg/wAI9F7TmQ5TOCVqA9lxirk6gaRkE3upICZcsYNML06uX5xGUUn2aoSco9CUzMdqCikh5iXDGjEA8o185BQsjUADycRn5VnK1KYVck8I9Ava7gplpoSB11Y7Z0MTlH2W5pKhTdt4KUTLxFKR4aAOcWeeQqdHrA18WYImqSFYgKOeQfLjTpCvvECZMRiAmhbpBelAOR1/eOkLOEO7uaxPjs0KT40VW270zNVDkW9IGtFgllJCErSRQPz1qXhkPXaCU2XxJCszmAQ4Bq/lXdhSOORlplzzU1AChwPyMcybJMBbApxy+sbS/wC5+7QlSS6ArCxoXL1BB1wv1EZ9Us1pnriVBTsVpJnEkTAWKFDy+LwZZJuIlBUxByOfrpEkJwhNAXBNcRapFHNKCL7QtJZ0pJGTj4PAcRlNIFspUFNMSk19rcbM3zhxc0sgrpqGZ/JoAm2hjoKDQbAmrQ9s5OdSClB1Z+6S/wD5PCZF8ToSuRsuySsElRILlZORyAH7xxe9vUZyQVFKUoUpVQAxLV4uneLrlcWZCQDV66eJXrnGK7RrmT7SZUoKJVhcpc7KYHIMpSq8OkdBLVjNv0MLRaQVDCxzYPlV6jTPUPvC63yUqDFGFtgGPCmkW37JTYhKSo+NeKZMIqNAAOAyhcb8lkVLA5Fj6xrjNNGWcHdopFnSl8Cm4Z+hgO1WQTVIKlYgioYN7VPl8YPn2gEOPEGJdnFBprACpyUsuYrCmgJGpbq37xOb+gwj9ktt1oVLJCSlQFCCdNCC768XaM9ZAEu5fTJj1/vGwWykhaSCmhrlQvpTpFdlsiCe9UlJUokpSQCAfaxF9HyEJFjyVGNn2NWJ8BCVeziDCnPlAk4l6hsxrpG0vSUJiFgknJWfXpnGb/ywLJSJgSoaK15GKUSsoTJ71lFgTRgwjSXPZ0JnFRBCZYwuyhUJIcg0IoTSMnLWpBZh4TzqPjWPR+wZlowmeBgMtS1AuXxEABlPpVucD8C5JcVYjV2ZtKziNMVWxDI1Ho0SPRP8uVN/Es8uziSr2McvxMKcKOKcGiRXgZ/OKu1BInrlKWVIlLIQksAP1MGGIv7TOYSBRWpkDh97RoO0ErEO9w1mpTPxfzCo6MQ0Zr+Irr0z58eUScd2x+T6Rr7B2aSmR386YlIdgSFEPlRKQSqvwjM37aGKCCFN4SQ7FsiygDlTpAs6/wCcrBKWtSpQyf3SBTplSFMyeVFaSXqwAzpWj50OWcNJL0ThCV3IdzgAC2Rc/PpHNlvF1JRiSEqIBKkFTZDIVOZoM4z821TJhEsAkuyUCpLVrqaRo+x15Wqz96nuBhmBiZkhRYZFjRXFhrpDxKcfsa2+3mzrH8POxpU2Ipl4SM/aSa0oTwOrR9/zSeCGWap8RKQGfoST8Okc2hGdFqw1BKSBvRKhl6xUsijPUagiHlb6EhxXaF6rYqSQyXCqleedfESHLwLb7ZLQylpQDmABU8wAKR1NtSkSgrBiQklKiDUEKw5NUawjvUJnrCpZUVKZOECrjnEWaIoZ/wAai0nExcCpQplB9CH+UegWBeOUh8wkBQ4gChjCdnrNKlBYSrHMzUrQcEnXnrpTPUSrRgIWkEpbCtI0CSWUBqwp/aE5b30NOFql2U3vZpapmFQBUzh89KUqwZ+ojK3laBKWUk4iDkOnoDSGXa/tIETAizqBWpIdQrhd8v1EHpAl0hRloR3cpSQ6llaRXUKWpiSxOVHYCA9DYroostvQsEigGZqwff4Q6sUr8cTBkmVgch3KkAuU7ggecLpaVzUzPwiEJT7yWUuhdRSkDxEMw0YDUkkItVUYUKFAz0xVIJAD+IAVHAbxOUq2i/Fs0faiSE2dKf8A9X6kKJhLZLpRMAImFzmCnL1rHd4ldqnqUVYZMrLNqscn8Sj6Ui9F2Sz+YclGFxKVd7Oy5Ixe1oDtl0rQlzhZIOtTU6QrUv8Al/pJ+Man/KUKYKKy2XiPyguTcclmwn+pX1i9Mh5IGMtaVlRCF4atRwaUzAfSC5NitK1hUrxESQk5l1BeZGvgIDljnG8s93yk1CEvvhD+sN7OIFMPNehCi67XPQhEyZ3MpKQkoRmpg3iIqfMco0N1XVKs6WQkPmVakmp5QRLgG+ryEpLCq1HClO5NOgrU6CBSSDylJ0jz7/Ee0Bc8Fx4Q1YT3Rae8R3aQQSfaajZEgHPlCW8LQq02hQHiWqYoAmgwpJq+gYPGnuqWAlKA1Uku+iWoQfZaOuh9HKpAdxho4bVXnQ5QBNBckhSDkQGKfLMQfbwgukpISDQgeHJnpUNlAaZSvdXiDZGvrmICOk6CbLZcTGhALOgkEtliS1RwEUXjaSFKQihwiakkZ4TUf0vyaG6fDUliWDs2fvcQKGFly3eZ00IUCkyFeJWbpLukHcq9FHaHirZPJJJWzqy2GZNBy7tWNKVH3gRiThbMAFidx5cqu9CLMslIKglOFYyf8ylEVG9S1Y0c9aQopSGTLThAGQKvEQOQw+cZey3AACmYtSknTJqu9DnGjjRk5ctiK9roVKCVZhRzdxvmI0djOKUlOLCVs54OeOQDmL03IjCAkl01Sp8j0jhNtxzMaiCQCBTPdqVHGJuLHcrRupF5y0pSkTEgAAAYk5Cg9IkZMTk/lfi8SK+Qz+FGwmoRMu6yLSpJUiWELSCCQCKYhpWlfzR5xaUlEzAMwph1yjR3LbwJSUnIpwmm4zp5twEAqucz5gehLD9z96RzjaVBUvk7Mysgmig4yoqnHKNRdPYyWqSFz1rK1+LwkBgcswakV8oOvyxyJYShMpGJRd2qwzJ3Jy6mGsuepSHObcvKOUUuxpTbSoFu665UkAIc4X8SmKqv7wGxblF8ya8YUWuenQn/AG/QRqUWoMDXLWBGdlcuDh7sKUawFbgTlWvxi0TnD7xESyXqGby3JPlHOVE4wbEC7GqYFSi4C1lRYigDa6VrBdm7PyZaThK3UfEt6kDQFqJfTVq0pB3du4SPCKPR1a14cItAYVzzHDj6xmk7NkFSApN1IS5ALnQnycN6Qttd8qShSJTBRA8RoUg7cTBF73qJSS1VZNx4wks0szVAlAfNycgMyToBE5SNEMSfZRd91LKwtKgFA4nVmOJUMvvWGNstqjOQzhAmBRIA8assSxpqQNOdY6tU0d2BL9nGyi1VkAEU0HtMPnHUlGAgBseaj+UDMDjofLeFU37KvHFp0aK456ZisSaJrRTuCnM8RQnhHKLNjJI94q8XDGoiujguYAu6SxIqEqQWBNakdHNacOJh3KSJaCXHtVr1I4Uz8ohNq7R0ItaE8yYD4UUlIyb31l3NdB6DnB0g0jN2K8TOmqZLJCSpJJoB7RK9BV3O5GkW3Lfxm+zJmNvRi21XPSNWN0tmTLjlkl8VZrpBg6RGaRe69LPMPMpEWG97QxIkJSwd1LEP5IojH+PP8ftGslmDDOSgOtQSNyQPjGYs0q1LYrmplg6IDnzOXnBaLslg4lAzFfmmHFptkPKJPOvRoWCMdyl+gu0X8V+GzJxnLGoEIHnn95wtvFPcoMxaiuaQpSlnUISSyR7qQSCw2gy02gJwipUT4UJbEeAGg40ELO1K+7ss5c1I7wjCKuAkscI4EipzU2zMq5ZH+B+UYq0q/wBs867LI/GKmfCnXV40AQnGTwUOigXHr6RmbDaO7Vm2JvNobLtBrsSmuuQ+QMaOJn5tBwWpyAoKHHPzEfEYQsEpZnUeSQ9Wz2aKUqSda58f3i6xUxE+InfzY6NQZAR1A5WcW8CYlSMJCkB0Fs/0unfMcaRprBZDIk4VKJWpislswG9BSBbmu0lQmLbAnxAbkZU0D16CFvaq9UmamUSdyxZuJ3o9ItCNK2ZssucuKOLZb8IQH8SzjPAKNH5JYdIGtF6FBFHHCK7XMBU4H3o3AQBaWMc5FIwpBky/UqBT+ahYwCLYo0JemAEBmGvUD5QknygF0MGWFbl+g+cK5DcUgi0XlMxFhTrEg2XYUkOaPz+sSEAb62WiShCSAkISAJaUgO2yWqond4TJtM2aoTClKZbFmWkADLxDVXCM92hty12yYhJw+LClxRII0bKCrotCEGWFjHniDVDFtaOW6O8aLt0QWOlYfeduTJ8agTpQAka6nLODrrvbGhMzxEKBwhRY7EtX7MIO3FtRMCShAS7uaOdhTmfOBbjvuWUy5c0EYVJS41AYOdhpAvZyhcTWzLUD7vrFSp4yZn4w2VZUvk3lGan2dQmzCpxLDOeLsAkbnw8A9YVzS7GjFvSGcpYU/upGatvqdhHci2A0ALF23oHD8fqYRzbaVskBg7BIrw/3KO/9ou/ihKUASDMcPsjcDdXw55JLa2Vja6KJ149yVGYXUV5PRAUaYnoT+nR67RzbbXMCfCfEc3OQ3L7xTMs6EkBSagkhySAx9pT51qBqYts1nMxQzbOvqpR0ERnkpGzDhvbKbNYu9U5GdanbU6ACDbRgSjAg0946q57J2HU8LkzQD3SMlAgqb2ixbkkFmHU8BJQCQFGpPsj/AJH5DXkK5m2zaqWixCcEssBicED8uYfga9M88rbmsmM4iPCDT9atOSRn66CKrFIMxSgcvfU+xBbjx5tDuUQkOckh86Aa9WzPOOab0hHNI7XOwKDMXNSln9TTUCEt+3kELRJQ5XOX7OH2Eks7chmM6nSLLvsy5szvGwo8IAUSVKwqO4DBmU5fXpn7RMmWcTbQrxWudUH/ALUsnCFcDoBw/SYMIKyUph9mCEz5ViSQcZUbQoAVKUlQljTCDnybQxuEWVEqUvAAPAXOuRzO3pHlvZi0hNoTMUHKUuBuS4qerxtZloM8eNYbRI9nq/tdYM8UnJJCxy/F26X0dC1I/On+ofWKrfeEsS1ATEOQ1CDnTSLLPYJAAdEsn+URVbUoZkJA5JA0p6mKeD8mXyR+mOVX0n/ppVM4thT1UpoplWxUwYlTCM/BKA9ZisugjM3veQCghKquH3/aHVyqM1OzZnd+EDw10Xhlj/b/ACRcuaF4pRCC4ZlMc/fWr2hqcso4/wATbZ+FJlguVHEriUhi7cTD+TZkjjzjK9obs/iV4lYgEjDLbZ3JbV1eiRxi8IuPZHNkU5aMXeMxICdGBMGrm4Upc5/IAfI+cLr6sMyVMCVAlx4SQ2IAtlpWkF21aSpJJPs+Hbz3J+UUJjGwzRjD5UHmW+DwRZp50y05QpRMwyyo5knyH2R1gjs9eH4iCoUCquKZHP8AeOFaNzabyCLMlSBVQZKeIoBycPGTtdlUEhKkuQHUogOSrMlXu5knpDQW3GozZlEgskMX2AAHmf2jibdonFeJSmUBhUDu7jlwh7cnojGKh2Z6TaQosC7U8vlHM9z5wbdNwSpwxIXMSpJY1BHwfpA60FMxUtQ8SVNlQjQjppCOMltmiM4vSFkyW+cFSZYSMvZWnyUw+cd3pLYBsiIIsExKZhx4cKgHBFHaAcw8JiRcq1yXzHQxI7iIW3vZJSZ86ZNbDRYI1ejA6Fx6wkTaQZwmCiZlW290jo0NL9lqnCYgV8ONDBqoPiHEnjwhPcknvJMxqqktNA3SaLA8h/VFpblSJw1G2X35J/DIOYqPnCi57NjxhnPuurCx3G5+kOe0MxSpoGYZkAZMaFmzesB2OyJlDHNTib2ZWqzur8qB5nTcSk6ZWCtD+yW2YpCJiiMGAeEJTiWtPhUkOKBw5JyfUxfb5mKYhqiYhUsAZBxjSw/mCIzU+1TJimKS7jCkAsAQE4U0oHSGHExpLonIH4alfiIDkjIMwKQrUswLct4RpvsbS6L7BZEoS4LrNFKB9nQhJGuhPNorWhEvIAH4cVcPjEnWtEklCGqcQ2AYA9Hr1gSRLMxVXLnLVR4xLJOtI1YMV7f6LLPI708BWtH/AFK2HwgyesJThTlqdVH5AaDqY7xhJCAc6KO70DfpB8/KBEpJ8SxQUbc7cBuYy7ZuTSOUDCyzu6RuR/xHrluwl4FWJaUVW+f5QSw/3EZDTpF9onGhZ1rLIToAKOeA0ENbvsow6KUWxEakABubZ8KQ6+OyWR30DXbY1JlFw4SnXXXXSuuZilVoSkFJ9lQSF50So4TRn4No8M7WSU92ipy5nUk7D48oyxX3k2ZLC3koOKZOIABKaqw/pcn7aHxu7szzVVRorBMUuYpZOFBGBI+CR5VPEwpt1m/CWVnEtbqUdHYgADRKRQD6wvtN9CbjZ0oQPw2oeaucUybzxSQF+18aHKLQx8dkMk3LSJ2emAKwlILJFSz757fWNIg+HEiWnyH36xjLAPEqlRhDD3uBOnMRrbKkBCRQUFKfGHF97OheSm8aAE6lx8KwDLvECWEJqcXzCgPKCreoIlqIIJyYtqQPnGXsSQmdhNRmz82Y7g/ARwOCJeE1QmYloUCo0OhwxveyX+kSNVfACFc6yImHErxPuSw5B6dIMsf4aQhJKU1oK5wnkSLLA2aGbPCQSotTRnhddFjUQCuYpSFOVFWHwpToSKAMK8+JgGfNSzep+kBf5hVUlJLKAUoaHCaYuDnrHKXJ7BPHxWijtUuVaLUzE4ZaWI2xE06EecJVySlwAFIxeyri2R8/KDDNUjEpQIUDWoc6DCHPhLUB0EdWnEoGasVVmPLKL9mdqhcshQw+FCUpIAVUu4JZuWezxcLOyAqUgLq/iOF/v5wJJGJairSnWGcpQADloKjYGz7Yre6u8nJKFJOFCRkBhGItqSdeEP7FPCw4ydvvzjKWjeh+MNZh7uWlI2em5qYMfiLJWPUWRACsIwvU4fDXemvGC7PYEFLcN3PV4x9ltKlTUJClM7mp9kVI65dY3Nnny150PGnrFoSUiE04mfvi6e7AcoWFOwKWNNM21EIJllDgmWXOg8VcqgUj1GXdsqaCmYkTE0bFXDnkoVGkeff4h2NFjmykyCsY0lRBUSAxaj19YnkxVtdF8Wblp9mYmpWCR3auqTEi42uavxVrsKbRImVtGn7P2jFOnIzVLX36BuAyZifIg+cby5eytlscidPnF5cxQUls8JOKWlO+HPif5YzXZK7paZ8q1K8WGUZak5OtjLKj/sIDakg5CDb3tuGWJaVFaZSiUglSmCsvaPu5AaRobqN+zK1cqFV6yEpmKIALHwBsga14cBnFNpu9K5aFpzcpLaHMAecWWRZma8STn9SYZoSiSHUamoTRywOQ3Z4y5JKO/Zogn16FNgu1aqSkuvJSzQIGwO/Hy3iq8rBKsxCUrxzWOIAMkbVz+xB03tOUyylCcJUfDlQblsjnGfSCskk8zvEJZNaNePFu2fZMrGa1q53JhuBgDD2jQ/pGw47+W8cyZYQCr38LgflG/wDNWmwrA6DiLZDU8OMZpOzZGixAxVJZI9eXGLLXaB7aqggYUjMk6Dq8DzZwPBCRmfUnj/aLrss5URMWK+4k6A/P4PHJVtglLZ9RZFNiUR3i2c6IRsnjoNyX0hjNHdhkAYi2uQ0amZ+ZMdqAT4jU5JG51J2Hy5wun2nBLM2YmtcIepO5IypXgKRytkmwa+LWpAFnlf66x4m91J0fQnzz3EJpVjxLFikl0I8VoX+Y/kfnQj/5htdtmUnFNVWbM1/KMn4H70g667ImViwJCcRdVAXI3jRGNLRGT3Qkt3ZxSAcKAgKd2clsgQxLAcd4zpnBCjLdwKAx6FeNsmd1MSlCSogs1K9cvOPLpYInBKhUKYjiItGT9kpRjeg6zWeYkkpQol3oHyNMo09kSvAnElWJg/hOeukX3LMeWKAEULDNtTxaDlWkPgFVNlt9vC86H8SYlvSSSnD7JJFTQZiEtpld3NqoGmYfQ5V1Z42U0YiAU0zc6Rle0FmUVkISSQt9qGsdGdiyxuI8u20tQ5Q4kzwAxbhGOuu0u4OYLHg0Np154EsA6jQfesGULOhl46Z9tylTFFLln0z6vQbVi+7LqSVeNQAcEBLkl/zq0+EcWa04w9ARnxO4G/3yY2eelCvEQH4/+wGQjoqvQJu/Yl7R4f4hEpIACUg81LNH6fGArynjEFEqCPZoXHhVVmq1CMt21ht2isy5ihNlpSpKU5jM8G94DN9IzdtOIB6JAc8CzBOz/KKsjEYybtSoPJUC7mpcecLDPJf+42j7YpCsWFBUlRpnprzENR2TBH4c38TZScKdhUO3OvSOUr0dJVtieUp1JSMycz98PWDr3tigslvC7BuFBHEi458uZiVLK0gFikggkaU1IBDECEwtK0qNSFOxB34gxwUrNR2bl4gqadfCOQz9fhD5M8JBJowjH2S2qBGEsAMhQeUEzLWpRAJ4np+8MpUSljbZtrntCpaXfCpRxK5nIMdgw6Rne3il2mYhTOUshwNHP/It/tgCZblNnXnDUTwJYVqEwJ5tcRsWGnyLLKgS0JQMgP7+sSF8i+EtUh3PxiQ/mX0N/wCVvdjm6jhsyVgklaRjZswMJpqreLu5ycn5np8SaR3Z5ICShJLs+gAKQxwjikVL1YQHaLYlALV0NM+m3CI82tHRheyw2lKD4CAHqd+sLrUshZUSSp6Oa8zsI5M3CQp3LUSQGB3H14aQPixEueZiORo0YofZXLQVFyXGpbOGcmWEJClZn2E/8jw2GvKObLJDAq9nJIb2jx/SNTxA1pJsma61KIUg5AJ8QPA6ikT4Skr9F/JGLokuYSrUku/F83jmatvAnqd+PKOJymDDPcfDl8YGLzC2YyW2ZIph/lyJMTUSkp0wmySBNI/7SS7/AJ215Pluz7Ro5aQAVKoB9txMB2CUWSyWAqSW8wA/IbCOp83Gpk5acNH+kB7Es6WvESpZZKaqOgA936xn51uTOKp8ylnlZD8xGQG9fXlHF7zTaZosslTS5ZBmKGp4Hh8eULL/AEmahpRSJElwBXxKFCrLLQdTrFccPZOUj7Z75mLxTMRBUcgaACgAGwGvWGln7RLAZTENsH6NnGOs1qwjCdYJXaXSOAjTSoz27NbeV+JTKUpBdTMkaueB0GcYWyraYFlyxfiSR9YfypKFpHeOQagAt1Jii77vSqYtCapJdJVsz160gJLoLYdc15kFgl8agBXpSnEQwtdr7u1rAGIp8JD8AT5GnSKLpsg71CykDDQ147ZZtCxNoMy2rdQTiKnJy3+UDirG5utGgVe62/0v/IfSBV2kKOJQwqNCBUUyrHVosycIaaCdageULF2Zv+qep/esFRj6FlOb02LUzGnzGLVccd4KNrKiCU5UpnCxavxH1wh4Ms1GMMIx4ucAkKSc60P20H3apATjLEk1NH8tIShPvoLbpNRXVoGlFZmflqMsmyelWgnG/TPKCCgJ66jYxnu0t1JROlgMJU0d4f0qGvCjADnpDIu7g+HMk5l8m+PSD7chM1CUkAhs9acd4pxXGiPJ87ozUpklgoFtQPQiD7vtCsZceE6uG+MZ288UhZCvDqnDkocPmILuq8cQYtXfSJpUykraNpaUpRZysFlKZWersH6Qitdjl2sHvElKkpfvQKjQORQg8YV372hxDu5XsAh1btk0ajspaEEELUlykJwlvET7RY0OTNxi1pukQ4yjG2ee2GzulwsO+R+oyi4IUn2hU9RDftjZpCLXNwpSMOFIlpGHQHEMJqawltKQSChSqVKF/JSRXqAecQenRqj8lZxOW55Q7TNBSxHgwt9H8vWEtoQUNiSpGKoxCh5HWGKJyUygXFQKcsWkJ2O+iIu5DUJA6R8gBVqVoW4RIIOUjZT7fgSFA8efPhwhRalpLLSSQo4kg/qDsd2fOJEgTOxrooBcl+p+Qhhd9lcFRDy0Niqxq7Ac2z0iRImlcqZaTajaNHOutJQlc3YFASSG/SeAy1GZzgSc63ALJFC2tKAbAR9iRoyRUXSMmKbkuTEDEqwp9ohyfyp1I3MObBZAAAAw+z5nMmJEjDI2thNunsMA/wB3F8hCy9rSqXLIR/qrBY7U0fyiRIEV8qOfRn7e9ls/do/1ZgxTFcDQtzqOT7wql2iYmWJZZlAtlrXPrEiRpXRJ9g3cb8o+SbI6wnLjwFT6RIkMKH2if4kpHveiRkPT0hncCP8AUVsEgdT9BHyJBic+x1JASiYviAf9tfn6R57OnETVEZ4j8YkSO9g9BsqdMINcgVHLIQOq1q5h4+xINgKVKI4v/aD7utOIMcxEiRyZzQwss3CdxBEzDLONizEBtCQzcqv0iRILFXZym0qWhGCYoBJZjnwcjMNlyjSWW3NglFicOKgy66u8fIkNDYs9CTthb0lMtDe87kZABmHN/SENnmgKD5RIkLN7GgviXXrKTLWCimpFWfQ1i+57VimIxlkoOMlnLIdRpqSzRIkdE6XRL2tSrRNVOyCvZHAZPxzi27bFMmuEgEs+YyHOJEgTGjpHVovBapapSjiBOujHTTSF02WAEkUzf0iRIVPY76GtluoKQCVMSHZokSJD0ZXNn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data:image/jpeg;base64,/9j/4AAQSkZJRgABAQAAAQABAAD/2wCEAAkGBxMSEhUUExQWFhUXGCAYGBgWGRwcHxwbIBsdGxwdHhgdHSggHBolHBccITEhJSkrMS4uHCAzODMsNygtLisBCgoKBQUFDgUFDisZExkrKysrKysrKysrKysrKysrKysrKysrKysrKysrKysrKysrKysrKysrKysrKysrKysrK//AABEIALUBFgMBIgACEQEDEQH/xAAcAAACAgMBAQAAAAAAAAAAAAAFBgMEAAIHAQj/xABFEAACAQIEAwUEBwcCBAYDAAABAhEAAwQSITEFQVEGEyJhcTKBkaEUQlJiscHRByNyssLh8IKiJDOS8RZDU6PT4hVjc//EABQBAQAAAAAAAAAAAAAAAAAAAAD/xAAUEQEAAAAAAAAAAAAAAAAAAAAA/9oADAMBAAIRAxEAPwCzggJiNCIjyrOy7xhrI6Lk1+6Sv9NeYQ+z6D8K04a3hYfZu3B/vJHyNAbNyqNl4JE/Wb+Y1I9wASaVeIYxWu3CN0YBXlQVZgr6FmGhG45iRQE8djXe4yByqrE5TBJInca8/l51d4PxBg+RmLAgxO4I8+lK93iAc50yq2gcPctgTqPtyNtPKreFxeUsYUspXLlaQASZ2BMnLr5UD6uIrDfpPHGH1OX5XOg6Wuo+fx1HG75fILf1ZDFbsdNu7BJ2PTXegcbjg7gGkrtvbm8rK2QrZ0aTpLsNANOW9b4bH4vXOytrAK2Sv810UD7SXLt42hcJUMcjQFEjOgEHM2zMeY99BDa4qSEPfHVipgnaTqNfIGrHEXtkQb5uEkEKTPMAmhTYDKVysVCBiraEjw8o0I3mZq7f4YgUXi5zMVOrDmQdvyoCtvBKNA1wDoGgfAVtiLdu2o9uJGgblz6fKoPpiAiXQf6h+tS4rHW1ABYHxAddQfkYoJrWHtMWIDQVEZiwO5nQ69KZuw8K90DYKoHxalF+LWZnvF5jfyB/KjPZrG+J2ViFIHjEERrvoco8zpQEe1yq2JkgE5F395pN7QBQ1kgAeN9h91aLdqONWreIi5ck5Q2wOhGm0aUscf4taZkVYJUsTmkRKrEQaAnw674nXKukHMR91dNvOqnErrC6oQL7JmQAPeRr8jQ/inGmt2mFuA3eLOkiGRus6+GhXCuJ3muKHBaWCzlB0JA3IOlA03b3hPpS5iXDXkHW4n8wohwrEPeuhWUKhJBlF5AmQYHTY0Qxa4a06qyXC0Z81u2v2oGpO+lA1dlLv/ELrsrn/PjTx9K865p2QZmxNzMD3aqMucCdY3jnTjeZQNFH/T/agJ3cZOk0Ou3TPvqliGX7MctV843isW5p5iR8P8mgx3kCqmKuaAetbuTAHlVTFNqPSgiL1c4bxa9YJ7q4VncaGfcaoE1vb3FBf4lxC5dINxix6n41Ar1WxODZXBTKBrAJbYgDeTHPlXq3mHtW2jqsMPlr8qC7h0zuifbZV+JA/On3DcNxDm5dtYk289xiFKhlgNkGh+6gpP7Jw+IRh7NvM7aERlUkT74rpXDbTpatqYJCidxrz+c0A0PxFNMti6ORBKH3g6fCsoy1+IkMPcT/ACzWUHHLGy+g/CtcMsNcH3w3xANbWdFX0H4Cobdz/iXWdCgaOkZR+RoCLCdCJFc+7W4h7L3u50Je0TAGxt3Oo6oK6DduBRJkxyAJJ9ANTSvx3gbYtjKtbDZQJyknJnMxm0/5h36UAjh/HfE4uCIVWJUiDpqYmZhlHupkstJZoJ0Gsebn+oUEs9kArs2cmVVIMDbL679386J2uDMunfuYjdukdF8h8TQEeex5/j6/drVDDZiABlUCSN4M8/4appwj77GdzJ5DqI3yn/qNejgCSJzGdN38xzeN1oLv0lQfaTefaHX+1AOP3Fmx4gSrCcuupv2W1260bfs3aG4mOqg6Emfanzrezwa0oMJqQdcqDUHrHWPhQc/41jrbqAH108KGNCu8xt+tVW8dqTnY94pjN909F8q6lhMFZMhRquhhisdJiNIq2OGWhrmAP8bH86DkLYAwT3b7c834gURvYTM58MHvpjXUTuAdhy91PnFMMgAVSjM5gSYAjXVmMAT+dLOJw63GzMFADiGSVWee6grO4zCCCI6gBGKtWx3zXBJFwBYIB8Wc69fZGmnqKZey+Je2kBQwIAUq2XQgMog7tlcGB0O9LmLwQRLi3NZuBo2IAFySI5DMNdRr1mCnCcTcs34zk2csMsezlsgjQzElRr6egC7xjAXHe5dVEgwBEZtJndIk5gd5051VxnZLF3QbozW41LFlAy6AnJMg6TAJqe3xoXrQuWc7Kv8AzAzExEE5QTryOm1GeFcSu4q1Knuw7EIZmZAgsNjufDvpQBF7FYhkIOIdgWDhwrEaBhA8f3pqKz2CuIyt3ztDAx3cTBB3N3y6U69kMWmOw6XzFq81wpcFsyJgwWRpBzQNTrvB3phx/DzaIF1JETntgnQRvb1YbjbN7qDm3CexrWHFzvGYgEQwQDURPt+de8U7IJiXz3XIbLlhXQCASRurGdaejZtkSpVh1BBHxFRiytArYLs+lpnZLrg3IzRcB22iLegq1d4eg8TXn0P3j+AFGbLJcBKENHTyMHT3H4V5iMPCAke1qPTkfQ0FC3ahFyvmTXQgzvqZJmBqfdWI5htdwZjqDlPyihWNy2r6XPCO88DHOUkxHs+y2k7x5VbR+QMkRmgj0aZI5QffQW7ra1TvMZP+cv1qfEEyY+zseZ5H0oeuc7xmJ28ydNuXOg3Jqxw9M1xR5/gJqi1wgDSQdo/T0/GiPBrgHjKu24ARGYg+YUGNjqaCzj/a9AB+dQKKsEl2Y5WEsdGBB001B1G1WPotBWsOgJzoWkQpBIKmRqIIO0jfnRzBcZZf+XirifdvRfX4tkcegZqB37cVTJoHs9qcSuhtYa95pf7k+pt3Vke4mvKRLgBEHUbwdvhWUHlniFvKBJOg2RunpQe9dI4pbYZsrW1AEATup3/iPy5U4YPBXjA/d7D7R5e6iR7M3Gaf3U5EIYWcxBW6CYJbfUGOcAcqAMcRy7s+ua3/AEsaC2QQQTlMAfXPmJllHWul8L7POLtwMSoWMrBbZDTOwKmNqQLmCW1dugDVWIJOpMXMu/v2FBAt/QR3QM758xOvkB0/Gvbd1yfCU8iFc/Z/QfOjWKWUbQbSPh/ao7V0aH+E/wC0n+mgqYbC3nGjNtytxvlG7D74/wANEH4PdDIrXHBZoWSgk5mGka0Z4TEAfeA+Bs//ABmm/h1tXVWIBKmQYGhKg+72qDn3EOyd5BLOx0nW6fyB/GhC8IgwY1zDVmOzR5V0vtLeAEH/ANN/6aR7lzX/AFkfFv70EXB+EB4EqBvop39c1Nl3sandEqWNyPCNACemxI+NL/B8RlgsQNt/QU42O1GEVR3mJsqR9q4o/Oggsdk7HdDMJJXXaNtY0/Gue8W4RcsMwVGu2yWykwSBJAnkQxEQd+hJADjxr9o2ARStvE22MasssB6BQZPy/CknCftKw9jMmYvbYn/y2JhpkNIGYDaOkR0oKlnhDIguqsqfaCN7JkibbToDMZToZiZkUI4jg7gzXrHiMFXU+EyRoCDBQjadiOkasWPxSXW73DtIfxQDvoATOzGNNfFAg5gAtAzgrTy9xFgEBbmWSNfZy6gpIOhAA8tqBa4ZjGwyNbvJ3bt3iwy5ZLW0iRy5eIQDR/gl5kt2yikW1ZZMeHL3aMxzzA2ADHbxVPjMAilYt27cllW4igZfYIIePAxkiQI335j8Ol0WVKKbytjGzlgCTbFu2oLSdZ1MiRQFv2b4NUx6DMBqwVVZWghtJHMb6T6dK67xzFFHHeDQI3iXUasupG67eY8xXz7YxEM9y3cCuiXXGVwWnI0FSp0gkHWCK2udssXdIF3EXlMRnDH4GNY86DqWKRXcsuhIHjQ6nf3N7waH47DvcGVrgVQQTpE6giddI8tJ+Fcq41xBwFQ33Yyxfxt9bKVkg66SffV7htq1dsomraJmkjmbjnkZ1A6UD7w3htu1jsKcOcjstxrjIzeIZQJYSc0nbUe+mTjlxBGoBGjM0+JtyRJ89qVLWDIuW3URGHWykHQAkEyANB4V1B66VcuLdVW7soHnRiM2m0HUEe6aChxs5rbAK/UEBRt0FwaydNtZFa2R+7JYHNLZyojMZykAGABsQTO2nSrKo85rrKzDTwgqI5mDJkyR6RpVPhlnILyCYN1CNIBzMSQPFHKTEbjSguXbgUlQSSumu5jfkJAmoLLCTqDAb45Wy/iKjxV8Zrh0iTv5v+FVcK3tQx9kDXXfJ112U/E0FyNPKPy/QUxdh1OS4TpBC/CS3vmlLFXAqjMyCSFkqdWaBHtUZ7OArhj+8dZBhRlABIiYg8zHuoGTgmB71/n86JX+EM1+4oU92lsHN1YkyB6RSd2Y7XXcOpxNy3nsMpyrbBLgqTpsJLrDDloRImn3gfa+xiLIZbdyySpZbd1QPDMTKkqNRsSD5UCXxNIYihZGtFOL4jO5bzqrgsPnaKCpckVlFe1XDDhrVt2gBzE+cTFZQFcM0EU6cIvjLFIK3avYfiZWg6AYBJ0nmfTb8TXIe0Qy4rEDrcn43LbfnTW3GzG9I/aG+5xDtC5TlIOYzssyuXTbqaC610lT/DG/8QqqjnLy9kef21/qr225mNPmeY9PtVUsXPAuo9kcvO2ev3qA1h8UwPtD2mOg6d71P3RRrhfF2CEd641XQBP/AE0+5PzpSz6H0/EN/wDIPjU+GvGD7vwj+mgM8Txec6ljKtu7eXnSf2mkhIJGrAwTrKIRz86Ns+q+sfI/pQHjbSlvmcw+dpd/hQA8RhlOp+fqaqXcEOkCPf8A2outvmdT+H+da9voKAJ9F8q1v8MmioQVO4EafrQUOzmGvWrgVHGRiAUOxJ5jodd/xpzv4cMXywCXADRIYDNAMeX1hqPMaUE4akMGOwYHUQNNdzTDj3C2bhkZu9KT0G2Y9Ik/ECgBjGEDKoyrqQfCQdNdSYiRtAny5VbysUzWyUbOxVWZpzZUByseQiAR51FxLGNcKC3+7tgd0rEQ0MDBg+zDAN1MagUs8M4cwv2zcCRmhlLFgQDJBUjbTaguYqwiK4YsL5XJKkFSCRmZlGqneNddo50Ms8JzrLXwDrAKsdpiddM0TrXVn7LPbyiyLZQiQICwYHhIG/8AaqHF+EvZtPexBthEyyFgtqwURoomTvIoOR4i0ULayOTcj5bnXyor2YuvbJItswMGdhoCNzp9Y0ewfesjXDdS4gAJtprkLaAuseEwsaVgfMYmffQM9jibfRO/CeIXMuTedFG+4iSelULnaZspm2AwMiGPOZkwYjSs4hK4G0mpJuFiEEmJOpUe6lzi9y5ZuC2wA0Egec89NesSBtyoG3C4i82VrQR/CG7u5ssrl0MgvqCfFzM9I0s4XEicwckuHM2w2wMKDmgL4tKi7IY8XFbYFVVQvkBuJ1pkuOTInbT50CyeHXrbXcVlRDIfxEatICjKZAEkTOmlEeL8Tt3yrrbdGBAc6EQAxgFZ0DNuYrbjlktYKKwRiymTrABzHQkdBzpf7pbY/eMxOUmVGsRPswenJ+e1BtjHa4cOGCqbjM2UZpUBSBmnfVh8KP3XbIFEFdssFpjXedvSNqGviFJR1CsMu+cEhspOXKQYMgbHrW2IxFzKJVTzBiNOgzZgW16iKCZ7Td0is+YWreW2Jy5WUDJ4duUag8pmaL8Kt9zbKqbhAAWDyifIayTqN+c0A4TxX6VKgtbytlbM0DcEgEGJj/DRMABm8OXWSvQkSdOW406zQFsPgHvE5Ao//oxEnoNvnVrs8sXgHGUhoI6EHagbOEgqFzMsMY1iTHwGompcDiyjTz3oOyCypMnXQQDBA9PWvaS8N2uIQAxpWUCytythcqkr1v3lBbW9Q7imra81/M1Mr1W4gdVPkRQb2m8Q9/8AT+lU0EKB/wDrI/2qP6Kltvqv+fVb9K1I19ZX5XKCph+FW1YN4yy6Asx2LWyRG0eM1Lw/CqrtczGSiqQTofE4Bj7Wg/w1Nn6CdCZ5fVPv9n+9e8OG/MgAekM23TeguCSV5Cffs3Ll79aE8YhbKafXU/FGH9NGDy8j/b86EdoBFgNpGZAPUG5P8w+FAORtAa2umqDYgwIArx7l1lYouYLAO8amAJg+InQDmaCdroGp5amruDcOiMDIKgz7qFYbhWIvSrLClu7Zp8KyoMNpKmDzHTrRK3wW5hES3cIM5iI9ZgjkfFQEEtyCPOfhrXmPJui7sIe9bgc2i3eUxG/7gj3+dL3F8LiLbLiDm+jGLbBWiA65SwE66Po3JhHq24/Dd3fIUMQ93vCCp8Lfui6x/Crf9fmJBLaD9Y/H9K3sMDfDN4Q3eNtqBkZjv5VKvBcQrsgtucpKkmFBgxOpG8Vfw3ZDGXCwFgexcAzMATmtso21I16Cg6SMaLanPC5Rz2iRqDzFA+OcVa5ZJsgS5At5/CGggk7GRAO41rfj+MVrBCEElkUgrMBmggqRodNvKt7WMKCMqkaABhOg0A320oFrsx3wu3O+FgloAFpbY0AJKsUgnfn1PWqlzDYZ2IylGna2xUfB5j0AFNvEMblQMqBSZChdfFkcg5dAfZ2pAWx3Thr99RnJnMjSTuR4SVXfmwjpQMdjggZRkdpHVj+TL+NQ3eCXht3R56pnPvLBzPvrOE8QQnKjJ6C6rH4SNPdTAGYjYgfw6fECgBnhbzluMWIMFQt4KPgmUx5ADzqTDcOuM2W2EBJJ9i8vn7bJp8aMjFHO22rt5aSZOvSKnt8Qyuc2oUwQAd6AP/8AhcTya2I0Jk7+pT51DjOArZsX7t654hbYgiSAxBAY/WeCZ2HvpkuY0MNARIzbRuZ1mCDFA+P4tjaZEVpbSQpMQQdNNTp5D1oFPh1y3aw/d98xS5bLk92q+FbhUe28k5kMCK24VxazdLqbV68FTP3bsoEyqAALzlxrOwqhxjB3bwQEhSlld2Vcz+3kClhGrkk+Xlrtw3g1y3Yu23ItXLzJbz+KShJYoNAgByaywkGJ5EGjsjxC0bwS3Zt2rZYlcvtExEM+5lwI1ggkdKsceZyLXckDwF4IGud8/tb7THrQrhC91byWxoikrduAZgdR4FUAKJaQSW5GiuaCCSj25gEkmFnRZEkEDkRQAMbiL3hvK+VYzFCuZY39oazvuBqfSrfCeIm6ufKU3GVhrvvPLbbzq3xbDLa9kfuiPDExz8OvPQwKqZAfFrMaHY/55GgvHFwKyhN52BjRvXT8o/CsoDymtw1VUbSpO8jf4c/hvQWA1RY46KfP8v7Vr3h8l/i/QH86q8RxChRqHbMNCw6Hlt8qCaw8xAmNjMDnz56HlW0rILawWgfnl5wCesTyoZY4k2YKVAkHmTtHkOtRDgjYu+7LeFtkSVlcwkkEQJ0Jg66+lBcu8bsISCfEDkgi43lyUiIPX8aIcLxS3bYdRAYk7R/m1DBw2/ctK9y0Xw+UrduHQyNJAWJWRqw0GtZwtUtoEQ+FdF58z03oDzHTfmPxFBO2F8DBtGpFz+thV0P0Vj/pjz+tFaNwsYtreGdmtpcuCWBUsBJfQayTt76Dn7Y24VWAOfKaZew7ue+zQUGU5SIltWBzQYIyA7bxRHt32CS1lK3RZZr2VgYS0tsuUDiPZiUJG3i5GaWS+J4Vt3d/DXGYrcWcrsoKmH3B8jvBjrQPH0rPYuM2WGNwsFPUlRrzjw6+VLXbrG3AmHGYhSHJImcwyc51GtD7HbJPo962ysLly3lGQAqGJaNzIHiHwoZisdisWiLcAKpMeGJLGSSeZoG7j7snDbMc1tIwI5MAT75gz1rsxSEuAD6qnTy8MfjXza7Yy8UtXbjG2rLAJ05AbbwOtfTLLIgfWVh+n8xoEa/j8WWGSw0EAy9xEGokiJJ0MjapuG4jFLettcFkAsAQHZjB03ygTrVHG2cUxBU21Hi9tjMGGBhfN2EeQqAYS+pDtiVBUggIkgka6lteVA5cb7LWsX4w3d3JBLLpmynMM0b6/iepkRi+zV1SgWHkxII2AJ0EjXTzpnw9790W6oT8qX8QWVkYMAAdgDIJRhuDG/l0oAPabg2IFqEW5mhhIkRNu4o3j6zL74rmmLwV1zDtcuMuhmTl8tTptsK7t9PYf+Yx1AMxzMdK5Fx3iy/SL7XMvtuQxchiA0AAbGBAE9KAdg+HxuB7x+tHeF4TLcWFGrKJU5Y8QnUeXKgGG4vauGEuMrHWGUH12gTXRuxHBLd4O9wt4HyJBgQACSQIkljrPQDlQV7F8jvu8DKI0Cn6srOuadTz00mhl52IDm5MvDQ+m+kZiIkAwMvvroCdh8KDmliSIMkmQTOoJ1161KvYvDjUMdAQNBtp032G/n1oOfcZU3nMMUMgyS8Fco8EDZ4JOh0gfakDOJoloKQqqCDzVoOs6jWT5611I9isMSzMzy28Mw332Pl/kmpB2MwUANbLgCBnZmgeQYmPdQcuxulx4ywDlMjbKoXfp4akw9sOirlDhmbRVGoCgfix1rrOG7P4S2xZbCZjqSRz5n1NLnafilqzikt+yWQAZYEkljrqJML50CTxvh/0TDXLom0xyKqq7NqXU6icq6KdpoHhONXDBLAldsyqYPXYH3zRb9o2MLW0CyU7yWaDAhYAZtgZY8/q0l4VoMjbnQOWH433xVLq7SxiRLT4SBM6KG58zW2JxVtbgtqPEVYwCIGhYaToTpyoFhQFuIzDRV3jQsY0nrDgfCt+BX1uYq40Sc6op6qWZWPuUT6TQTtiAST6D8/zrKXn4tlUEAmTr/2rKBpwGJe4Gm4RBiFAHM8yT0q2LSjdm9Jj+UClHgnEcueTGx1jzmmNcHcxVh1t2SryMt57jW1IMaBcvi05g89+VBbsd2zBVCknqZ16eIwDW19gAVKwDoQABHw6EUp45uI2rL2GlbNssCwiDAzkC5u2hBq7b4eqWlAv4jvUtC5dtsoGV2GZFGYgld5iSfLagl41hbuHvJb0Z2KgBHGjPGVWPI6j0kU8cW4dcwuJVVt2RmtLbVkJh2EeK5zzGWMwTA50IwuLwFxgSlom2uZFe53IN1SMpYkgMdCTyJ3qftHjltpcxVoBmDpcKK8qTqPCQTlEOfcIoGy1ZuYZGS69hcPbthVaWQXPCc4JIMtJiNJ9+gjCdimWyme8UAtZ86oMxe4xItvr4sihROm4ga1e4yyYjCYd0uMCbYZbMjKWZInbNKhtNeQ0mreNxi20ys2dlyh3MwWAIzZJ9mV9mdpoOcMHkhiZBKmTOoJB5xV3gOGnF4fyvIfeGBHzFUBwi4bzMbozFiWZJKuSZLZSJMk7j40VZe6BDKNp8420PKgZe2WETGi0jagMGuQfqkQQPvcx0NC+O4QX7dvDoim2pU5DmEFVKgltVGm8ak1WTiahfCSQBJVzoBEyWnXT19KrnjKqwa0zTA5aA+/RvWIoJcX2SsJbHedwYOi29wRBEmZI89RVV7FtRlCwPXWr3Ee1ffZRiFS2fZzJbAzHz3Mn7tZ9FOojXmN2Pu3JoAF7AXc6FDbKZlzBpDRInXUbV2bg+Oz28raXLLBXH+0H0Mz7q5bfxNq0VzOpJYABtTqY1Tcep+NdOw9oNiG2lsPBI5nPAPyoF3j+BuG9d8ai2SIEHMPaYkcp8ax6a70Js8DLSGxFxhG1vKv8pn5Ud7VcPa+4/em2rIp0UEyuad+RVgPLKKC2+B201a5cfcEM0CCsEwPI0DlwnTCakkhCJbfTTXzgUNxbeCehUn0DDN8pqTs+lr6LeyGQhIBzExtpv1O1ZjlQAgtodIPOdxQb5tVn7Qn41wzifB7mIY3FZdZ3nmSfzrtlklgI1IHXnlJ1pDu9mMXh1IuWW8I8WUho0B+qZ2PSgSuGcKuLcTMkAAiZBEnQR8a7b+z8f8NOniuXD/7jD8AK5xYIZlAIMsNjPMcq6j2IwjW8HZDqVbLmKsIILEtBB2Ou1Axq9bl6i2qLEsY0oJzeHWovpQPOqd22SN6C8TLIqa3CgYhxaMMZ2OblEenXSgYzf5kwOZOlAcdwXvrtx3VQpgBng+EKpMD+KelC8biiFytgizgeJr14NBGUknLMAyOcaiao4jGHE2sveXLaPbCMgVlUSIKqbihz0zTrQLHbu+1jFIcNdIQWwA1t4zMWZnkA6jUTM70rXbpdize2d4UDymFEU5fR7eFyWWXvU3JdSYBOgkDc8h8AarcJ4TaZna7YuD2jBECQTtsNY2116DSgs4PgfeYdHDlbrS+U+JGhzkDLyIAXUR76EcK4eLT+FCO8IY+LMLcOqEZtyMt25v08qe79sW7aIqggACGMEafdyzS7hbrMmJNtbSOpuIpyzlbUhpfM0wT8NqDm9y1GIvAaAOw/3H9KyrmL4ZfssxuqWzmc48QbmTPUkkwdaygOY/g1uylq09l1ud4ge8GlWV5ECZHpA+qZ3ph41j1sHvTddlMe2QYjQKAABA15UJu2ruKsl7d3vLaaFMxEsIIcj6wBBEb9KD4rHNiO7sC2bilwWCAlguYFoA26TymgY8bxdQmHVyRDLchgQxl5zCR9maU+O8bVcRfCIrIz5s8nO2g9pues8uZo328yi3m/ed5ICszHRRyA08+VILXidTB9RQXrnFdPCsHz1ojwPjKW8PiLb5i10jKRETtrzFL+ZekH1ryyfEPUfjQde7LY0tgbTallLiRuALmkTpOqxPQVbw+Kc2QGhnKyzECSQknYxqZ5UgcM7VPh7bWhazZmLTmiNI9nKdiJrf8A8VX1VFW0uYLqxBaTDAnKIjRvlQTcLxV+4MoK2rf2kA89GlgS3Lf3USxrJatwLrOzDUuRM6aDppypf4c9xEVm8M7Fvx6/Kt8WQzSJcxr6/LSgIXsbCNqNbY/EKf5qF4NbuUi3cCchJEeuug2NWEwxmSWUFYMEbFYYRHQmprbrkNtLhS23hjLGkgwXUy3QzPwoNcNiVyMXl8pzToWJHmfMaGivEu1Jv4NHVwt0XslwKfEUyOQZ3gkDbn61SxfDEtQYVgfZDNIOhzZlPmQem1DezF9muXQJZcoGoGw0EjbUUFzg1gYi8qAeLViCd8oLanntXYsJ3l3K1skYvDgqw+q66ET/ABgyPePOubcKwqWsRauBImUaDp4oTbWIDE6aaV1XEYNzkv2IF5BGXk680PmDt/2oBHHLb4y0rW2e0bTE3EQw8GRlnoCfXSl/D2AogMzLlOlxi41EbNpTxdAvgYvDaXV0u2ti0bgjmw2+8POKHkYO4dUawx3aSRqZbqB6xQBcDcNtGCAIGjME8MxsY1X4CrPDscq3D3xLoVK5WQHUxBJG406c6vt2ZYybF5XHIb/MGflQ7E8Mvp7ds76ldRE7xvQa8P4syXicma33ogoykkCNSm41G1M9ntHYe7cJuBQQohwVMga76RBHwpDYBSdSPFJldpOu/rPP9Y7mPTVc8jaCSfl18xQdCs4dCyXFtpcIOb2VLLr9RtwY5beY5mUg6jY61yu7YU3HZGghiDBgqdtSNY03q8eIXgloi9cUwyEBpBKmZ138NxfhQdGvGq99yIgDXc9JIH5n4Vz88WxHLEOT5hT+VWbGPvslz965KqrAnKBIOXTSPrg69KB1YGDJ+AoM19jcZVE5SsyYnMTpttpHvpTuYq83tYlvQMfkUBHzqXhF42RcyszZyCcwmW0UeIkkQCaCTtBxC2MLcto474Esw9ohM66DLEaFU3Bj41zpMdeuX3LeBSbjJpBzstxbaKSZ3uwB0AFOptnvLn7sAGRmLZswJ18IiNqy3gIDeFRIC+FVH1g24E/V50AzgmDvPetPeDuVZZYqdkOYA6CI13otgLDAMS6kkDRmG5dT9WY0VqmSzGpOyMFzHnlK6E+taYbKFGUz4tlBb2REeEH7dBcxDq+mY6bgCD8SQQPOKGcLtoovQpGa82jNm5biFGnjO87UTXB37pGWzcMa5tB8xLD3ioOJcOu4VAzqqZ2jKCDrLuY1841A2FBXvYTpp5D9KyhnDuKXXvXVLLkUDcbE9CI86ygka3btsvcxbVwQyAeEsNBA+rIB26Dzkf2Xx6o2ItouVu8JbmcpAjxfZknTzrfiV0W7IuEFu7IbTkANQBtoDNBOzfFEfF32HhW6PDm38I0HqelBN+0S4xtpO06UhCnbt5iAyW1VlJk5hMkAc/Kkig9it7V2DMA6zrP5Go69UTQH1vo+rIwPVGGvuZSf91XsJbtAg52/1ofxQtQW3tU6uVGYzHlQT8R4kwusBkYK3hkcuUbfMVIeKB2zsGkmTqDr1iB+NXcRwmzOdncs0ExAGw0iD+NVzhbA2Un1Y/gIFBMeJJyuR/ED+AkVY+lIxGQq5HQiZ8l259KqWMYWUSABsIHIaCo7iGJmgrcS40WLqoksuRjp0MRAAkTvRHsHY0vEgjVBqDt4q1tMec+lGODYkL4SfaGhO3hLSD50BQWYg6QGBn/VJ+FdVww0IMhToY0I0iQeX/Y9a5O2KSGBIIMjSdj7q6J2Q4l3+HRjqRKMYiSpykx0JE++gnxfB2w6retTdZABdV4/eqpkMYH/ADFgGQNxPkbf0/CX2l+7AK7OpRs0794DBEcvLz0v2LuXw8vqn8j+VeYvhVi5Oe2snmPCfiKAfd7MWj4rNxkPUGR8RB+ZqG5hsdb0DJfXo0T84rZ+zOQzYvPbPQ/qI+YNRNex9n2lW8vVdT8oP+2gp4nF2jC4nDFNI2/AMIj30L4lwDBuudSBzBkrr01lT/pNMVrtTbPhuoyHmCMw943+VR4LB2L4OYWg3JrDFZHOUPs68taBMv8ACstxnt3gWzElXGU6mYk+ErrG+tXr+Fi0xZGCgpcBGoGYMrgMNwGCj0iaMcX4DkXRi4G2YagdCR7QqjhsJdUQsoSrqIOWAYupGuxagGAhpghvSP8AvV/BpK5eveJ72VCvzWvDYB1ulGPWJaf4wAfnXqcMW2Q6vdcOLd5czaKUd1KzvEwNT0oBGICjXMF6z+lS8NxneeC2ua4CJUaTz0nXYD40TPBsPaY5UTwkwSMxj1aTRnsxhw2a8DsSix0A36bsetBQscBxjx4EtjnmM/LQj51ct9j7jMe9vAAmYQbD7MwDsd5nSmRIkakkcyTzrfvNaAdh+yWEWCUNwjncOb+9F7eCVfYtKPML+dRd5RTF4rJoInz5CgHPbufZb4Guf/tPw2Nd7Iw+Hu3AqsWy2mbVioiRoDCn410yxeD6t7K/WJiTQji9zE4Z72Ma+gwqWgTYKzOWZIeRlZpAA1Gg60Hz8L97DO63FZXZpYXEhh0GWQQNZ1r2nb9tWLt3nwd60QVu2SwYblZBE+mY6etZQckxXHsRcU23ueHYwqiR0JABioRZ8OlbC3qdKsKaClh7LCtzZ6gURwqgzMbaTVVxrQVzhVPl6VvbwoFb1IpoJSqqASDE8qu8OxVtmAOWfqhjA19Rqar220ii3AsMhv2yVBhs0bzlBY/y0Bu7wuy0HKRzMM2vzqG7wWz9q4PeCP5aWrHaK4FA71tAOQO3qK3ftO53IPWVH5UGmFtsqAEEkDWAa2uSQYRtvsmmm3aeI8U/6j586jxSXMrDKx8J/DrQA1Un6jf9JrQ2mtv3gDwJ0KnaNdfLflTLaDgayPWo75a4rW18bEEZVIJ102mgCvx2zBi1dJ5E3FAnrkCHbeM3vrpn7MMTmwVs8yzk+udq5E9q4rlMgUhiCCiiIPMkfOul9grr28AptKLrBmbKCq6F2+0QN/8ANKDpIgiDtU8sNJn1/WhvCcYL1pbg01KkdCrFG+amidB53/URXgvA7H/PSsNRPbBoPb1lX0dVYfeANDMR2YsPquZD90z8jNEkRhsfjrUguMNxPp+hoFjH8HxdoDur2cA+y3/2kfMVX4wXsrYcozsqJMSZCXChmAdcrodeQpnxt4Fd4Pnp+NL/ABPH3rAHd2jdzOVhSfCWQsCQFMqWtheUTQLeI4fi9BFu2pcoDIlhJGaPERIU9KN8DwI7m3avOWKvdTQkEoxVhrvo06+dBeMjid9kKqlq2QuVjoc2TxAySdGzD2elG+zfC71lrov3RdYBWUiTBnx+IxI9nlpFActcHw4M92rHQEtLeyIHtEgHQVeUhRAAA5AVWwbSGPV2PzI/pqdzQZ3tam5v61oa1B0oN2uVaxl4d62aTr1ihztRvjGDae8QT10mPMUFdZeGuEJaGw2nyA5+tVuB8XXiNi5eu4b/AIdbh7hWGc3VXTP3e3tTl32mh3EsYEt3LjBrzqjMEmASASAWOwnTl60udj+KY6/cY2mS9fZe6DWxGDwVrQkLGl67ovhUnYDNFAo/tQxV1voxuWe4JOIi1p4FF4ADw6TuTHMmsoh+3qwti5gbYJIWy8sxksS6ksx5sxkk9Sayg5vbS3zvKPiane3YCk9/maDACNqeQmt8cEiFjUzMyZ8j0qjbmQBudBFBdW5YA0dyfJPymflUZbDczen+CPzrF4XfYyFIjTxELMx11q6OBFt2VT72/T8aCkl7Cj6l9veorfD4nDAANZulv41AOtErPALQ9pmb0gfr+NEbPCcONrY10BJJieknSgEjFWB7OGP+q7+lbLxUqD3di0hMgN3jkgMCIB9CRQx7mUlTuCQfcYqK/ihGmlBovCW08aD4/pWl7hpAPjU+k1b4fYa8xVWRYGYl2gR8yTrtRvD9lwYzM5G86W58gpzP7yB6c6Cg/GTsCxP8THy61LYwuKv+zaIB+tc8I/3an3A0x4fBrbACDLyIQRImYzmWmec+4cocHxRbjsguXZUkSwQAxoRmYe0J2mgoWOy0sFu3ZJBaEWRoV3Jid+g5U6YBgoyBFQD6qgAe4ARFAL2HJu2x+8eVbYgx7E+HmPQg7VcwuFvgEhXWJyhlJJ6bE7/p0oLnGOB2cQQ7KDcXQSxAYclbKQT5dPTYPhOILaORbZQy1spomSDzXbXeZ1kGjeBxLNvba0QTIdW15yuwj31FxHC2iTcLfvMuXxfWWZAKqBMcpB99A3dhLobCoV2LXGjpN1yR7iY91NLVyzgPGnw90ZjmTZ0UAxMaiNAeZB31510DBcbs3ywtvJWCQdCAZjfrlPwoCArR2qNr1ad5NBZttW81Bmr1XFB5jLeZDQa/iWsWrrqpYi3nCjc5WBIG/ImjFxtDrQ5buUzO0/MH+1ApY29j7oRbdkIBcZAX8O0ZHlolWBfYHbTlRLgOAxNrEBr94OHBRlBZhJHhIJAgz0FVLvGL91B9HsklQpSZIJVmtMJOVQRqYnYTWWsPj8y3LtxFylTlBDaTr4VAH+6gbeG+wukAiR8Z/Ak1YcVWJ7sW1kSCq+7KQY9wqy1zSghuGogNq2xFwRVO/wATsrvcBPRfEfgKC0RRpGxCpo2xiCB0neelJ79oV+rbJ/iIH4TRL/xJdzkNaGh9oEgAwRJB0jQnWDQedoL+IuYdindZ3gWw1q3czHPBARiJOh9IJ5Uk8K7Rcee9fsF7Vv6MyJdC2rRytcMWwBmUEE8wdJo92q45dw9pba2e8JnK6uim1EOHzvKqwZhE+WhpAs9oMfaxGJuXcNn+ltae7bAGbNblrcJJKocrA5l1ggGaAJ+021jfpIfG3e9ZgVUiFC5DDJkWVUg/ZJBneZjKj/aH2ofH3LLHDrhraW/3Vsc1Ykl5gCCRyHKsoAj3JrMOxDoZ+sv4isrKBuXevVFe1lBINK9XEHkBXtZQBOJYdTdckakz+FDmsLO1ZWUDF2f4EPo4xKuQ/eskROgykEHcHf40YtXcyhuZ/wA3rKyg8KzzqrcwoYwdnZQw6mcquOjr15iQaysoN8NhFc6qOm2ntNJj/QKvW8JbJ9kSNZFZWUGtoF7iqjNb8QkqzTEiedRcSx5XOXUPbzKm7Ld1hZ79SGJ5+IEV5WUF3jlk2MEt+0fCTAVxmYake2MoPvWk212tvYa4tyA7ED2jAgGY09aysoOyW8UWUHqAfjrW6YxgNK9rKDYX2I3qRGPWvKyglLEA61SUnU9NfnWVlBV47xM27sKPY7yJOmlosBAjTbnypaxXGLzgEuyzEZIAHPoZHkaysoG7HY0hbDESSgYxpqbcefU0PxHF7pLBSFgkSBJ3I56fKsrKATibzP7bM3qdPhtUYO0aVlZQSKdSPT50UPErpzBmBG+UjTnynznTnWVlAt9uuLE2C2S37SqVZZVhHMabFQRER8ZTr3aG68uAiOyBGdVAcxp7Q2HkPLoI8rKChj8W18g3IOWcsACATOUAaBRsByFZWVl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48" name="Picture 8" descr="https://encrypted-tbn2.gstatic.com/images?q=tbn:ANd9GcT_BLwES7dl3Q1_DRxoSg30f-oCJkl2OEWlk6WCvD7a9lCIlr5e"/>
          <p:cNvPicPr>
            <a:picLocks noChangeAspect="1" noChangeArrowheads="1"/>
          </p:cNvPicPr>
          <p:nvPr/>
        </p:nvPicPr>
        <p:blipFill>
          <a:blip r:embed="rId2"/>
          <a:srcRect b="13934"/>
          <a:stretch>
            <a:fillRect/>
          </a:stretch>
        </p:blipFill>
        <p:spPr bwMode="auto">
          <a:xfrm>
            <a:off x="1071538" y="4357694"/>
            <a:ext cx="3357586" cy="191602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229600" cy="2828932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Учені</a:t>
            </a:r>
            <a:r>
              <a:rPr lang="ru-RU" dirty="0"/>
              <a:t> </a:t>
            </a:r>
            <a:r>
              <a:rPr lang="ru-RU" dirty="0" err="1"/>
              <a:t>харківських</a:t>
            </a:r>
            <a:r>
              <a:rPr lang="ru-RU" dirty="0"/>
              <a:t> </a:t>
            </a:r>
            <a:r>
              <a:rPr lang="ru-RU" dirty="0" err="1"/>
              <a:t>інститутів</a:t>
            </a:r>
            <a:r>
              <a:rPr lang="ru-RU" dirty="0"/>
              <a:t> </a:t>
            </a:r>
            <a:r>
              <a:rPr lang="ru-RU" dirty="0" err="1"/>
              <a:t>спеціалізувалися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металургії</a:t>
            </a:r>
            <a:r>
              <a:rPr lang="ru-RU" dirty="0"/>
              <a:t>, </a:t>
            </a:r>
            <a:r>
              <a:rPr lang="ru-RU" dirty="0" err="1"/>
              <a:t>ядерної</a:t>
            </a:r>
            <a:r>
              <a:rPr lang="ru-RU" dirty="0"/>
              <a:t> </a:t>
            </a:r>
            <a:r>
              <a:rPr lang="ru-RU" dirty="0" err="1"/>
              <a:t>фізики</a:t>
            </a:r>
            <a:r>
              <a:rPr lang="ru-RU" dirty="0"/>
              <a:t>, </a:t>
            </a:r>
            <a:r>
              <a:rPr lang="ru-RU" dirty="0" err="1"/>
              <a:t>ядерної</a:t>
            </a:r>
            <a:r>
              <a:rPr lang="ru-RU" dirty="0"/>
              <a:t> </a:t>
            </a:r>
            <a:r>
              <a:rPr lang="ru-RU" dirty="0" err="1"/>
              <a:t>енергетики</a:t>
            </a:r>
            <a:r>
              <a:rPr lang="ru-RU" dirty="0"/>
              <a:t>, </a:t>
            </a:r>
            <a:r>
              <a:rPr lang="ru-RU" dirty="0" err="1"/>
              <a:t>керованих</a:t>
            </a:r>
            <a:r>
              <a:rPr lang="ru-RU" dirty="0"/>
              <a:t> </a:t>
            </a:r>
            <a:r>
              <a:rPr lang="ru-RU" dirty="0" err="1"/>
              <a:t>термоядерних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Науковці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 </a:t>
            </a:r>
            <a:r>
              <a:rPr lang="ru-RU" dirty="0" err="1"/>
              <a:t>узяли</a:t>
            </a:r>
            <a:r>
              <a:rPr lang="ru-RU" dirty="0"/>
              <a:t> участь у </a:t>
            </a:r>
            <a:r>
              <a:rPr lang="ru-RU" dirty="0" err="1"/>
              <a:t>виконанні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ядерної</a:t>
            </a:r>
            <a:r>
              <a:rPr lang="ru-RU" dirty="0"/>
              <a:t> </a:t>
            </a:r>
            <a:r>
              <a:rPr lang="ru-RU" dirty="0" err="1"/>
              <a:t>енергетики</a:t>
            </a:r>
            <a:r>
              <a:rPr lang="ru-RU" dirty="0"/>
              <a:t>,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керував</a:t>
            </a:r>
            <a:r>
              <a:rPr lang="ru-RU" dirty="0"/>
              <a:t> </a:t>
            </a:r>
            <a:r>
              <a:rPr lang="ru-RU" dirty="0" err="1"/>
              <a:t>відомий</a:t>
            </a:r>
            <a:r>
              <a:rPr lang="ru-RU" dirty="0"/>
              <a:t> </a:t>
            </a:r>
            <a:r>
              <a:rPr lang="ru-RU" dirty="0" err="1"/>
              <a:t>радянський</a:t>
            </a:r>
            <a:r>
              <a:rPr lang="ru-RU" dirty="0"/>
              <a:t> </a:t>
            </a:r>
            <a:r>
              <a:rPr lang="ru-RU" dirty="0" err="1"/>
              <a:t>фізик-ядерник</a:t>
            </a:r>
            <a:r>
              <a:rPr lang="ru-RU" dirty="0"/>
              <a:t> </a:t>
            </a:r>
            <a:r>
              <a:rPr lang="ru-RU" dirty="0" err="1"/>
              <a:t>Ігор</a:t>
            </a:r>
            <a:r>
              <a:rPr lang="ru-RU" dirty="0"/>
              <a:t> Курчатов.</a:t>
            </a:r>
          </a:p>
        </p:txBody>
      </p:sp>
      <p:pic>
        <p:nvPicPr>
          <p:cNvPr id="9218" name="Picture 2" descr="http://subject.com.ua/textbook/history/11klas/11klas.files/image0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214686"/>
            <a:ext cx="1900372" cy="2414591"/>
          </a:xfrm>
          <a:prstGeom prst="rect">
            <a:avLst/>
          </a:prstGeom>
          <a:noFill/>
        </p:spPr>
      </p:pic>
      <p:sp>
        <p:nvSpPr>
          <p:cNvPr id="9220" name="AutoShape 4" descr="data:image/jpeg;base64,/9j/4AAQSkZJRgABAQAAAQABAAD/2wBDAAkGBwgHBgkIBwgKCgkLDRYPDQwMDRsUFRAWIB0iIiAdHx8kKDQsJCYxJx8fLT0tMTU3Ojo6Iys/RD84QzQ5Ojf/2wBDAQoKCg0MDRoPDxo3JR8lNzc3Nzc3Nzc3Nzc3Nzc3Nzc3Nzc3Nzc3Nzc3Nzc3Nzc3Nzc3Nzc3Nzc3Nzc3Nzc3Nzf/wAARCACpASoDASIAAhEBAxEB/8QAHAAAAQUBAQEAAAAAAAAAAAAAAwABAgQFBgcI/8QARhAAAQMCBQEGAgUICAUFAAAAAQACEQMhBAUSMUFRBhMiYXGBMpEUobHB8AcjMzRCcrLhJDU2UmJ00fFDRIKis3N1ksLD/8QAFQEBAQAAAAAAAAAAAAAAAAAAAAH/xAAUEQEAAAAAAAAAAAAAAAAAAAAA/9oADAMBAAIRAxEAPwDvqQ03549Vcp3iZuqlIwYi0XPRWqZhomY2EIDsBJkmR58KyHEtiQRtuqwMi3CKHFwFoCIJWA0geW6rkfjzRTe3RRJ+rlBAC4neUiJ3UyIAMSkPDInYfJAIiXc7+68Z/KlmBzHtQcOx00Mvp903gF5u8/wj2XtBJbcXjyXh/bvLq+DzptXEf83qqTO8OhBzIYSRFzyYUKjIgOLfVXnMGgBhiN/NDp0BWqBsTJhFNgsvrY6o1lCm555MbLuMr7K0KFJjqxBqRJWx2ayenluWio9o7x4tIV2sTwQCgz24WiymWNbeOFVrUhNEaNIbM9AtB2kAxaSoOAJHjEXJJQYOLyllWCXXd8UcoWEy2lhqoIZJtpJ4K23h0AC7Ra6ZrPEOm+yCeHwFNwc4gOL9yen4lYucdmhUqk0g1omNDG2C6nCRYRYjf2V9rAf2RNkHmOI7JVxS8QENl73/AN49Asd2T1Kz+9ZRIbMQei9pqYam9ukNBCFRwdJjjqptc7qGi6Dxl+FODJFOmHO21RMLNfRioDXlk7tA2XuDcmwbK76vctLyf2hKoZv2XwOMY7+i02O5c1viPug8hDqNIBji1zSZACBUH5waDY7W3XS9pez2LyykatGma2HbdwcJLP5LlS/9pohp4GyDa7L5lUy3NqLg4tY+o0PLWyfYL2fLKz8ThxWdXZWY8+HQwtA9Z5Xz6JaQ5hMi4Mr2L8nWLbjOzlOpSAa6m7u6rZPxgm/lIIKDqCdXQkDlNEzaeolLVaQd7XSaRBm/CIem0kGyJpgwBsmbvG07OKnMXke6BxOnz5RGC4Q2RqvfhGbGwtdBOmIElGAA22CG2I3HnARJB2+aKILk2T+L/D81Fh8Rj7E5dc+FBTpWmQTKtUztdApyRfkRdWqUtALjBndAZhIgRP3Ijd46BDABuD7owkfFNxdEPFhAvwmDSbkQpRyRccJ4G5CBaTCi4CRuiAAx0StbZADSZBPS68p/K+xpzTKWu+MYd5N7QXL1pwEyF55+V2jTccpqOZJAqgkcjw2QealtgAOJWv2ewNd+Ka6mwEzu4XA9FUp0DqIaCakXI/ZXX9lsOKVR7p1uAGoi10V0VVxZQpUzvzCoVXCT6TurmKJtIgws+q4EgAX6oBvNzER0PKQaNEAgD5qQaHBxBuFCnudW3KCJBc4n9ncDqk2NJbbeYRXOBaY3bbZAiWy3d3CC7hgAAQAOTdXmmGyXKnhgTHXyVsAxcDogLTeQJaIHBU2vkXHPCE06GgeXKk1xBFr9QUQdu0k3N0ngb72UWkDdO5wb0tyQgrYrCsxVF9FwOlw0+y8Z7TZFUybMalICGEksdHheP9V7eCSuY7cYWlWwc1qdgJ1RefJB4w8FjjaCei9C/JJiXsxmaYM/BUpU6oHRwJE/Z8lwmMbpqkEbHeV2f5JnBub5gx+4wrSwH96/3Ir0t9TSdo62UTUMAT6qvWq3sfmVFjpcdyPtQX6dTgfWjMdMXPVU2SNz7I7XElu8SiLbbXCJyDIjyQGOJAG4H4KK2425sgM0mTbTfblS1mSbR6qLAQL+wTtPi/kiiAkBttlOPP61FsGCPZTDzG4QCYDM3urTGz6IVNh3G3KsNaQAOUEmDngordhKiGEP224AUwPwQiEQPXzTkEbcJyNyeicN4AQOLwAYE9UiOk+SUbfYnH1IIQJve2y4v8p9E1MJlroB01XWPWAu3AuZE2XK9v3AYDCN0zL3X6WQcBTwrS4NHxwSXTa66jK6LKeHZTw7dNOLucLuKy8uYO9BdcadRYBuZgLfoDSYDg5xEk8N8kAcS6Xw4kwLErPfd5MjeJ5V7EQLgSDcKgHF1U6SACblFTvI0iBO6m1vivFxKazRwp0iHNknYIIGlcgCY280NtJ4I1DTurtJoG4O0QlVbEwPWLoA0XQ4buO/p5q42rqaAduo5VC9MC3oVZZUaGgWn70E3PkxB80RjoBO42/mqTquo8AgkSESi4lguYlBeDnTsFI6oEwBCBS1bklHI6oibH7bAbFVc4wzMZg6lJ4sW2cBcFWGssVHFtd3J0DxDxXQeI55l5o16pBPeNdDmgWPmF0P5KmRm+ZkADThmCXDaXFa2eYKjUxFTvGs1PGnXtB3E+SH+T3CfR6mb173NOl/8dR+9FdRiCA4ajEn3UaTtoP+qHWeXG+6WHuQSTdBpUnTANj1CsNNpvA4VSkSABF+fJWqcuAjrygsMNpN4sjtmNkKiDz/ALojZgzZEEbYBEBJ363lDBuJAPRTkX6IqdgASNlLvB0KGAYiPRF1AWugJQcQLbq0wxAJJCq0RI6yNlbZ8IG45QEBHiLiICIA0Ek391Fmw6onxHZERI6W9E9gLjdOBbz8k8zz6oGN7x7putk/ST80wuCgQEAXPzXNdvGO+gYSoPhbVLXW6hXsfm7aOMdhaVZjHt4MSSquY4tuYZZVwuMpnUSC17NiZ5HCDksM4tc3T+2dOobkei3WNbRphrJb5LAwgcMWylVn8242IvbZblcuaCd4RVHFuBdYzF1Wp2IJjzUcbWFGm6q8kadr7hcljc+rPqFtBhAB2B3QdjVp6m6tXsOUqQcyxDtPELi6WeY2ifEHO/wxsjN7WYxpINERHIQds8lzmEb7GAjCwLiBB6LksD2spVX91Vpljju73XQYLMaWKE0nS0WnhBarMBB8IBCqUjqcQ4+KeSrXeiS3ZqoYyaFZjpIDhPyKApGh5m879FZoEHewWHi87oYYAOGt1wqNHttg6T+7q4asWt5aBCDsnNsIN+ikzVMyTuuWHbPL6zXFjjrvAO6r0e0uIxGJYaDS0HykEeyDu6LRFzt0QsXPd7FByrHfSvzdWkadYC4AMR1WjiGA0nSOERwudDVTq0zBBEkc7rQyDCHD5YXFga6s4vdHXafeFSxzamKx9ZlKlra1jA6Rf8XW+2n3dBlMQdLYRVGpqD50gtBmFOgbgCQ2bKOIEOMkybBKiA0DZsoL7CSZdHorVJ02PP1qjB0iDBHzVqg6wDvt2QXKZaOlkVogcHlBGw0iAdiiNdxEXuiDHoBFk7jHRCJJ/ahSkbooreCSLXTweD9aiCCLdUu9i2kfX/qgs0XQ4NAN52Cus3F/kqdIwYsbK0wgWCCwyxuigmCUBpm0ORAbefRET1f7KM+f1Jc7j2SmyBAXHl5KQuQLwFElSEEjZBwWYYCnjO1eIq15IpkuV3BVy4PoVSdbD4XR8TeD+Oim5oGZY2o7aY+ZWfj8ywWExVCmahOIqO0gDj1PrCBsdgGnMqThtZzoFjCPibU4EED6lYxXhFJ1jIghVMR42kskR1QcvnTn12BjpFMEyB1WBULMK5rW0g6o6zWmw9yuizSlUc/Qxrp4MxCzaOSse17sRL3PtLuiKxq+b08OAXVGl02FJmr/ALikMywuMbWD24lgp0xUfVbpqNptMAF0bCSFqZplTMdgWYdr6VOpT+BxbFxaCs/JOzeKwWL73G4imzDP0mpRo1P04aZDXeUiUFc0sMHaHvGsjU17bteOoW7k76tFgY1wg7QFRxeBZ9Oq1QWaKjy4sA8LZN4VjKXOaGgmwJAlB1WVYX6Q0Oc+agsT5rQzfJDjaLNL4LRYixhCyYhjG7EzPstyu783O0DlEeeYzs9RwwL8TX0sYJe5xgAeZXI42plIrhrab3UJ/SVKmgEdRzC7LtfhquMa0sDnkumnSd8Dr7nzG4C4btHlFahVbiqFLEPsA5wbqLXX6cbIrpuzuUZJjb4YU61U/ssxAJ+Vl1OXswbazsK3DdxUpi9MsAI/kuU/J52ao5jgqT83y76Fh6DKujFBxZWxD3EQeCAwTHquqpZJjKdSlWOYPxLaBIpVqzYqhv8AdeR8Q+tEbWFwraeI71t3aRC0MUS2i4g7TsoYNs0wXth0QQL3RMY0Gi5swT5SgzcHlzHMdUMtNWCepHCicZhWYg4CiyXaC4kDwiPtWnWIbTp0JI178WWTUwzWY6rWA2pBoPkTKCrWYZB9ZSptIJgCJR3t1EmeeFBjYJHhibdUU4AOxhWKMtO5PVBsSNphWKFoloMWQWWAEWt0CmPPpcgqDYPkOYCIANth5IiUxECeLJwSTe/qoGTxZO29xtygKCQieLr/ANqEIMQfPZTn1RV+k0bm/qrLB1NuFGk2GjgdCjtbYz1REWxIi46FTHCfSRzeE0CJj5IJgA+SUfOUwnf6khtPUoFBB332Tg3Eb8pdU4sg5bHMFLE4xt/FUG1rfgrnMLltLMe0NNuIM06DO+eB+0QRA+a6zOKR+n1J2qsaRHPCwcGRh8+YH+HvqbqYudz/ALILuYEueC2R7qs6CIBmOolWsWwtqE9LqqfijqOiCk+kHOLp5VepRgHvARdXntuAWt6KFRuoSAD5bFFZxwDKkubE9DugVqNOgyQQLXkyVaxFEky2WC+5hVzhA92p7iTHKDLbhi+o7wmOEdlAU2tawx5wtIU2NMwJAhCcwl1oibIjZ7PUx3QLrkmIhb1duppAgWPF1k5B+hPAmYJW3UbMEdJRXI55lprUm1aepxp2IaquCwLdYLazmz8XIK699FplsWNys52CbTql9IAAmSIRCw+EpMu4y7rF1oN0hmkN9kBgbpOoR5otMF55AN7c+yCywaaZgWQ6ptE3JG90Y/CTHCq16ba7O7cSGnpY7oqpWxbmZs6jVGhulukxuL3CJmAGsFgs5s3Uc5ZTOKy50AvFQtvuWxP2wpY6DXgcNQVC29iYIUQODuAiBvNzZSF7Ec2BQCDSJMgg2RqYjcW+xItFgR7yiNbuZ34JRBGgHdpEoggW5+aG0R0HrwiNsDuPRAiCIIExyOE49+kBKOh9U0Wv/sgmI1TYFT+f49lASSNIKY7/AAj6kHRUR4LHjdEAtsCoUfgBG/RE4uSgeCQd46BRjiNuqmBF43SIniYQDPAKcm2/spHhM2QLoHl0pAmEotwnjyCDL7QUHVMI2vRIFWg6QTyOQVhOo/TcGahpsp4xj5aCdiLgyuwLG1GuY8AtcIIXN1cGKWM0vkGnN536IK+Nu++0SSqVQEkQBtyr2IkvJGyqPEPkHfayCpXqENjeenKrNqFrvhERyVoVGmSTdBbQbcloPkiq1Rutw07N3BvKDWqNayZgC87qyQGNcQza0BZOaVHPIp02m5vAQBwtV2Kq1ajSNLXQ1uyttMuId0CDl7G4fDFjoDtZm/KOHsN2O3F4Qb2RuLWwRvsVtPcABFo8lj5C5oaGyb7raxYGjw7oKGKxbaDqev4Xu0+hRGtGm8+Sys9oVKuBOn4m+JvWQU2QZkMTRa1x8QsQTyiNV1Ece3RTptIgn5ynAbvbb5qIcASICApMMnaPkhsJdc26JnPc4bT5JqRhwBAkmEFbEH6RmzRqAp4Zvj9Tf7ITVnGrXc6B0Cd5bTNQNb46ry4kqABPInzQINvEAR80hIgwPrU22Ekgj7k7RqE/YUEAJEAiPOyIG2ki7rhIACbBTa2BItayBXja5UgBynDInmyQgAm5QKxAMc9FLSCDF72sk7ZOLCOnkgaADZSAEWP2JgBAuUtI5hFdFRB0ADoixHWQhYYgsteEaIsiIjYCbp/uTkTeSnPSyCPO/wA0iB0TxCUcIGF9tko26eafYWTiAbboIgA7XusPtHTx3eUn4HCnEagGnSRIM8+S34Ewk42J8kHJVh+eMWMKq9sGIM8EIlVwfVDiSDvukfESSRZAA+JsxChUOlSqODdQkoNV0tAEiTZBWxNQCmS1u/HRUaNMazWqO9E2YYltMXIIbcDqsrFY6o5xLWaWMYHGfNFDzuvWw1YnDM75rt2AwQVzJz3MMJiw7E0afdON2Nd4gFt5pSqUaTsRVeC4tENBmXFZNAYbTWxFcNLQ3S1pEkvP4lB3PZ7MH4mvTOGl1J7ZL+APPoruddqMbha9NmWZScbh2u01a3egEE9G7n3Xn+VValLG4Kk2s4U6pDalNrjDnSd/aF12RYejXx78SyuW1Gu0Te5EifqCI6VlSpjGsL6RpgiXNcbrn30amVZ/4Qe5reIEbA8rb11qD3ucybB2lt4EkGPqsqdXGUscXUyAdDpbO7eEG9TcHtBBuY3TuZMdfRU8C7R+bcdTeCrrzABHKCO7RBNkpAfqkAC5UJAEkbode9Gs5wsW6Y9UEKrmvqtfTJIi6TQCyBYoNBgps0sAA6QjDfaEBNMC8pMDh08khqt16ojG3AA+fRAtPUBTa0keiTRfgKYAtt5+aCPWSLeyXvfqpOIEzO6iCLk/agYXGx9JUhaVH604tYIHBMwd/NS0g3JF0zRJiylA/wAKDoMIB3YLbSLqwQEHCfoxbhHvKCMcRCQEOUhIAEbJR+Cgb2CgDM25UzI6/JRADbD60C6AXKXskITwgW5SAm3WyUgD+SQ3+tBxGI8LiIOppIMeqAyrLiStHOqfd5lXHBIeB6/zWS6WO8N9XXhARzovsQVVqVJDo+I7ApVHuAuTZA1cuaI6wisetqb3rX0y5xMaSbeqwKmcYehRxGGrVIxFSRqJ+ESP9F1WZM1PDmENJtPCotyXDUW6/ozKk/EXNnUURgHE4GvRLauIq1C4y7SbcK9gvoVFrqowTX0nHd5lEr5TlLn/AJzCtp/ermB7LZZVaXufVpU2mYZVLfvRWlkuU5WQMazCO11HyG67NMcLXxGX4Co7VTp1MLVFtTVQweBwLGsp0cyxfd3DB38AmeOVp4Ts9hqY/MVsUSRcnEvd58lEZmZMx+VkYyjWGJY2QQBESRf6lDLhhcwq08ZRaKeIdd7NW8j8e62sR2bwWJluNdXqNIu0VXAH1hcnj+zlPs5mdDHZW+r9EcfHSc4uIPkSg6nLHipQJvAcQ2d48/NXn+JkSsvIh/Qw4u8VRxcR0JutTpcRxdAzpDZFvRAxL4pNYLlx1H7lN8OqBoPPVBc/VVLmtMCzZPRA7JcdgrLBAkifJCAJaJHnBRQbSduiB7usSYIJ3UmwYP8AJRkGDN+FMG0cbSSgcQHRHqpiw2F1GRNoClJmeiBjvB/3URttA6lSLrC+6aTxtzdAhxceqcWNvsUbkg+SIIBJO+8lAw+Igi246KYvx9ZUTcyCPdT9z80V0GCk0WzwFYudtlXwN6LObSrO+yBuvKUXSS3MIGMKJvKmT6qJnkFERPCTXeKCD5FPymNo/wBEDkzCjMG90xsEznBoLnENaBJcTYBBgdpmBuMoVbeNhaZ8v91z9a4AgR1BW92hxAxOXYXH4RwrYQyQ9lwQdjPRc/ra9sC87Tyiqtd4YfFdqzMyx3ctDRIbuT9wVrMKhoPGkTe7n7BYOLqMxOPwQeXVG1KhGmPDpHxEeVoQauXsxGMwrsdXqNosEaHVDAIJge5hGxNR7Qxr6ze7Jg1APiM7Dy/kqmcVMUMuwlVkxhdIqs5LgXQY6SGhVaFQ1cyFVzTUp4Si3u2AWcQ0kz6n7URtty1+JoPc+kxzSbuNgPJDwGT1X0e7NEOFQEQXkDbgrVr4eGUhmVQfmWspd2LNdUfx9v1LUrvp4ei99Ut7tg0EM2YCANI9gUVzoy1pZ9HdhRpaPA9rtUEXPstjLS+iyKheD5mQi0cS0UaxY0Nc0SPCDaAD9UKOY1e7oVGVZ1U2lzyy5YOvnxbzRFw1g4tg2i5lY+fPbXw5ogjkkSJj3WJmmYvy+rSrmoO5qv0amTHssodocQMzdhKml+h8Ob8QqNMT5gxf3Qd1gQWUWNeAC0bb2RS8aTsI6LGynMe4qOwVWqXAn+juqcgWgmFssbqEDQ2PiB4QBeXUqRDR4n2H3qFMWAOwClVdreXNFhYJ2Cd/l0QEaRYmZ9OFMGLk2+1CDr9DzClqOzud5QEJMkHbona4gGSAhtdJkyQFMHx2mN/VAQm5JFlIEEbTZQBuQST7qQJ1XNj1CCRMm5vt7pSSbREJh1kxHRPEGSCUDR9am0kwTa9vNMLH705gtJn6kDgSLGetk8tG5E+YQCXgGDLgihkidQPmEHR4Fw7kQLwrQ2VPBfomq2inKW4TDcJDlAiolSQ3beyIeE3oZTu49FA7BA8FxsvNPyndpxVFTIsuqjSP1yo07n+5/r7DqvSv+G/90r5yxP6xiv33fxIPc+xTQ7sZlLXBrmHCtkESIWPn2UDBA4rCM/ooMuaD8Hp5LW7F/wBjso/yzVbzP+rqn7iDgs1o97h6dJnhc69RxEmegHuubqUu8znFsp05pUKXch08QBA9pnzJXSY79aZ/1/xBYFX9cf8Auu+1Bq5s9veVsXRqEOdRdaJGnQbAfviPcLJyCtQfhBX1CnUqa2gE/C/Tt9h9irNb+zlP/o/8rlkZT+q1f84f4Cg9EwtVmKaKLhTe4tZiGEXa52kAGf3lSxFc4vCuw9SnUDX1XUg8CS11ySR5kEeyo9mP1PCf5A/+VbNX9XzD/Mu+xyChrfl/Zl2mq2pXY4Co4ukan1G+EegVjHV64xFFzKcsLXGu7o4AOb6z96wKH9lq3+Z//cLZ/wCI/wD9Jn8LEGVnWHpuwFCgGRSdiQKQiQ0lsgz02XFZnhH0cUyqQ5lQYxuGaYuSJH8ML0LNP6py/wDcZ/CVymbf1q7/AN3b/wCNqDoaL3YrE4lmoMqUMwJp6Lfm3NIP1iVvU+9AczvGm51loIn8Fc/l39a1fWl/9lvfsn9932oqyIaCTGkcJ3TcibnlBf8AHS9Uat+jaiBPiLJw4mTsdlGr9xTn4D6hAUAOIF+iM2Ytc+YQKe3uj0/0Z/eCBwL7GSOimBHITH4R6FTPwNQMd7WU6Yh20g/IILN2+isUufRAg1oN7XUHEAGSPdSqfCPx0THcfjlFJkNgxumlvU+zinb8R91Bvwj0R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2" name="AutoShape 6" descr="data:image/jpeg;base64,/9j/4AAQSkZJRgABAQAAAQABAAD/2wCEAAkGBxQTEhQUExQWFhUXFxgXGBgYGBgYFxgYGBYXGBYaGBYYHCggGBwlHBQUITEhJSkrLi4uFx8zODMsNygtLisBCgoKDg0OFw8QFCwcFBwsKywsLCssLCwrLCwsLCwsLCw3LCwsLCwsLCw3LDcsLCwsLCwsKzcrLCssNzcsLCsrK//AABEIAKIBNwMBIgACEQEDEQH/xAAcAAAABwEBAAAAAAAAAAAAAAAAAgMEBQYHAQj/xAA8EAACAQIEBAQEBQQBAwQDAAABAgMAEQQSITEFBkFhEyJRcQcygZEUI0KhsVLB0fBiM2PhU5Ky8UNzgv/EABgBAQEBAQEAAAAAAAAAAAAAAAABAgME/8QAHBEBAQEBAQADAQAAAAAAAAAAAAERAiESMUFR/9oADAMBAAIRAxEAPwCnce4i00zyM1ySde19AKY4WEu4Udf460TONb0fDwudU0/auL14vHDQqKqg6d6NxXHDKI1Nnc5R2F/Md+gqntgJ9/Nf3pvHi2Qk7mxXXW197UMaJg5lkf8AL1jiHhofU/qNDCuYsQQflfUHvUby3IFhQAi+5HuanhEsgsemxoliWQ0ZHt61FwmRTbcVziHGFgTM+5+UdSf8VpJqaZwASTYDck6D3PSmE3HIUu3iaD0uft61QeLczPLcFR2AubfTYmoyLFKxAdjvoXGdfr5tKmrjVsJzRh2sFksf+QI99TUsJAwBH3Gx71iOLmKnLmsQdVHy6bEampTlzmaaPyqbkahDcq4/p/4n0NJUxq8h/wB60hKNN6juD8wR4lbpo4PmjJ86/wCafTHSqE8KMq0FW53o19h6V1aA6n1rmc0W/wDmk3JohRnpriHvZR1pTPaiYU5iW+1A9iGVQKKWPT70CabYjGhdOvpQ0aQqmpNQ2L407eWIH3O1KPA0mrnT0/3ejiADYe1Z1tDtgHfWVsx/b7XrPOYcCYZ3UjS+Ze6nX/Nay/aq7zXy4+IjzxgZ0BIBIBYblRfrSMs1Iotq61dBrSCkVYOAcqYicZxEWRvKG0sD6+ulQ2FjuRbX6G1bz8PMCVw6Ei1xcD330oW5EPiPhBA0Y8OZ0ksL5vMhPXuKoXNPImKwYLyJmivbOhDL9eor0cBVW+IHF0hwsitqWUixt6d96tjM6trzvhuIyxqyK7BGFmTdW9wf7Ui8gbU/N/b3oTsL6UiTUa11xXY8QVV1Hyvlzd8puP3pMtRaLrparHw6XwuG4otqJnSJB/yXzFvoKgcHhXlcJEjO52VRc/8Agd6tXN+Ajw2EwuG8RWmjZ2lVTexcdfbQURSnNCuGhWmdWrB4QubWuBqan0ihNsylf4o3CsP4YGmp1NSpysLMAa5R2RWFhZsTDh4pATKbXPyqP/qm3FuBjC4xoXbOUs3l2NxfX0NSGN5fz2aJsjg3Gp/kbGiYHgkyO0jNnkO9yW39Sd6oNFFC+xKGpbDQSoLxuGHof80hH/3YvqKcR4eM2MblexoHLcYeIEyJoBc2NZ/xzjD4iXxGt6KOijt3qR5n4q7Ew5gwU+YjS5Hf0FV5FJ21oh5w67SAhgr9MwBX6+lH4ujE3YWbYjKFHupG4qT4JwWYFZFuB6gA79juKvuB5QWUXcb7/p+oHSkhbIyZI3lZQNToB9NKeYvguIw5V2RgL3DW00t16da3LgvJOFgFxGCx1JOv2vUxxHhccsTRMoysLH27elX4sfOa864+Qqy4iI5XQjN0IPqf4IrQuXOZ0xabBZl+dP4YHqp/aoPm3lBsN4gW5iYDLfprfW+5qjYeZ4JA6Gzqem3sR1o19zxuEJJ3pYn7Uw4HxBZ4Y5FtZgL9m6j704nmy6UZdLd6Sd7UCKRmkoOTy6W9aXiOUWttTHDNmJJ6aCjYrFZR3NAvPi7aD5qShTqd6b4c9TuaeJRSqjTtTLj2PTDQPM/SwUbZnPyrUnBD61Vvi5CfwsJX5Ul83/8AS2X96qM+4rzLiJjdnKr/AEIcoH21NQ7TE7sT7k12OMsbKCSeg1oTYZl30P8ATpei6SL04w80eR84cubZCpAUWOucEXP0ptl7UMptRFn5e4EcSg8LGQJIGNoZWaNrnqr2s160jlvjk+AHg4/DSKD8sqedD9qxCKJmIVQWY7BRc6a6AVYOEc7Y7C+RZiyDQxTDxF7gq+ooN/POGE8Muk8bWF8t7H2IO1YnzzzDLLKwIKKQGCNqLEXDL6X9aTxPGsDiF8RojhcQCDZR4mFl11zJfMh9tKrPEZ5HIEjXyKFXYgINVAI3GtKTw1c0UtXL0W+tMZdvTrhsyJIjSxiRAwLIb6jrt1t/FN5pQcoC2sLHubk3/ekwauDZ+OoIYIhw0JH+KFgVsMqBC7tm9bA/Wscka9+t+vr3vWhcMgmxHBhkzF8PI7J6mMizLf2Y/as5NGib0KK1Cqy0zhkpO5vUnhtTVJixbKbg2oLjXBuGIPaucjrrR81q5HJ/91nmH4tIpuWJt61a+XeMrLfNZWFMRaUNxY2ouIwUZQsRawvp2pJsXGqhmcAdDcUviMUohkkBBUIToQRtTC1SuRuBpi8SfFv4a+dgL+Yk+VT/AL0rW8Xy1A8RgQDKwtuv5ZGxjHQ1QPhQxZcUq6MTHqNxcML/AEJBrUeBcEhw/wAijNbzOdXY/quT61qRjqoHC8JEDCLNmIA9/r6Va8DhQorseGUMzgDMx1PU22p1arGL1rhojmo3i3FREGvmGUXLeGWUW9TtaoHhXPmHkfw5HRWJsjAnI99hc/K3Y1dJzvqc41hElidZACCD9NNK848UjyyOvVWI+xNb3zLjisThb3rz9xCfPI7epJrDpPIuvwxxJ/PiO3lcD0vcG37Vemhub36VTPhnwlkV52BHiAKl9PKNc1u5P7VepDQNmWmGMY2sNzT+Q6UygXMxboNBQBVyqB6UwJu1zTrGSbAUkU2opWNKfQRetJYeGn4ojoNUz4mcfVIvwqhWZwC99cq3uunRiRerovrvYE2+lYLxdpJHed9fEdze46NaxHS2gsaob+Iehse2l6eYPCs5AUqT6elRpFxcelcV7G4JB9aDUeWOVIZAonw3m3LAkr9RvbtVsw/IeFBOSMW9Dfr6E1l3C/iHi4VCjI+U7sNSP6Wt/O9X3l34sYd7LiUMB2zDzx+5PzLSRLqYbkDCHeIA9GXysD6hha1UTn3ljwJUJLYksD5XNmVE9JF1v01vWycM4lFOmeCRJE/qRg33sdKa8a4Qkytc5HZSuYdx6GriTr315hxeHCtpmC7jNuB01G/vTYCtU+I3K5jiQomkahSwFwRa1zbb1rLWWo1RDXCK6BXbVdZJkV23p/p6VqnLHwywmLiWZMZIyndVRAyt1Vt7GpTmD4cwYbDGXCqzSxFZLucxYIwYgDbW3pTRmHE+KyIEgjkdUjjVGCsQC+pkNh3a30qFJpzjXLO7ndmLH6kn+9IGqpE0K7QqVFiZDSdXninw5x6sSIlkBOmRwfbQ2tSE3w04gFv4aHssilvtWcb2f1SSaCPbarFieTMau+Gl+i3/AHW9d4Ryji538NIHBBszOpRVHqxa1/YVcXYg3lYgAkm32paHiEiI0YJyuLFelbbwvkHBwQqssSzyEeZ2B8zHoov5RULxflJBiUCQQxxKA1kBMhNtFkJ076Uxn5I7lbBz4OOKaNc7amVLgZ0e3lBP6hpatR4djs8YYo0ZP6XtmHva9RjYO0QOnQn6U5il0FWJ16lkalQ9Non0vRyKrlTDmKLxYHjtmDixW5Fx6XG1Vfhnw1iMbiW4LtmUC35fpY9elXYSebKAT6noPT3p2CKljU6snjD+Nc5tE8sAQtkJTNfcjyjSojgvJjvIGxAISwa22YnXL9Kt/D+WUOIlxEqgsZHyqbkfOQGN+umnpVjKA71HUWGIKoAFgABb22opNLlrC1NJWFr396Ia46XTKNzp/mlcuRbdqRwCeI5c/KLgUfiUgvlFRTBFuSacIl7C1dRacYdKIWWOwowkFCx6jSq/x7nDDYZij5ncbqgFx2JJsDQWKNvSsc+IPCPw+KbL8ko8Rfcnzi3Y1PN8R4r6QSf+5agub+aUxixgRurITqxW2UjUae1UQ2AhUxyOxFlIAHUltrD0oYLCCRwoAFza4Pr6il4MRhFjUlHkkBJNzkW39LG9yLX2pzDjcCbEw4iIn9UcgaxvuATrQi4cG+GySAFmb+BS3F/hOwBaF76bH17UtylzmEIQTxzC+gnBgmI9A+sbH0vatKwfGonIVrxOdQslhfurglX+hoV5riM+EmbI7RSIdcrEEn22P1q/cu/F1xZMbHnH/qRjze7Js30quc2KcVxGVIhfNJlGUbAGxNIc28p/hbFCzKd77jTtRbF54hzGHSSXCSiSM7xMdR2sdVPbUVRsFiMEZXaWK27KDqgYAjI4B+QtqTVXgzZwFJzEhQQbak6D2qW5i4PPhWVMTH4bsMy2IIZdrgqfWiaiJNyO522+nai3rqMLi+w0+lKY/BmMrrdWUMrDqD/cdRVxlbfhhzP+ExYDn8mbKj+gJPkf6Xse1aDzN8UsHFmjjDTsCVJXSO+x8x3HtWMcCwPjYiGImwdwpPY7/tTfGoqyOqG6qxCn1ANMB8diVeRnVcgJJC3va59abMaGWimqJHlwRHEL47BY/Ncna+U2oUOC8YOHzflRyq9syutxptY7ihUo9c0AKb+J6UYNe1XXMuBXFFx77USeSy39gPrRrafSikIwDIOuUXprjcN+bc/qA/YWpxhVtIe4+tOpUuO42oSmMsAKWqElJU2qwNUDxI2OtStSpLBS3o+OxbIvkQu/RRYX9ydAKrS4oobqdBUzwriKSDNcE7GrKt5GwnFg4McgMTgXKkFWXuD116i4qoYnneXC4g4XLLMzFQni5AwDbEMg8w66jpTX4i8UmjYEMrQkmxAtJG4/pcaj+KiuUOHOR+JnzNK2iFjchCN9didamrOYt4l0AO/9+tKeLTdVoO1qy0UaWo7ieIOXKu7G33pZmpjwn82cuflQ2HvRCvG+KDA4VSBdzYAX3J3NVDDc63YmVLX6rraifFKcmeMX0CbemtUgy1Va9w7jcMuiuL+h0NWKBABf3rz74npof961L4Pm/FxjKsxK+jDN/NBs000liyAGw09wDWB4qdmdmckszEsdzcnW/wDFXzhXxKKgCWPbqv8Aiq7zZgVJ/FQawTEn/wDW5PmUjoCdRRFdNFNC9C9AfDzFGVgFOU3swzKbdGHUVIYDFQNMzYmJsjEk+AchQn+lTcW7VFkUFHpRF+wvJGHxS5sBi1kPWGYCKTp12P1FGbiWO4blgkT8rzflTL5XB3Aa52/4mqk3AsQsfjeE+T+tdbe9tRUxwzn3Eqng4jLi8ORYxz+Y2/4ybqfQ0VMcv8yYaOR2hRMJI9gY5AZIX9Asg88J+4o/MXHhJnimiMUpGnmzxt3je9mFUnis8TEtEGVCdI3JZ1Fukn6h7044RxlUXwZ08fCk3KHR0J3aJt0b20NDUNJuR/NCad2tmZmsLDMSbD0F9hU5zPwZIfDkgk8XDy3Mb6ZtrlW7jvULBCznKoJPb/dBRMJg0+4fhpsQUw8S52LMyL1Bt5rEmwGl6RmgCXBYMw6LsPdv7VcfhDw8yY9HsbRK7k9AbWUE97mroUPKsnC4TjMQV8a5jhiHmAZ1ILSNt5VJNh1qgla2742YUvhYZF+WKXzdg62B9r1iclASlcLFmZRa92A0319O9JXpfBYeSRwsalm3AXf3FMIuHFuRjHErQls99c1tj0sNiK7TWHnXFQflYhM5XQhxlkHpc9aFSrbHo9mCg3pvg5sxLfpGgpBiZmtqEBue/anZUAaWttVYwhxIyO6JG2TKC5bLmF/lUFevU/SqPzHwJYvzcXjMQ2dwqFSdCddQpAUVdcLIC8mutwPsP/Nc4th45Y3SRFdSNVbUdtKLLiD5Iw+JimKvN40BjzKWa7Ke3W1rVd71ToMKYOIQW/6cmHMQ20aPXL9tfpVuD0idfYSJfWoLj0IKHS1xv6VOzShVLb26VTuZsSzwu6C66htQoB23J01pU5jOuI8YlhkZfEuFOmotUZDjsSz5oRKS/VBoT112qxR8q4d8JicQZvFljT5ACqIx21/XqdxpURyZjfBd4ZWyqdVuSAG6jX1HSo7/AIleGcHxEuX8ZpHGSVQtcu53Z7VaL1wXt2o+W/tUSuK1ElalDSMhGtENsZigq69dBVJ4tjcVgJLo/kkucpFwPUVbcFF4s2Y/Km3vVb+KRF4fXzaUFO4pxSTESGSQ3Yi3Ye1MTXaKTVAvR0RcrXNmuLeluv1pK9cNEC9WrkHiESy+DPYxSeUg/LfpeqpegH/3vQXbnzkU4P8AOhbNATsbZ4yToD/UuuhFUm1T3MXN0uLSNGVVVOi3OY2tc3qBa4OoI9wRvtQkHhgLMAASSQAB630rWuWPh7HlUyr5xqT1BPSsw4NjvBmjlyhvDYNlJsDba9ehuUuILPh1kVgxa5exBIY7g22tQ0fD8KMQsuq9RYa/5rJPilh4FlTw0WN7HOF0v3tW3YiYKpZjoBrfasB+I2NSXFXRswA6dNaJLqoMa4RQJ1rhNUKK/Qk5b3t3tqbbUrFipMhiUnKWzFVGpJFumpHamymrNyRzR+BmLFFeN7BxYZgB+pTbQj0oGvDOUcZOQI8O9j1ayqPqa0bCCPgWFHiv4mImOYpH1A0ABOygdTuauXD+JYTEgNG6G+oI0P29e1Zv8V+HpFK7sXdpli8Ft1TIx8VD7ixHvUDTjXxOfERSwnDLkkUrq5PsdtxaqAstiDYG3RtQaKaLerBJjHRsRngitrcKTGTfvrU5yxOkUhMZCuwsI5jYH0Mcw0v2NVCrFwHmOOKPwZ4Fkj1sygCUX7nRvY0NMeaI2ExL38RhmcNrYk7A/qFra0K5j8XGWYI103UMCRb23Rh20rlQtj1Gpttag5pmku1Fmm0Nr36fWmskeHJ55HH6m+1qWxYyqxuTmI+mtDDLkTuN/eicRk8o7uv80aPvKSpYA5WuOxHUfQmpBtRcVExPYknoN/QdTT3AEld9Nx7VWOocBL2J3qoc2GMYeVGcRpNKqlzooufOR38tTnFeJhcyJckaEjXzEaIPVv4vWLc+8xPiJRDqEi8tr7vbzE+x0+lK1xF8xnMuDnSHA4Ql87xqSFIVY0YMxudyQtvrROK8mJIWChSGudNbN3pj8J+X/DQ4yQC7+SIHot/M3a509hUbzJydMMY7YaUokl3FmZcpJuQbHa5JvUbnlKcC/ERN4MgJy6MDutiQLX9RrarTH2qO5WwBsfFmExU2aQa5m10zfqsNL1ZsPgL3NsidB1Pqx/xTC1FEVH457DTc6Cp2bhb38trdKiYcKWmOYfIbH3qIGBwwij9OprIeZ+KnETub3UEqvtWlc+cWEMDAfMwKr/c/asdJqqFcNdvRaI4aLR70neg5QBoWrtGXBT1OJvnDSWmsnh2k8wyegO47HpTGjKpN7X01o0vOBj4RigF/MwM1rAsxkhJ+u33FcxPLePwCnEYWQvF/6uHbMhHqV3H1v71U8NwmWTyqpzEEhT5c1vS9r064ZxrFYCT8p3iYG7Rm+U9mQ6Eb0Etj/iJjZoTFI6kEWLBbEj3FVB2qR49xNMRKZVhWFmHnWP5Gfqyj9N/Taow1TQtXLUDRihy5ul7X77/xVZFoxog7Uax70F7+F88bythZhdXBZDqGV11NiNgR/FXfmTktsTF4aztYEMocZrHsTrWR8BxrxLiHjDZxGLOv/wCM+IBmJ/TcEimj8UnJuZpSe8jf5qNfh9zHyziMGQJlGViQrA3Vrb9xUNal8RjpZABJI7gbZmLW9r03qsnGAwTzSLGguzGw/wA1L8ycqSYMKXYMG0uKb8vw4pW8fDRO/h6kqpZR6g+v0p1zPzbLjAqugTL0F9Tsd9t6jStOKFcc0KrL1RJiFG53o499/wC1QrrnH+3qH41x7EYWI2Cu2fKLgnykX2HU7VlrFynO3rv3qO5g4mkCo8rBUDC5PsTYAbntRsHiC6RuVyllBsRYi49Kp3xantDAvq5PfRaJIQg5qfH42CAXjw5k+UaM4AJBc/T5av3GuMtEFhgA8VhYf9tNi59D6dKwjl7GyQ4iN4gPEBOXNqoJFsxHW171ZONc4MgMeHN3I/NnOrOx+bL6CquNA4hxGLBYRpdQ4DCME3LStqTruSTcntWT8t8GbGYkISbE55XGtl3NvQknSmMmMnxTojM0jkhUUnq2mnp71ufKfLKYOEIurmzSsP1Nb/4iofR7goxlWNFyxxqFUfsP8mmvHcP5EuxABOY3IAAF7sB81ug9aace50w2EGRPz572EcZ/UdPM+w+mtVvC4zF47F+FibJElmeJPlX+lC25J6/ShOatPDpwFUJF5bXA6nMTqe53qUeY3BfQKPux2FEndYlB+w9e1UDjXOrRysIl8aUbAXZIz3t8z/sKJmtBxUpEZN8pI39L0zwmAjy/lEW982vdvWsnxz4/FXaRJ262ClFGne16J8PeJNBjo0YsqOSjq3QkHKSOhuKNfHIL8SjMMSFljZEAshOzepU9aprLXpvGYJJkKSosinQq4uP/AB71SuJfCrCtfwnliO4F/EQffX96IxgigauvGPhrjIv+mFnX1Q2b6o1v5qrY3hskQ/NVkYk2VgQxt1selAyohFKMKSNB2hXOlAUHQtaz8OuVl/DxvILtP57EfLGp8p+tZVA6g3a5A6C2tiDYg9CL16C5F4nBOM0bJcIoEakXjUDRd+lC3xPycFhZcrRqw7j+9UH4q8EhXDBrgMCMobUgeituPY1qAt1+va29YX8UuaUxMhjj1VGtfobVWZaztkotq65opqjtSnBONNh7gKjq26utxURQDUGocvcQ4XjZY4ZMCscj6AroCQL7qRarvF8OuHLr+GB30ZmI07Xrz7h8SyMGQ5WUggjcEelXCD4oY9Vys8b9ygzfcUGh8y8lCXDSHBBYnZApjUAJKitmVezX1BrDp8OyMVYFWU2YEWII6EVtXAfirg2RRNmhYCx0LL9CKrnxS45w3Exo+HKviC1i6graPrnvbN2ousxNcvRnNHwseZlW9rsBc9LkCiF+G8Vnw7Z4ZHQ/8SQD7jY0fjHFDiJDK6IsjfOUGVWPrl6HvV9525Sw+DwYZCQ5KjU3zadKzQ1NXCJoV1hQqo9HpOAdP9NMMVjwJgPVT9SpH7607xgsb/pqG4rHfI4FrH9jpWG5DjgfMbtPJBMQzA3QgZfKdwfW2lQPxXlv+Hvb9en2pjO+XGnsub9hTXn3FBzBvcKx+5FSLYqqPbUGx2oub7Vy9TXKvCGnl0Fwtt/lzX8ubsLFiOwFaRZeVpYOHRjETr4mMkW8MI+ZEb5S39Bbf1ta1Xvg2GxEy+Pj2yJa64ZPKira95T8zt2rnLnKUMJ8UrmlvmzvqQxHza9f42rvM/NsGFBRjnkK/Iuvtm9KH2guLYJMOh4gVHjt5cPHYAK8hsjW6lRr2p3y1hRh47s2aR/O7dWY7mq7w+GfiEyzzkggjwkGiL2AP81onDeFgORIc1lHte/+KG4iXhaa/iMQp0Cg2Nuuo9adcK4dFHZYkCL/AMRb3uepqeODjF/KKJxJ4oos7kIo1udBprVZ38RnE+JRxglrADc1mfMjQy4iF4yFfPmYr/SpuCftYVG868w/iJnMZPhkKLbXy/8Ak1XIpT5rHff/AB7Vlvnxd8L8T8RG7Z0R0zaC2VrX0sw627VeuBc9YTE2XP4Uh/TJ5dfQNsawdpT/AKOlPMaYyQQpCkaKTc+5NVLlekGcC3fa23vfas++L+BSSBJcyiSM21/UjHb6Gs24bx3EYdvyZnUf03un1U6U/wCN8xYjExBJFXQglk2P0okitMaSNLTRFdGDKegIt/PSkGF9aDl6VlnuqKVQZb+YCzNf+puvakc1dRCdQCbb277UFw4NyhBjEAw2NXx7XMEy5CT1CsDrr1qD4jwrF4GT82OWFts1ioIv+mRdCNPWox0IsSGHobEfUGrLwTn3FQIYnZcRA2jRTecWO9mOo0ojkXxB4iIzF+JZlIynMAzWOmjEXqss5vvUzzJJg5CsmEDxXHngfUI3/be+qn06VBsao6a4a4DXQtzaqjl65QFCgFKNFlzBjlZRsRufTtpSd/SlcZiTK7O+7G599qBG1C5rtCgFTPLXAhi2ZfxEMLj5VluA57NsKhlUk2tRStBLcw4bEwyeDii+ZBoGYsuXoUJNiLVF04PEJfD8IsWTSyt5rW2yk6r96bN2/egK1CpTCcMWUDI9jYZh360KzauN5nswI/bvURKwZWQ6N/trGjYTjKyC4t311B70pLJ5e4GpFqlbin4pfzi25KZd9Nxf+KguaJc0w12UCpeWbw579FB/kdBUS+GkxU+VB5up6L7ntUaRmAwjyuEjUsx2A/v6Dua1/k7gwwcIDkNKSS1tQpNtO9rCojh6Q4CIhT5rfmSnQk+gHp2qB4xzhLICkKkA/q3Y/wCKrOLRzhzt4QMcLAybaahe/vVU4DwCbFMXJ3N2kYg2v/x3JpLl7gPiyI0lyL5mAuSQDt7mtME5jXKqLGPS4LdttBVDXgHCfDmS8jPa+h223sKtKQW8cjf/AAKpEPGhFOrSHKmxboCToKfJ8QcKrzRAuWZzY5fKb7a32ollWyXEAwq1+qXubb96o3xi4wngx4dGBYsGYA7D0Nqg+aeb/EwjQxoVXPkZiwJfL/Su6j3qgF7m5/8ANW1McNJEUssgAItekr1FdbLuLnsbb9dqRO+u9GJrmX0ohzhoyToTb2q0cHgVAzm1gNvWq1wxgG82gP8ANOeKYu1wrAj5dNtdTb7VLG59E+MYvxJNdQNrb/S9MmwROqeYWvrp9Pekr33p7w83PlJH71WTzlzDYc+ImIYxsQojubDMTve22u1XDlPlGWO8ckYeIyZlnQgq4tYCw1G17d67wHhcZH5yhyw6gEdtKs3DsC2Eu2DYKpN2he5jJ9VO6H2oWH/G+UUliyeVV06C4ttr6ViXNvBRhcQ0atdbAj2PQ1sWB5t/ELMhheGVPLe4ePN0Ivv61mHMXBJ/E8SRhLmK53UWIAOv5ftRMqo2otO+IkGQ5fl6fTtTaqlENdFdtQNVBTXCK7QoOUDXaFqAUK4aOi32F6B/wLHJDKHdA4HQi476CrXx6LhuJRpYD4DgAkC+QknYqdVPtULwXlN8VC0kbrmTdf4+tV6WIqxB3BIPuDRQcW70WuGuUQvhsU0bZlNcpBqFTIrU+PqFxAygLc620v72qyYI3j110rlCuUdFJ4z/ANZ/aicpmySEaGx1G/3oUKqofHysSbsTqdyakeCKNNKFColXTh/lhkK6HLuNDv6ipTDKPAU21INz129aFCiKnzL8h+n/AMhVb4zo4tp5BQoVSoeVzpqfWhQoUjNcJor0KFUJE0AaFCqzCsJ1PtSN/wDfrQoUUapTgq/mj2rtCorReHfp9qnsF19x/FChUUmsYF9BqxvpURGbs99bNp2oUKiqZz/h0VlKqoJ3IABPuRvVNNcoVuMdDUnehQqxgnejqaFCqscJ1o1ChRXCaPGf5/vQoUVbWxTpMCjspaPzZWIv723qozMbt7n+a7QoEr0L0KFBYeSolaZsyhvJ1APXvQoUKyj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224" name="Picture 8" descr="https://encrypted-tbn2.gstatic.com/images?q=tbn:ANd9GcSIG0ktuiigGgl9hPu64eOqS1tbuVu9Ge0p2QTrjOTt4lfA8uuJ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3214686"/>
            <a:ext cx="1885950" cy="2428875"/>
          </a:xfrm>
          <a:prstGeom prst="rect">
            <a:avLst/>
          </a:prstGeom>
          <a:noFill/>
        </p:spPr>
      </p:pic>
      <p:pic>
        <p:nvPicPr>
          <p:cNvPr id="9226" name="Picture 10" descr="https://encrypted-tbn0.gstatic.com/images?q=tbn:ANd9GcSZo6E21GVVQVimZRk_H8E47Kdki2-ULbalLCPSs41BM_CQlGZ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3571876"/>
            <a:ext cx="2543175" cy="18002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blind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472386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Помітних</a:t>
            </a:r>
            <a:r>
              <a:rPr lang="ru-RU" dirty="0"/>
              <a:t> </a:t>
            </a:r>
            <a:r>
              <a:rPr lang="ru-RU" dirty="0" err="1"/>
              <a:t>успіхів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err="1" smtClean="0"/>
              <a:t>кібернетика</a:t>
            </a:r>
            <a:r>
              <a:rPr lang="ru-RU" dirty="0"/>
              <a:t>. У 1957 р. в </a:t>
            </a:r>
            <a:r>
              <a:rPr lang="ru-RU" dirty="0" err="1"/>
              <a:t>складі</a:t>
            </a:r>
            <a:r>
              <a:rPr lang="ru-RU" dirty="0"/>
              <a:t> АН </a:t>
            </a:r>
            <a:r>
              <a:rPr lang="ru-RU" dirty="0" smtClean="0"/>
              <a:t>УРСР</a:t>
            </a:r>
          </a:p>
          <a:p>
            <a:r>
              <a:rPr lang="ru-RU" dirty="0" smtClean="0"/>
              <a:t> </a:t>
            </a:r>
            <a:r>
              <a:rPr lang="ru-RU" dirty="0"/>
              <a:t>почав </a:t>
            </a:r>
            <a:r>
              <a:rPr lang="ru-RU" dirty="0" err="1"/>
              <a:t>діяти</a:t>
            </a:r>
            <a:r>
              <a:rPr lang="ru-RU" dirty="0"/>
              <a:t> </a:t>
            </a:r>
            <a:r>
              <a:rPr lang="ru-RU" dirty="0" err="1"/>
              <a:t>Обчислювальний</a:t>
            </a:r>
            <a:r>
              <a:rPr lang="ru-RU" dirty="0"/>
              <a:t> центр на </a:t>
            </a:r>
            <a:r>
              <a:rPr lang="ru-RU" dirty="0" err="1"/>
              <a:t>чолі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Віктором</a:t>
            </a:r>
            <a:r>
              <a:rPr lang="ru-RU" dirty="0"/>
              <a:t> </a:t>
            </a:r>
            <a:r>
              <a:rPr lang="ru-RU" dirty="0" err="1"/>
              <a:t>Глушковим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працював</a:t>
            </a:r>
            <a:r>
              <a:rPr lang="ru-RU" dirty="0"/>
              <a:t> над </a:t>
            </a:r>
            <a:r>
              <a:rPr lang="ru-RU" dirty="0" err="1"/>
              <a:t>створенням</a:t>
            </a:r>
            <a:r>
              <a:rPr lang="ru-RU" dirty="0"/>
              <a:t> </a:t>
            </a:r>
            <a:r>
              <a:rPr lang="ru-RU" dirty="0" err="1"/>
              <a:t>обчислювальних</a:t>
            </a:r>
            <a:r>
              <a:rPr lang="ru-RU" dirty="0"/>
              <a:t> машин для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виробничими</a:t>
            </a:r>
            <a:r>
              <a:rPr lang="ru-RU" dirty="0"/>
              <a:t> </a:t>
            </a:r>
            <a:r>
              <a:rPr lang="ru-RU" dirty="0" err="1"/>
              <a:t>процесами</a:t>
            </a:r>
            <a:r>
              <a:rPr lang="ru-RU" dirty="0"/>
              <a:t>, </a:t>
            </a:r>
            <a:r>
              <a:rPr lang="ru-RU" dirty="0" err="1"/>
              <a:t>розробляв</a:t>
            </a:r>
            <a:r>
              <a:rPr lang="ru-RU" dirty="0"/>
              <a:t> </a:t>
            </a:r>
            <a:r>
              <a:rPr lang="ru-RU" dirty="0" err="1"/>
              <a:t>теорію</a:t>
            </a:r>
            <a:r>
              <a:rPr lang="ru-RU" dirty="0"/>
              <a:t> </a:t>
            </a:r>
            <a:r>
              <a:rPr lang="ru-RU" dirty="0" err="1"/>
              <a:t>швидкодіючих</a:t>
            </a:r>
            <a:r>
              <a:rPr lang="ru-RU" dirty="0"/>
              <a:t> ЕОМ. </a:t>
            </a:r>
            <a:r>
              <a:rPr lang="ru-RU" dirty="0" err="1"/>
              <a:t>Звичайно</a:t>
            </a:r>
            <a:r>
              <a:rPr lang="ru-RU" dirty="0"/>
              <a:t>, </a:t>
            </a:r>
            <a:r>
              <a:rPr lang="ru-RU" dirty="0" err="1"/>
              <a:t>кібернетики</a:t>
            </a:r>
            <a:r>
              <a:rPr lang="ru-RU" dirty="0"/>
              <a:t> того часу </a:t>
            </a:r>
            <a:r>
              <a:rPr lang="ru-RU" dirty="0" err="1"/>
              <a:t>займалися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оборонною тематикою: </a:t>
            </a:r>
            <a:r>
              <a:rPr lang="ru-RU" dirty="0" err="1"/>
              <a:t>створенням</a:t>
            </a:r>
            <a:r>
              <a:rPr lang="ru-RU" dirty="0"/>
              <a:t> </a:t>
            </a:r>
            <a:r>
              <a:rPr lang="ru-RU" dirty="0" err="1"/>
              <a:t>приладів</a:t>
            </a:r>
            <a:r>
              <a:rPr lang="ru-RU" dirty="0"/>
              <a:t> для </a:t>
            </a:r>
            <a:r>
              <a:rPr lang="ru-RU" dirty="0" err="1"/>
              <a:t>наведення</a:t>
            </a:r>
            <a:r>
              <a:rPr lang="ru-RU" dirty="0"/>
              <a:t> на </a:t>
            </a:r>
            <a:r>
              <a:rPr lang="ru-RU" dirty="0" err="1"/>
              <a:t>ціль</a:t>
            </a:r>
            <a:r>
              <a:rPr lang="ru-RU" dirty="0"/>
              <a:t> </a:t>
            </a:r>
            <a:r>
              <a:rPr lang="ru-RU" dirty="0" err="1"/>
              <a:t>літаків-винищувачів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зенітних</a:t>
            </a:r>
            <a:r>
              <a:rPr lang="ru-RU" dirty="0"/>
              <a:t> ракет, </a:t>
            </a:r>
            <a:r>
              <a:rPr lang="ru-RU" dirty="0" err="1"/>
              <a:t>визначення</a:t>
            </a:r>
            <a:r>
              <a:rPr lang="ru-RU" dirty="0"/>
              <a:t> координат точки запуску </a:t>
            </a:r>
            <a:r>
              <a:rPr lang="ru-RU" dirty="0" err="1"/>
              <a:t>ворожих</a:t>
            </a:r>
            <a:r>
              <a:rPr lang="ru-RU" dirty="0"/>
              <a:t> ракет.</a:t>
            </a:r>
          </a:p>
        </p:txBody>
      </p:sp>
      <p:pic>
        <p:nvPicPr>
          <p:cNvPr id="21506" name="Picture 2" descr="http://subject.com.ua/textbook/history/11klas/11klas.files/image0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0"/>
            <a:ext cx="1976440" cy="23949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596</Words>
  <Application>Microsoft Office PowerPoint</Application>
  <PresentationFormat>Экран (4:3)</PresentationFormat>
  <Paragraphs>22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науково-технічна революція, освіта і наука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филоны</dc:creator>
  <cp:lastModifiedBy>филоны</cp:lastModifiedBy>
  <cp:revision>2</cp:revision>
  <dcterms:created xsi:type="dcterms:W3CDTF">2014-12-11T15:21:06Z</dcterms:created>
  <dcterms:modified xsi:type="dcterms:W3CDTF">2014-12-11T15:39:16Z</dcterms:modified>
</cp:coreProperties>
</file>