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57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FFFF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4080921-E777-48F4-B442-9C0160DA0C16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FF15566B-C57D-47DE-8953-04E0FAF523A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140805">
            <a:off x="998729" y="1867630"/>
            <a:ext cx="4283390" cy="705017"/>
          </a:xfrm>
        </p:spPr>
        <p:txBody>
          <a:bodyPr/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Segoe Script" pitchFamily="34" charset="0"/>
              </a:rPr>
              <a:t>I</a:t>
            </a:r>
            <a:r>
              <a:rPr lang="en-US" sz="3200" b="1" i="1" dirty="0" smtClean="0">
                <a:solidFill>
                  <a:srgbClr val="002060"/>
                </a:solidFill>
                <a:latin typeface="Segoe Script" pitchFamily="34" charset="0"/>
              </a:rPr>
              <a:t>N</a:t>
            </a:r>
            <a:r>
              <a:rPr lang="en-US" sz="3200" b="1" i="1" dirty="0" smtClean="0">
                <a:latin typeface="Segoe Script" pitchFamily="34" charset="0"/>
              </a:rPr>
              <a:t> </a:t>
            </a:r>
            <a:r>
              <a:rPr lang="en-US" sz="3200" b="1" i="1" dirty="0" smtClean="0">
                <a:solidFill>
                  <a:srgbClr val="FFFF00"/>
                </a:solidFill>
                <a:latin typeface="Segoe Script" pitchFamily="34" charset="0"/>
              </a:rPr>
              <a:t>U</a:t>
            </a:r>
            <a:r>
              <a:rPr lang="en-US" sz="3200" b="1" i="1" dirty="0" smtClean="0">
                <a:solidFill>
                  <a:srgbClr val="002060"/>
                </a:solidFill>
                <a:latin typeface="Segoe Script" pitchFamily="34" charset="0"/>
              </a:rPr>
              <a:t>K</a:t>
            </a:r>
            <a:r>
              <a:rPr lang="en-US" sz="3200" b="1" i="1" dirty="0" smtClean="0">
                <a:solidFill>
                  <a:srgbClr val="FFFF00"/>
                </a:solidFill>
                <a:latin typeface="Segoe Script" pitchFamily="34" charset="0"/>
              </a:rPr>
              <a:t>R</a:t>
            </a:r>
            <a:r>
              <a:rPr lang="en-US" sz="3200" b="1" i="1" dirty="0" smtClean="0">
                <a:solidFill>
                  <a:srgbClr val="002060"/>
                </a:solidFill>
                <a:latin typeface="Segoe Script" pitchFamily="34" charset="0"/>
              </a:rPr>
              <a:t>A</a:t>
            </a:r>
            <a:r>
              <a:rPr lang="en-US" sz="3200" b="1" i="1" dirty="0" smtClean="0">
                <a:solidFill>
                  <a:srgbClr val="FFFF00"/>
                </a:solidFill>
                <a:latin typeface="Segoe Script" pitchFamily="34" charset="0"/>
              </a:rPr>
              <a:t>I</a:t>
            </a:r>
            <a:r>
              <a:rPr lang="en-US" sz="3200" b="1" i="1" dirty="0" smtClean="0">
                <a:solidFill>
                  <a:srgbClr val="002060"/>
                </a:solidFill>
                <a:latin typeface="Segoe Script" pitchFamily="34" charset="0"/>
              </a:rPr>
              <a:t>N</a:t>
            </a:r>
            <a:r>
              <a:rPr lang="en-US" sz="3200" b="1" i="1" dirty="0" smtClean="0">
                <a:solidFill>
                  <a:srgbClr val="FFFF00"/>
                </a:solidFill>
                <a:latin typeface="Segoe Script" pitchFamily="34" charset="0"/>
              </a:rPr>
              <a:t>E</a:t>
            </a:r>
            <a:endParaRPr lang="ru-RU" sz="3200" b="1" i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190992">
            <a:off x="82360" y="747937"/>
            <a:ext cx="4013200" cy="1247512"/>
          </a:xfrm>
        </p:spPr>
        <p:txBody>
          <a:bodyPr>
            <a:noAutofit/>
          </a:bodyPr>
          <a:lstStyle/>
          <a:p>
            <a:r>
              <a:rPr lang="en-US" sz="4000" i="1" dirty="0">
                <a:solidFill>
                  <a:srgbClr val="FF0000"/>
                </a:solidFill>
                <a:effectLst/>
                <a:latin typeface="Segoe Script" pitchFamily="34" charset="0"/>
              </a:rPr>
              <a:t>Electronic music</a:t>
            </a:r>
            <a:endParaRPr lang="ru-RU" sz="4000" dirty="0">
              <a:solidFill>
                <a:srgbClr val="FF0000"/>
              </a:solidFill>
              <a:latin typeface="Segoe Script" pitchFamily="34" charset="0"/>
            </a:endParaRPr>
          </a:p>
        </p:txBody>
      </p:sp>
      <p:pic>
        <p:nvPicPr>
          <p:cNvPr id="1026" name="Picture 2" descr="C:\Users\Коля\Desktop\Ukraine Grunge Fl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998">
            <a:off x="6761958" y="338866"/>
            <a:ext cx="2154097" cy="13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348880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Segoe Script" pitchFamily="34" charset="0"/>
              </a:rPr>
              <a:t>Спасибо за просмотр!</a:t>
            </a:r>
            <a:endParaRPr lang="ru-RU" sz="54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745245"/>
            <a:ext cx="6192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F0"/>
                </a:solidFill>
                <a:latin typeface="Segoe Script" pitchFamily="34" charset="0"/>
              </a:rPr>
              <a:t>Нем</a:t>
            </a:r>
            <a:r>
              <a:rPr lang="ru-RU" sz="4000" dirty="0" smtClean="0">
                <a:solidFill>
                  <a:srgbClr val="00B050"/>
                </a:solidFill>
                <a:latin typeface="Segoe Script" pitchFamily="34" charset="0"/>
              </a:rPr>
              <a:t>ног</a:t>
            </a:r>
            <a:r>
              <a:rPr lang="ru-RU" sz="4000" dirty="0" smtClean="0">
                <a:solidFill>
                  <a:srgbClr val="92D050"/>
                </a:solidFill>
                <a:latin typeface="Segoe Script" pitchFamily="34" charset="0"/>
              </a:rPr>
              <a:t>о о ж</a:t>
            </a:r>
            <a:r>
              <a:rPr lang="ru-RU" sz="4000" dirty="0" smtClean="0">
                <a:solidFill>
                  <a:srgbClr val="FFFF00"/>
                </a:solidFill>
                <a:latin typeface="Segoe Script" pitchFamily="34" charset="0"/>
              </a:rPr>
              <a:t>анр</a:t>
            </a:r>
            <a:r>
              <a:rPr lang="ru-RU" sz="4000" dirty="0" smtClean="0">
                <a:solidFill>
                  <a:srgbClr val="FFC000"/>
                </a:solidFill>
                <a:latin typeface="Segoe Script" pitchFamily="34" charset="0"/>
              </a:rPr>
              <a:t>ах </a:t>
            </a:r>
            <a:r>
              <a:rPr lang="ru-RU" sz="4000" dirty="0" smtClean="0">
                <a:solidFill>
                  <a:srgbClr val="FF0000"/>
                </a:solidFill>
                <a:latin typeface="Segoe Script" pitchFamily="34" charset="0"/>
              </a:rPr>
              <a:t>«эле</a:t>
            </a:r>
            <a:r>
              <a:rPr lang="ru-RU" sz="4000" dirty="0" smtClean="0">
                <a:solidFill>
                  <a:srgbClr val="C00000"/>
                </a:solidFill>
                <a:latin typeface="Segoe Script" pitchFamily="34" charset="0"/>
              </a:rPr>
              <a:t>ктро</a:t>
            </a:r>
            <a:r>
              <a:rPr lang="ru-RU" sz="4000" dirty="0" smtClean="0">
                <a:solidFill>
                  <a:srgbClr val="7030A0"/>
                </a:solidFill>
                <a:latin typeface="Segoe Script" pitchFamily="34" charset="0"/>
              </a:rPr>
              <a:t>ни</a:t>
            </a:r>
            <a:r>
              <a:rPr lang="ru-RU" sz="4000" dirty="0" smtClean="0">
                <a:solidFill>
                  <a:srgbClr val="FF00FF"/>
                </a:solidFill>
                <a:latin typeface="Segoe Script" pitchFamily="34" charset="0"/>
              </a:rPr>
              <a:t>ки»</a:t>
            </a:r>
            <a:endParaRPr lang="ru-RU" sz="4000" dirty="0">
              <a:solidFill>
                <a:srgbClr val="FF00FF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2160" y="101939"/>
            <a:ext cx="25922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Segoe Script" pitchFamily="34" charset="0"/>
              </a:rPr>
              <a:t>Стиль</a:t>
            </a:r>
            <a:r>
              <a:rPr lang="ru-RU" sz="1600" dirty="0">
                <a:solidFill>
                  <a:srgbClr val="FF0000"/>
                </a:solidFill>
                <a:latin typeface="Segoe Script" pitchFamily="34" charset="0"/>
              </a:rPr>
              <a:t> электронной </a:t>
            </a:r>
            <a:r>
              <a:rPr lang="ru-RU" sz="1600" dirty="0" smtClean="0">
                <a:solidFill>
                  <a:srgbClr val="FF0000"/>
                </a:solidFill>
                <a:latin typeface="Segoe Script" pitchFamily="34" charset="0"/>
              </a:rPr>
              <a:t>музыки, </a:t>
            </a:r>
            <a:r>
              <a:rPr lang="ru-RU" sz="1600" dirty="0">
                <a:solidFill>
                  <a:srgbClr val="FF0000"/>
                </a:solidFill>
                <a:latin typeface="Segoe Script" pitchFamily="34" charset="0"/>
              </a:rPr>
              <a:t>зародившийся в середине </a:t>
            </a:r>
            <a:r>
              <a:rPr lang="ru-RU" sz="1600" dirty="0" smtClean="0">
                <a:solidFill>
                  <a:srgbClr val="FF0000"/>
                </a:solidFill>
                <a:latin typeface="Segoe Script" pitchFamily="34" charset="0"/>
              </a:rPr>
              <a:t>1980-х</a:t>
            </a:r>
            <a:r>
              <a:rPr lang="ru-RU" sz="1600" dirty="0">
                <a:solidFill>
                  <a:srgbClr val="FF0000"/>
                </a:solidFill>
                <a:latin typeface="Segoe Script" pitchFamily="34" charset="0"/>
              </a:rPr>
              <a:t> годов в Детройте и его окрестностях и </a:t>
            </a:r>
            <a:r>
              <a:rPr lang="ru-RU" sz="1600" dirty="0">
                <a:solidFill>
                  <a:srgbClr val="FFC000"/>
                </a:solidFill>
                <a:latin typeface="Segoe Script" pitchFamily="34" charset="0"/>
              </a:rPr>
              <a:t>впоследствии </a:t>
            </a:r>
            <a:r>
              <a:rPr lang="ru-RU" sz="1600" dirty="0" smtClean="0">
                <a:solidFill>
                  <a:srgbClr val="FFC000"/>
                </a:solidFill>
                <a:latin typeface="Segoe Script" pitchFamily="34" charset="0"/>
              </a:rPr>
              <a:t>подхваченный европейскими продюсерами. </a:t>
            </a:r>
            <a:r>
              <a:rPr lang="ru-RU" sz="1600" dirty="0">
                <a:solidFill>
                  <a:srgbClr val="FFC000"/>
                </a:solidFill>
                <a:latin typeface="Segoe Script" pitchFamily="34" charset="0"/>
              </a:rPr>
              <a:t>Он характеризуется искусственностью </a:t>
            </a:r>
            <a:r>
              <a:rPr lang="ru-RU" sz="1600" dirty="0">
                <a:solidFill>
                  <a:srgbClr val="FFFF00"/>
                </a:solidFill>
                <a:latin typeface="Segoe Script" pitchFamily="34" charset="0"/>
              </a:rPr>
              <a:t>звука, акцентом на механических ритмах, многократным повторением структурных </a:t>
            </a:r>
            <a:r>
              <a:rPr lang="ru-RU" sz="1600" dirty="0">
                <a:solidFill>
                  <a:srgbClr val="00B050"/>
                </a:solidFill>
                <a:latin typeface="Segoe Script" pitchFamily="34" charset="0"/>
              </a:rPr>
              <a:t>элементов музыкального произведения. Является одним из основных </a:t>
            </a:r>
            <a:r>
              <a:rPr lang="ru-RU" sz="1600" dirty="0">
                <a:solidFill>
                  <a:srgbClr val="00B0F0"/>
                </a:solidFill>
                <a:latin typeface="Segoe Script" pitchFamily="34" charset="0"/>
              </a:rPr>
              <a:t>музыкальных жанров, исполняемых на </a:t>
            </a:r>
            <a:r>
              <a:rPr lang="ru-RU" sz="1600" dirty="0" smtClean="0">
                <a:solidFill>
                  <a:srgbClr val="00B0F0"/>
                </a:solidFill>
                <a:latin typeface="Segoe Script" pitchFamily="34" charset="0"/>
              </a:rPr>
              <a:t>»рейвах».</a:t>
            </a:r>
            <a:endParaRPr lang="ru-RU" sz="1600" dirty="0">
              <a:solidFill>
                <a:srgbClr val="00B0F0"/>
              </a:solidFill>
              <a:latin typeface="Segoe Script" pitchFamily="34" charset="0"/>
            </a:endParaRPr>
          </a:p>
        </p:txBody>
      </p:sp>
      <p:pic>
        <p:nvPicPr>
          <p:cNvPr id="3" name="Marascia amp Dusty Kid - Sineless (Original 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117692"/>
            <a:ext cx="38164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CFFFF"/>
                </a:solidFill>
                <a:latin typeface="Segoe Script" pitchFamily="34" charset="0"/>
              </a:rPr>
              <a:t>Стиль транс</a:t>
            </a:r>
            <a:r>
              <a:rPr lang="ru-RU" sz="1200" dirty="0">
                <a:solidFill>
                  <a:srgbClr val="CCFFFF"/>
                </a:solidFill>
                <a:latin typeface="Segoe Script" pitchFamily="34" charset="0"/>
              </a:rPr>
              <a:t> – это одно из распространенных направлений этой музыки.</a:t>
            </a:r>
          </a:p>
          <a:p>
            <a:r>
              <a:rPr lang="ru-RU" sz="1200" b="1" dirty="0">
                <a:solidFill>
                  <a:srgbClr val="CCFFFF"/>
                </a:solidFill>
                <a:latin typeface="Segoe Script" pitchFamily="34" charset="0"/>
              </a:rPr>
              <a:t>Стиль транс</a:t>
            </a:r>
            <a:r>
              <a:rPr lang="ru-RU" sz="1200" dirty="0">
                <a:solidFill>
                  <a:srgbClr val="CCFFFF"/>
                </a:solidFill>
                <a:latin typeface="Segoe Script" pitchFamily="34" charset="0"/>
              </a:rPr>
              <a:t> стал известен еще в 80х годах и в 90х получил популярность по всему миру.</a:t>
            </a:r>
          </a:p>
          <a:p>
            <a:r>
              <a:rPr lang="ru-RU" sz="1200" dirty="0" smtClean="0">
                <a:solidFill>
                  <a:srgbClr val="CCFFFF"/>
                </a:solidFill>
                <a:latin typeface="Segoe Script" pitchFamily="34" charset="0"/>
              </a:rPr>
              <a:t>Шли </a:t>
            </a:r>
            <a:r>
              <a:rPr lang="ru-RU" sz="1200" dirty="0">
                <a:solidFill>
                  <a:srgbClr val="CCFFFF"/>
                </a:solidFill>
                <a:latin typeface="Segoe Script" pitchFamily="34" charset="0"/>
              </a:rPr>
              <a:t>годы, и этот стиль превратился в самый популярный среди всех направлений танцевальной музыки. Отличия этого стиля заключаются в том, что используется 130-150 ударов в минуту, постоянно повторяющиеся мелодии и определенная музыкальная форма. Свое название это направление получило из-за сменяющих друг друга басов и ритмов, которые как бы вводят человека в транс. Если говорить о самом простом треке транса, то его можно охарактеризовать как мелодию, которая располагается над линией басов, ударниками и еще некоторых дополнительных звуковых элементов.</a:t>
            </a:r>
          </a:p>
          <a:p>
            <a:r>
              <a:rPr lang="ru-RU" sz="1200" b="1" dirty="0">
                <a:solidFill>
                  <a:srgbClr val="CCFFFF"/>
                </a:solidFill>
                <a:latin typeface="Segoe Script" pitchFamily="34" charset="0"/>
              </a:rPr>
              <a:t>Стиль транс</a:t>
            </a:r>
            <a:r>
              <a:rPr lang="ru-RU" sz="1200" dirty="0">
                <a:solidFill>
                  <a:srgbClr val="CCFFFF"/>
                </a:solidFill>
                <a:latin typeface="Segoe Script" pitchFamily="34" charset="0"/>
              </a:rPr>
              <a:t> считается особой музыкой, которая стирает границы между реальностью и неизведанным, дарит человеку радость и наполняет безудержной энергией, она просто стимулирует все живое к жизни, к существованию.</a:t>
            </a:r>
          </a:p>
          <a:p>
            <a:r>
              <a:rPr lang="ru-RU" sz="1200" dirty="0">
                <a:solidFill>
                  <a:srgbClr val="CCFFFF"/>
                </a:solidFill>
                <a:latin typeface="Segoe Script" pitchFamily="34" charset="0"/>
              </a:rPr>
              <a:t>Есть несколько подвидов этого вида музыки: Euro trance, Progressive trance, Techno-trance, Melodic trance и многие другие. Они отличаются друг от друга некоторыми нюансами в исполнении, но все имеют одну основу – это стиль транс.</a:t>
            </a:r>
          </a:p>
        </p:txBody>
      </p:sp>
      <p:pic>
        <p:nvPicPr>
          <p:cNvPr id="3" name="6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9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Segoe Script" pitchFamily="34" charset="0"/>
              </a:rPr>
              <a:t>Стиль </a:t>
            </a:r>
            <a:r>
              <a:rPr lang="ru-RU" sz="1400" b="1" dirty="0" err="1">
                <a:latin typeface="Segoe Script" pitchFamily="34" charset="0"/>
              </a:rPr>
              <a:t>House</a:t>
            </a:r>
            <a:r>
              <a:rPr lang="ru-RU" sz="1400" dirty="0">
                <a:latin typeface="Segoe Script" pitchFamily="34" charset="0"/>
              </a:rPr>
              <a:t> произошел от названия клуба "</a:t>
            </a:r>
            <a:r>
              <a:rPr lang="ru-RU" sz="1400" dirty="0" err="1">
                <a:latin typeface="Segoe Script" pitchFamily="34" charset="0"/>
              </a:rPr>
              <a:t>The</a:t>
            </a:r>
            <a:r>
              <a:rPr lang="ru-RU" sz="1400" dirty="0">
                <a:latin typeface="Segoe Script" pitchFamily="34" charset="0"/>
              </a:rPr>
              <a:t> </a:t>
            </a:r>
            <a:r>
              <a:rPr lang="ru-RU" sz="1400" dirty="0" err="1">
                <a:latin typeface="Segoe Script" pitchFamily="34" charset="0"/>
              </a:rPr>
              <a:t>Warehouse</a:t>
            </a:r>
            <a:r>
              <a:rPr lang="ru-RU" sz="1400" dirty="0">
                <a:latin typeface="Segoe Script" pitchFamily="34" charset="0"/>
              </a:rPr>
              <a:t>", которое в </a:t>
            </a:r>
            <a:r>
              <a:rPr lang="ru-RU" sz="1400" dirty="0">
                <a:solidFill>
                  <a:srgbClr val="FFFFFF"/>
                </a:solidFill>
                <a:latin typeface="Segoe Script" pitchFamily="34" charset="0"/>
              </a:rPr>
              <a:t>переводи означает "Склад". Истоки этого и многих других стилей уходят к </a:t>
            </a:r>
            <a:r>
              <a:rPr lang="ru-RU" sz="1400" dirty="0">
                <a:solidFill>
                  <a:srgbClr val="FF0000"/>
                </a:solidFill>
                <a:latin typeface="Segoe Script" pitchFamily="34" charset="0"/>
              </a:rPr>
              <a:t>группе "</a:t>
            </a:r>
            <a:r>
              <a:rPr lang="ru-RU" sz="1400" dirty="0" err="1">
                <a:solidFill>
                  <a:srgbClr val="FF0000"/>
                </a:solidFill>
                <a:latin typeface="Segoe Script" pitchFamily="34" charset="0"/>
              </a:rPr>
              <a:t>Kraftwerk</a:t>
            </a:r>
            <a:r>
              <a:rPr lang="ru-RU" sz="1400" dirty="0">
                <a:solidFill>
                  <a:srgbClr val="FF0000"/>
                </a:solidFill>
                <a:latin typeface="Segoe Script" pitchFamily="34" charset="0"/>
              </a:rPr>
              <a:t>", которые и являются родоначальниками почти всех направлений электронной музыки. Тот </a:t>
            </a:r>
            <a:r>
              <a:rPr lang="ru-RU" sz="1400" dirty="0" err="1">
                <a:solidFill>
                  <a:srgbClr val="FF0000"/>
                </a:solidFill>
                <a:latin typeface="Segoe Script" pitchFamily="34" charset="0"/>
              </a:rPr>
              <a:t>хаус</a:t>
            </a:r>
            <a:r>
              <a:rPr lang="ru-RU" sz="1400" dirty="0">
                <a:solidFill>
                  <a:srgbClr val="FF0000"/>
                </a:solidFill>
                <a:latin typeface="Segoe Script" pitchFamily="34" charset="0"/>
              </a:rPr>
              <a:t>, который был в 80-х годах, мало чем похож на нынешний стиль Хаус и это все из-за того, что раньше в арсенале композиторов музыки мало было как инструментов, так и самих электронных звуков.</a:t>
            </a:r>
          </a:p>
          <a:p>
            <a:r>
              <a:rPr lang="ru-RU" sz="1400" b="1" dirty="0">
                <a:latin typeface="Segoe Script" pitchFamily="34" charset="0"/>
              </a:rPr>
              <a:t>Стиль </a:t>
            </a:r>
            <a:r>
              <a:rPr lang="ru-RU" sz="1400" b="1" dirty="0" err="1">
                <a:latin typeface="Segoe Script" pitchFamily="34" charset="0"/>
              </a:rPr>
              <a:t>House</a:t>
            </a:r>
            <a:r>
              <a:rPr lang="ru-RU" sz="1400" dirty="0">
                <a:latin typeface="Segoe Script" pitchFamily="34" charset="0"/>
              </a:rPr>
              <a:t> раньше был черным стилем музыки. Его играли в подвалах и только в основном люди, у которых мысли были направлены в черные дела. Первым кто начал писать музыку такого стиля, был DJ </a:t>
            </a:r>
            <a:r>
              <a:rPr lang="ru-RU" sz="1400" dirty="0" err="1">
                <a:latin typeface="Segoe Script" pitchFamily="34" charset="0"/>
              </a:rPr>
              <a:t>Frankie</a:t>
            </a:r>
            <a:r>
              <a:rPr lang="ru-RU" sz="1400" dirty="0">
                <a:latin typeface="Segoe Script" pitchFamily="34" charset="0"/>
              </a:rPr>
              <a:t>. Он также писал и другие стили музыки связанные с черным стилем.</a:t>
            </a:r>
          </a:p>
          <a:p>
            <a:r>
              <a:rPr lang="ru-RU" sz="1400" dirty="0">
                <a:latin typeface="Segoe Script" pitchFamily="34" charset="0"/>
              </a:rPr>
              <a:t>Вот так по чуть-чуть </a:t>
            </a:r>
            <a:r>
              <a:rPr lang="ru-RU" sz="1400" b="1" dirty="0">
                <a:latin typeface="Segoe Script" pitchFamily="34" charset="0"/>
              </a:rPr>
              <a:t>стиль </a:t>
            </a:r>
            <a:r>
              <a:rPr lang="ru-RU" sz="1400" b="1" dirty="0" err="1">
                <a:latin typeface="Segoe Script" pitchFamily="34" charset="0"/>
              </a:rPr>
              <a:t>House</a:t>
            </a:r>
            <a:r>
              <a:rPr lang="ru-RU" sz="1400" dirty="0">
                <a:latin typeface="Segoe Script" pitchFamily="34" charset="0"/>
              </a:rPr>
              <a:t> и начал завоевывать дискотеки США, Италии и Великобритании. В 90-х годах, стиль </a:t>
            </a:r>
            <a:r>
              <a:rPr lang="ru-RU" sz="1400" dirty="0" err="1">
                <a:latin typeface="Segoe Script" pitchFamily="34" charset="0"/>
              </a:rPr>
              <a:t>House</a:t>
            </a:r>
            <a:r>
              <a:rPr lang="ru-RU" sz="1400" dirty="0">
                <a:latin typeface="Segoe Script" pitchFamily="34" charset="0"/>
              </a:rPr>
              <a:t> теряет немного свою популярность и превращается в стиль техно. В 97 году DJ-</a:t>
            </a:r>
            <a:r>
              <a:rPr lang="ru-RU" sz="1400" dirty="0" err="1">
                <a:latin typeface="Segoe Script" pitchFamily="34" charset="0"/>
              </a:rPr>
              <a:t>Sash</a:t>
            </a:r>
            <a:r>
              <a:rPr lang="ru-RU" sz="1400" dirty="0">
                <a:latin typeface="Segoe Script" pitchFamily="34" charset="0"/>
              </a:rPr>
              <a:t> возвратил эту музыку миру и показал что она стоит внимания любителей электронной музыки.</a:t>
            </a:r>
          </a:p>
          <a:p>
            <a:r>
              <a:rPr lang="ru-RU" sz="1400" dirty="0">
                <a:latin typeface="Segoe Script" pitchFamily="34" charset="0"/>
              </a:rPr>
              <a:t>К началу 2000 года этот стиль опять стал мельчать, но это не дало ему умереть, а только лишь наоборот закрепиться хорошо среди всех стилей.</a:t>
            </a:r>
          </a:p>
        </p:txBody>
      </p:sp>
      <p:pic>
        <p:nvPicPr>
          <p:cNvPr id="4" name="Hey (Remix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497372">
            <a:off x="46924" y="38718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FF"/>
                </a:solidFill>
                <a:latin typeface="Segoe Script" pitchFamily="34" charset="0"/>
              </a:rPr>
              <a:t>D</a:t>
            </a:r>
            <a:r>
              <a:rPr lang="en-US" sz="3600" dirty="0" smtClean="0">
                <a:solidFill>
                  <a:srgbClr val="0070C0"/>
                </a:solidFill>
                <a:latin typeface="Segoe Script" pitchFamily="34" charset="0"/>
              </a:rPr>
              <a:t>I</a:t>
            </a:r>
            <a:r>
              <a:rPr lang="en-US" sz="3600" dirty="0" smtClean="0">
                <a:solidFill>
                  <a:srgbClr val="00B050"/>
                </a:solidFill>
                <a:latin typeface="Segoe Script" pitchFamily="34" charset="0"/>
              </a:rPr>
              <a:t>S</a:t>
            </a:r>
            <a:r>
              <a:rPr lang="en-US" sz="3600" dirty="0" smtClean="0">
                <a:solidFill>
                  <a:srgbClr val="FFFF00"/>
                </a:solidFill>
                <a:latin typeface="Segoe Script" pitchFamily="34" charset="0"/>
              </a:rPr>
              <a:t>C</a:t>
            </a:r>
            <a:r>
              <a:rPr lang="en-US" sz="3600" dirty="0" smtClean="0">
                <a:solidFill>
                  <a:srgbClr val="FFC000"/>
                </a:solidFill>
                <a:latin typeface="Segoe Script" pitchFamily="34" charset="0"/>
              </a:rPr>
              <a:t>O</a:t>
            </a:r>
            <a:endParaRPr lang="ru-RU" sz="3600" dirty="0">
              <a:solidFill>
                <a:srgbClr val="FFC000"/>
              </a:solidFill>
              <a:latin typeface="Segoe Scrip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8304" y="2492896"/>
            <a:ext cx="1368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FF"/>
                </a:solidFill>
                <a:latin typeface="Segoe Script" pitchFamily="34" charset="0"/>
              </a:rPr>
              <a:t>Жанр</a:t>
            </a:r>
            <a:r>
              <a:rPr lang="ru-RU" sz="1200" dirty="0">
                <a:solidFill>
                  <a:srgbClr val="FF00FF"/>
                </a:solidFill>
                <a:latin typeface="Segoe Script" pitchFamily="34" charset="0"/>
              </a:rPr>
              <a:t> танцевальной </a:t>
            </a:r>
            <a:r>
              <a:rPr lang="ru-RU" sz="1200" dirty="0" smtClean="0">
                <a:solidFill>
                  <a:srgbClr val="FF00FF"/>
                </a:solidFill>
                <a:latin typeface="Segoe Script" pitchFamily="34" charset="0"/>
              </a:rPr>
              <a:t>музыки</a:t>
            </a:r>
            <a:r>
              <a:rPr lang="ru-RU" sz="1200" dirty="0">
                <a:solidFill>
                  <a:srgbClr val="FF00FF"/>
                </a:solidFill>
                <a:latin typeface="Segoe Script" pitchFamily="34" charset="0"/>
              </a:rPr>
              <a:t> </a:t>
            </a:r>
            <a:r>
              <a:rPr lang="ru-RU" sz="1200" dirty="0" smtClean="0">
                <a:solidFill>
                  <a:srgbClr val="FF00FF"/>
                </a:solidFill>
                <a:latin typeface="Segoe Script" pitchFamily="34" charset="0"/>
              </a:rPr>
              <a:t>20-го века. </a:t>
            </a:r>
            <a:r>
              <a:rPr lang="ru-RU" sz="1200" dirty="0" smtClean="0">
                <a:solidFill>
                  <a:srgbClr val="0070C0"/>
                </a:solidFill>
                <a:latin typeface="Segoe Script" pitchFamily="34" charset="0"/>
              </a:rPr>
              <a:t>Представляет </a:t>
            </a:r>
            <a:r>
              <a:rPr lang="ru-RU" sz="1200" dirty="0">
                <a:solidFill>
                  <a:srgbClr val="0070C0"/>
                </a:solidFill>
                <a:latin typeface="Segoe Script" pitchFamily="34" charset="0"/>
              </a:rPr>
              <a:t>собой смесь </a:t>
            </a:r>
            <a:r>
              <a:rPr lang="ru-RU" sz="1200" dirty="0" smtClean="0">
                <a:solidFill>
                  <a:srgbClr val="0070C0"/>
                </a:solidFill>
                <a:latin typeface="Segoe Script" pitchFamily="34" charset="0"/>
              </a:rPr>
              <a:t>танцевальной</a:t>
            </a:r>
            <a:r>
              <a:rPr lang="ru-RU" sz="1200" dirty="0">
                <a:solidFill>
                  <a:srgbClr val="0070C0"/>
                </a:solidFill>
                <a:latin typeface="Segoe Script" pitchFamily="34" charset="0"/>
              </a:rPr>
              <a:t> </a:t>
            </a:r>
            <a:r>
              <a:rPr lang="ru-RU" sz="1200" dirty="0" smtClean="0">
                <a:solidFill>
                  <a:srgbClr val="0070C0"/>
                </a:solidFill>
                <a:latin typeface="Segoe Script" pitchFamily="34" charset="0"/>
              </a:rPr>
              <a:t>и</a:t>
            </a:r>
            <a:r>
              <a:rPr lang="ru-RU" sz="1200" dirty="0">
                <a:solidFill>
                  <a:srgbClr val="0070C0"/>
                </a:solidFill>
                <a:latin typeface="Segoe Script" pitchFamily="34" charset="0"/>
              </a:rPr>
              <a:t> </a:t>
            </a:r>
            <a:r>
              <a:rPr lang="ru-RU" sz="1200" dirty="0" err="1" smtClean="0">
                <a:solidFill>
                  <a:srgbClr val="00B050"/>
                </a:solidFill>
                <a:latin typeface="Segoe Script" pitchFamily="34" charset="0"/>
              </a:rPr>
              <a:t>хаус</a:t>
            </a:r>
            <a:r>
              <a:rPr lang="ru-RU" sz="1200" dirty="0" smtClean="0">
                <a:solidFill>
                  <a:srgbClr val="00B050"/>
                </a:solidFill>
                <a:latin typeface="Segoe Script" pitchFamily="34" charset="0"/>
              </a:rPr>
              <a:t>-музыки</a:t>
            </a:r>
            <a:r>
              <a:rPr lang="ru-RU" sz="1200" dirty="0">
                <a:solidFill>
                  <a:srgbClr val="00B050"/>
                </a:solidFill>
                <a:latin typeface="Segoe Script" pitchFamily="34" charset="0"/>
              </a:rPr>
              <a:t>. </a:t>
            </a:r>
            <a:r>
              <a:rPr lang="ru-RU" sz="1200" dirty="0" err="1">
                <a:solidFill>
                  <a:srgbClr val="00B050"/>
                </a:solidFill>
                <a:latin typeface="Segoe Script" pitchFamily="34" charset="0"/>
              </a:rPr>
              <a:t>Nu-disco</a:t>
            </a:r>
            <a:r>
              <a:rPr lang="ru-RU" sz="1200" dirty="0">
                <a:solidFill>
                  <a:srgbClr val="00B050"/>
                </a:solidFill>
                <a:latin typeface="Segoe Script" pitchFamily="34" charset="0"/>
              </a:rPr>
              <a:t> сочетает в </a:t>
            </a:r>
            <a:r>
              <a:rPr lang="ru-RU" sz="1200" dirty="0">
                <a:solidFill>
                  <a:srgbClr val="FFFF00"/>
                </a:solidFill>
                <a:latin typeface="Segoe Script" pitchFamily="34" charset="0"/>
              </a:rPr>
              <a:t>себе яркость и энтузиазм 70-80-ых и </a:t>
            </a:r>
            <a:r>
              <a:rPr lang="ru-RU" sz="1200" dirty="0">
                <a:solidFill>
                  <a:srgbClr val="FFC000"/>
                </a:solidFill>
                <a:latin typeface="Segoe Script" pitchFamily="34" charset="0"/>
              </a:rPr>
              <a:t>вседозволенность модных течений музыки в </a:t>
            </a:r>
            <a:r>
              <a:rPr lang="ru-RU" sz="1200" dirty="0" smtClean="0">
                <a:solidFill>
                  <a:srgbClr val="FFC000"/>
                </a:solidFill>
                <a:latin typeface="Segoe Script" pitchFamily="34" charset="0"/>
              </a:rPr>
              <a:t>21 веке</a:t>
            </a:r>
            <a:endParaRPr lang="ru-RU" sz="1200" dirty="0">
              <a:solidFill>
                <a:srgbClr val="FFC000"/>
              </a:solidFill>
              <a:latin typeface="Segoe Script" pitchFamily="34" charset="0"/>
            </a:endParaRPr>
          </a:p>
        </p:txBody>
      </p:sp>
      <p:pic>
        <p:nvPicPr>
          <p:cNvPr id="4" name="Anthony Atcherley - Paris Baby (Original Mix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343.872"/>
                  <p14:fade in="14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5853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0"/>
            <a:ext cx="3970784" cy="5112568"/>
          </a:xfrm>
        </p:spPr>
        <p:txBody>
          <a:bodyPr>
            <a:noAutofit/>
          </a:bodyPr>
          <a:lstStyle/>
          <a:p>
            <a:r>
              <a:rPr lang="ru-RU" sz="1400" i="1" dirty="0" smtClean="0">
                <a:latin typeface="Segoe Script" pitchFamily="34" charset="0"/>
              </a:rPr>
              <a:t>В Украину</a:t>
            </a:r>
            <a:r>
              <a:rPr lang="en-US" sz="1400" i="1" dirty="0" smtClean="0">
                <a:latin typeface="Segoe Script" pitchFamily="34" charset="0"/>
              </a:rPr>
              <a:t> </a:t>
            </a:r>
            <a:r>
              <a:rPr lang="ru-RU" sz="1400" i="1" dirty="0" smtClean="0">
                <a:latin typeface="Segoe Script" pitchFamily="34" charset="0"/>
              </a:rPr>
              <a:t>данный </a:t>
            </a:r>
            <a:r>
              <a:rPr lang="ru-RU" sz="1400" i="1" dirty="0">
                <a:latin typeface="Segoe Script" pitchFamily="34" charset="0"/>
              </a:rPr>
              <a:t>стиль незаметно пришел на смену ретро 80-х и 90-х, делая свои первые робкие попытки вытеснить </a:t>
            </a:r>
            <a:r>
              <a:rPr lang="ru-RU" sz="1400" b="1" i="1" dirty="0">
                <a:latin typeface="Segoe Script" pitchFamily="34" charset="0"/>
              </a:rPr>
              <a:t>Аллу Пугачеву</a:t>
            </a:r>
            <a:r>
              <a:rPr lang="ru-RU" sz="1400" i="1" dirty="0">
                <a:latin typeface="Segoe Script" pitchFamily="34" charset="0"/>
              </a:rPr>
              <a:t>, </a:t>
            </a:r>
            <a:r>
              <a:rPr lang="ru-RU" sz="1400" b="1" i="1" dirty="0">
                <a:latin typeface="Segoe Script" pitchFamily="34" charset="0"/>
              </a:rPr>
              <a:t>Ласковый </a:t>
            </a:r>
            <a:r>
              <a:rPr lang="ru-RU" sz="1400" b="1" i="1" dirty="0" smtClean="0">
                <a:latin typeface="Segoe Script" pitchFamily="34" charset="0"/>
              </a:rPr>
              <a:t>май</a:t>
            </a:r>
            <a:r>
              <a:rPr lang="ru-RU" sz="1400" i="1" dirty="0" smtClean="0">
                <a:latin typeface="Segoe Script" pitchFamily="34" charset="0"/>
              </a:rPr>
              <a:t>. </a:t>
            </a:r>
            <a:r>
              <a:rPr lang="ru-RU" sz="1400" i="1" dirty="0">
                <a:latin typeface="Segoe Script" pitchFamily="34" charset="0"/>
              </a:rPr>
              <a:t>До сих пор идет спор о том, кто же стал основоположником электронной музыки на территории бывшего СССР: </a:t>
            </a:r>
            <a:r>
              <a:rPr lang="ru-RU" sz="1400" b="1" i="1" dirty="0">
                <a:latin typeface="Segoe Script" pitchFamily="34" charset="0"/>
              </a:rPr>
              <a:t>Дмитрий Швец</a:t>
            </a:r>
            <a:r>
              <a:rPr lang="ru-RU" sz="1400" i="1" dirty="0">
                <a:latin typeface="Segoe Script" pitchFamily="34" charset="0"/>
              </a:rPr>
              <a:t> или </a:t>
            </a:r>
            <a:r>
              <a:rPr lang="ru-RU" sz="1400" b="1" i="1" dirty="0">
                <a:latin typeface="Segoe Script" pitchFamily="34" charset="0"/>
              </a:rPr>
              <a:t>Янис Крауклис</a:t>
            </a:r>
            <a:r>
              <a:rPr lang="ru-RU" sz="1400" i="1" dirty="0">
                <a:latin typeface="Segoe Script" pitchFamily="34" charset="0"/>
              </a:rPr>
              <a:t>. Янис стал первым ди-джеем, использовавшим в работе виниловые пластинки. Небольшое количество западного техно, немного русского колорита и самобытности и в итоге получилось нечто особенное, притягивающее, словно магнит новых последователей и учеников. 1991 год ознаменовался не только перестройкой, но и первым ди-джей чемпионатом, где победу одержал проживающий в России нигериец </a:t>
            </a:r>
            <a:r>
              <a:rPr lang="ru-RU" sz="1400" b="1" i="1" dirty="0">
                <a:latin typeface="Segoe Script" pitchFamily="34" charset="0"/>
              </a:rPr>
              <a:t>Олег Джо</a:t>
            </a:r>
            <a:r>
              <a:rPr lang="ru-RU" sz="1400" i="1" dirty="0">
                <a:latin typeface="Segoe Script" pitchFamily="34" charset="0"/>
              </a:rPr>
              <a:t>. И так получилось, что за каких-то несколько лет Джо и Крауклис стали культовыми личностями в сфере винила. Теперь они не только получали солидные гонорары в полуофициальных ночных </a:t>
            </a:r>
            <a:r>
              <a:rPr lang="ru-RU" sz="1400" i="1" dirty="0" smtClean="0">
                <a:latin typeface="Segoe Script" pitchFamily="34" charset="0"/>
              </a:rPr>
              <a:t>клубах, </a:t>
            </a:r>
            <a:r>
              <a:rPr lang="ru-RU" sz="1400" i="1" dirty="0">
                <a:latin typeface="Segoe Script" pitchFamily="34" charset="0"/>
              </a:rPr>
              <a:t>но и обучали наиболее смышленых приверженцев этого течения</a:t>
            </a:r>
            <a:r>
              <a:rPr lang="ru-RU" sz="1400" dirty="0"/>
              <a:t>. </a:t>
            </a:r>
            <a:endParaRPr lang="ru-RU" sz="1400" dirty="0"/>
          </a:p>
        </p:txBody>
      </p:sp>
      <p:pic>
        <p:nvPicPr>
          <p:cNvPr id="4" name="Музыка нас связа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Segoe Script" pitchFamily="34" charset="0"/>
              </a:rPr>
              <a:t>Восходящая звезда из Мариуполя</a:t>
            </a:r>
            <a:r>
              <a:rPr lang="ru-RU" sz="2400" dirty="0" smtClean="0">
                <a:latin typeface="Segoe Script" pitchFamily="34" charset="0"/>
              </a:rPr>
              <a:t>!</a:t>
            </a:r>
          </a:p>
          <a:p>
            <a:r>
              <a:rPr lang="ru-RU" sz="1600" dirty="0" smtClean="0">
                <a:latin typeface="Segoe Script" pitchFamily="34" charset="0"/>
              </a:rPr>
              <a:t>(он же Марк Собака, он же </a:t>
            </a:r>
            <a:r>
              <a:rPr lang="en-US" sz="1600" dirty="0" smtClean="0">
                <a:latin typeface="Segoe Script" pitchFamily="34" charset="0"/>
              </a:rPr>
              <a:t>DELTA X)</a:t>
            </a:r>
            <a:endParaRPr lang="ru-RU" sz="1600" dirty="0">
              <a:latin typeface="Segoe Script" pitchFamily="34" charset="0"/>
            </a:endParaRPr>
          </a:p>
        </p:txBody>
      </p:sp>
      <p:pic>
        <p:nvPicPr>
          <p:cNvPr id="2053" name="Picture 5" descr="C:\Users\Коля\Desktop\Z7nAEbQQGC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984"/>
            <a:ext cx="1721174" cy="245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оля\Desktop\TRk8-viI_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609">
            <a:off x="5611586" y="1491357"/>
            <a:ext cx="3180283" cy="212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ля\Desktop\tumblr_ll1lwyDTZc1qbuxjlo1_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2736">
            <a:off x="6776230" y="4773121"/>
            <a:ext cx="2087801" cy="163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Коля\Desktop\CuqdeeikRx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" y="1423079"/>
            <a:ext cx="4278338" cy="54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elta X - I Need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5632" y="509656"/>
            <a:ext cx="609600" cy="60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637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3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117</TotalTime>
  <Words>56</Words>
  <Application>Microsoft Office PowerPoint</Application>
  <PresentationFormat>Экран (4:3)</PresentationFormat>
  <Paragraphs>19</Paragraphs>
  <Slides>10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BlackTie</vt:lpstr>
      <vt:lpstr>Electronic music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music</dc:title>
  <dc:creator>Коля</dc:creator>
  <cp:lastModifiedBy>Коля</cp:lastModifiedBy>
  <cp:revision>12</cp:revision>
  <dcterms:created xsi:type="dcterms:W3CDTF">2013-04-26T19:49:24Z</dcterms:created>
  <dcterms:modified xsi:type="dcterms:W3CDTF">2013-04-26T21:47:06Z</dcterms:modified>
</cp:coreProperties>
</file>