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182-3596-48FD-B697-BA45BF8BB0C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066-E5B2-48EC-B4D4-4D73949F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182-3596-48FD-B697-BA45BF8BB0C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066-E5B2-48EC-B4D4-4D73949F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182-3596-48FD-B697-BA45BF8BB0C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066-E5B2-48EC-B4D4-4D73949F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182-3596-48FD-B697-BA45BF8BB0C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066-E5B2-48EC-B4D4-4D73949F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182-3596-48FD-B697-BA45BF8BB0C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066-E5B2-48EC-B4D4-4D73949F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182-3596-48FD-B697-BA45BF8BB0C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066-E5B2-48EC-B4D4-4D73949F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182-3596-48FD-B697-BA45BF8BB0C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066-E5B2-48EC-B4D4-4D73949F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182-3596-48FD-B697-BA45BF8BB0C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066-E5B2-48EC-B4D4-4D73949F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182-3596-48FD-B697-BA45BF8BB0C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066-E5B2-48EC-B4D4-4D73949F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182-3596-48FD-B697-BA45BF8BB0C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066-E5B2-48EC-B4D4-4D73949F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182-3596-48FD-B697-BA45BF8BB0C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7066-E5B2-48EC-B4D4-4D73949F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E182-3596-48FD-B697-BA45BF8BB0CF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7066-E5B2-48EC-B4D4-4D73949F7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Autofit/>
          </a:bodyPr>
          <a:lstStyle/>
          <a:p>
            <a:r>
              <a:rPr lang="uk-UA" sz="1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Сніговик</a:t>
            </a:r>
            <a:endParaRPr lang="ru-RU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ame scen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408712" cy="480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941168"/>
            <a:ext cx="8820472" cy="2420888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Сніговик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 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Снігова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баба»)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проста 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сніжна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скульптура 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створювана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взимку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здебільшого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дітьми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Ліплення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сніговиків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давніх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часів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дитяча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зимова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14338" name="Picture 2" descr="СНЕГОВИКИ - блоги В ГОРОДЕ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800850" cy="4467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 </a:t>
            </a:r>
            <a:r>
              <a:rPr lang="uk-UA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Сніговика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988840"/>
            <a:ext cx="5565304" cy="4525963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002060"/>
                </a:solidFill>
              </a:rPr>
              <a:t>Походження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сніговика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неясне</a:t>
            </a:r>
            <a:r>
              <a:rPr lang="ru-RU" sz="2000" dirty="0">
                <a:solidFill>
                  <a:srgbClr val="002060"/>
                </a:solidFill>
              </a:rPr>
              <a:t>. Та все ж, Боб </a:t>
            </a:r>
            <a:r>
              <a:rPr lang="ru-RU" sz="2000" dirty="0" err="1">
                <a:solidFill>
                  <a:srgbClr val="002060"/>
                </a:solidFill>
              </a:rPr>
              <a:t>Екштейн</a:t>
            </a:r>
            <a:r>
              <a:rPr lang="ru-RU" sz="2000" dirty="0">
                <a:solidFill>
                  <a:srgbClr val="002060"/>
                </a:solidFill>
              </a:rPr>
              <a:t>, автор «</a:t>
            </a:r>
            <a:r>
              <a:rPr lang="ru-RU" sz="2000" dirty="0" err="1">
                <a:solidFill>
                  <a:srgbClr val="002060"/>
                </a:solidFill>
              </a:rPr>
              <a:t>Історії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сніговика</a:t>
            </a:r>
            <a:r>
              <a:rPr lang="ru-RU" sz="2000" dirty="0" smtClean="0">
                <a:solidFill>
                  <a:srgbClr val="002060"/>
                </a:solidFill>
              </a:rPr>
              <a:t>», </a:t>
            </a:r>
            <a:r>
              <a:rPr lang="ru-RU" sz="2000" dirty="0" err="1">
                <a:solidFill>
                  <a:srgbClr val="002060"/>
                </a:solidFill>
              </a:rPr>
              <a:t>дослідивши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художні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зображення</a:t>
            </a:r>
            <a:r>
              <a:rPr lang="ru-RU" sz="2000" dirty="0">
                <a:solidFill>
                  <a:srgbClr val="002060"/>
                </a:solidFill>
              </a:rPr>
              <a:t> в </a:t>
            </a:r>
            <a:r>
              <a:rPr lang="ru-RU" sz="2000" dirty="0" err="1">
                <a:solidFill>
                  <a:srgbClr val="002060"/>
                </a:solidFill>
              </a:rPr>
              <a:t>європейських</a:t>
            </a:r>
            <a:r>
              <a:rPr lang="ru-RU" sz="2000" dirty="0">
                <a:solidFill>
                  <a:srgbClr val="002060"/>
                </a:solidFill>
              </a:rPr>
              <a:t> музеях, </a:t>
            </a:r>
            <a:r>
              <a:rPr lang="ru-RU" sz="2000" dirty="0" err="1">
                <a:solidFill>
                  <a:srgbClr val="002060"/>
                </a:solidFill>
              </a:rPr>
              <a:t>картинних</a:t>
            </a:r>
            <a:r>
              <a:rPr lang="ru-RU" sz="2000" dirty="0">
                <a:solidFill>
                  <a:srgbClr val="002060"/>
                </a:solidFill>
              </a:rPr>
              <a:t> галереях </a:t>
            </a:r>
            <a:r>
              <a:rPr lang="ru-RU" sz="2000" dirty="0" err="1">
                <a:solidFill>
                  <a:srgbClr val="002060"/>
                </a:solidFill>
              </a:rPr>
              <a:t>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бібліотеках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стверджує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що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сніговики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відомі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середньовічної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доби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Найбільш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ранній</a:t>
            </a:r>
            <a:r>
              <a:rPr lang="ru-RU" sz="2000" dirty="0">
                <a:solidFill>
                  <a:srgbClr val="002060"/>
                </a:solidFill>
              </a:rPr>
              <a:t> документ — </a:t>
            </a:r>
            <a:r>
              <a:rPr lang="ru-RU" sz="2000" dirty="0" err="1">
                <a:solidFill>
                  <a:srgbClr val="002060"/>
                </a:solidFill>
              </a:rPr>
              <a:t>ілюстрації</a:t>
            </a:r>
            <a:r>
              <a:rPr lang="ru-RU" sz="2000" dirty="0">
                <a:solidFill>
                  <a:srgbClr val="002060"/>
                </a:solidFill>
              </a:rPr>
              <a:t> на берегах (полях) книги </a:t>
            </a:r>
            <a:r>
              <a:rPr lang="ru-RU" sz="2000" dirty="0" err="1">
                <a:solidFill>
                  <a:srgbClr val="002060"/>
                </a:solidFill>
              </a:rPr>
              <a:t>під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назвою</a:t>
            </a:r>
            <a:r>
              <a:rPr lang="ru-RU" sz="2000" dirty="0">
                <a:solidFill>
                  <a:srgbClr val="002060"/>
                </a:solidFill>
              </a:rPr>
              <a:t> Часослов за 1380 </a:t>
            </a:r>
            <a:r>
              <a:rPr lang="ru-RU" sz="2000" dirty="0" err="1">
                <a:solidFill>
                  <a:srgbClr val="002060"/>
                </a:solidFill>
              </a:rPr>
              <a:t>рік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знайденої</a:t>
            </a:r>
            <a:r>
              <a:rPr lang="ru-RU" sz="2000" dirty="0">
                <a:solidFill>
                  <a:srgbClr val="002060"/>
                </a:solidFill>
              </a:rPr>
              <a:t> у </a:t>
            </a:r>
            <a:r>
              <a:rPr lang="ru-RU" sz="2000" dirty="0" err="1">
                <a:solidFill>
                  <a:srgbClr val="002060"/>
                </a:solidFill>
              </a:rPr>
              <a:t>Королівській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бібліотеці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Нідерландів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Гаазі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5364" name="Picture 4" descr="http://upload.wikimedia.org/wikipedia/uk/1/16/Snowman_1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1728192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4077072"/>
            <a:ext cx="2555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</a:rPr>
              <a:t>Імовірне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зображення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сніговика</a:t>
            </a:r>
            <a:r>
              <a:rPr lang="ru-RU" sz="1600" dirty="0" smtClean="0">
                <a:solidFill>
                  <a:srgbClr val="002060"/>
                </a:solidFill>
              </a:rPr>
              <a:t>. Часослов, XIV ст.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upload.wikimedia.org/wikipedia/uk/thumb/5/54/Snowman_1511.JPG/280px-Snowman_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275856" cy="4632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http://upload.wikimedia.org/wikipedia/commons/e/e2/Im_Winter.jpg"/>
          <p:cNvPicPr>
            <a:picLocks noChangeAspect="1" noChangeArrowheads="1"/>
          </p:cNvPicPr>
          <p:nvPr/>
        </p:nvPicPr>
        <p:blipFill>
          <a:blip r:embed="rId3" cstate="print"/>
          <a:srcRect l="3370" t="4792" r="5642" b="7748"/>
          <a:stretch>
            <a:fillRect/>
          </a:stretch>
        </p:blipFill>
        <p:spPr bwMode="auto">
          <a:xfrm>
            <a:off x="3707904" y="620688"/>
            <a:ext cx="5033655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139952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І</a:t>
            </a:r>
            <a:r>
              <a:rPr lang="de-DE" dirty="0" err="1" smtClean="0">
                <a:solidFill>
                  <a:srgbClr val="002060"/>
                </a:solidFill>
              </a:rPr>
              <a:t>люстрація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до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дитячої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книги</a:t>
            </a:r>
            <a:r>
              <a:rPr lang="de-DE" dirty="0">
                <a:solidFill>
                  <a:srgbClr val="002060"/>
                </a:solidFill>
              </a:rPr>
              <a:t> </a:t>
            </a:r>
            <a:r>
              <a:rPr lang="de-DE" i="1" dirty="0">
                <a:solidFill>
                  <a:srgbClr val="002060"/>
                </a:solidFill>
              </a:rPr>
              <a:t>Die Welt im Kleinen"</a:t>
            </a:r>
            <a:r>
              <a:rPr lang="de-DE" dirty="0">
                <a:solidFill>
                  <a:srgbClr val="002060"/>
                </a:solidFill>
              </a:rPr>
              <a:t>, 1867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37321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Танок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навколо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сніговика</a:t>
            </a:r>
            <a:r>
              <a:rPr lang="ru-RU" dirty="0">
                <a:solidFill>
                  <a:srgbClr val="002060"/>
                </a:solidFill>
              </a:rPr>
              <a:t>. Манускрипт, 1511 р.</a:t>
            </a:r>
          </a:p>
        </p:txBody>
      </p:sp>
    </p:spTree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834880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Тіло </a:t>
            </a:r>
            <a:r>
              <a:rPr lang="uk-UA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Сніговика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725144"/>
            <a:ext cx="8820472" cy="2520280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rgbClr val="002060"/>
                </a:solidFill>
              </a:rPr>
              <a:t>Найпростіший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сніговик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складається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трьох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снігових</a:t>
            </a:r>
            <a:r>
              <a:rPr lang="ru-RU" sz="2000" dirty="0">
                <a:solidFill>
                  <a:srgbClr val="002060"/>
                </a:solidFill>
              </a:rPr>
              <a:t> куль, </a:t>
            </a:r>
            <a:r>
              <a:rPr lang="ru-RU" sz="2000" dirty="0" err="1">
                <a:solidFill>
                  <a:srgbClr val="002060"/>
                </a:solidFill>
              </a:rPr>
              <a:t>одержуваних</a:t>
            </a:r>
            <a:r>
              <a:rPr lang="ru-RU" sz="2000" dirty="0">
                <a:solidFill>
                  <a:srgbClr val="002060"/>
                </a:solidFill>
              </a:rPr>
              <a:t> шляхом </a:t>
            </a:r>
            <a:r>
              <a:rPr lang="ru-RU" sz="2000" dirty="0" err="1">
                <a:solidFill>
                  <a:srgbClr val="002060"/>
                </a:solidFill>
              </a:rPr>
              <a:t>ліпленнясніжок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dirty="0" err="1">
                <a:solidFill>
                  <a:srgbClr val="002060"/>
                </a:solidFill>
              </a:rPr>
              <a:t>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накочування</a:t>
            </a:r>
            <a:r>
              <a:rPr lang="ru-RU" sz="2000" dirty="0">
                <a:solidFill>
                  <a:srgbClr val="002060"/>
                </a:solidFill>
              </a:rPr>
              <a:t> на них лежалого </a:t>
            </a:r>
            <a:r>
              <a:rPr lang="ru-RU" sz="2000" dirty="0" err="1">
                <a:solidFill>
                  <a:srgbClr val="002060"/>
                </a:solidFill>
              </a:rPr>
              <a:t>снігу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Найбільша</a:t>
            </a:r>
            <a:r>
              <a:rPr lang="ru-RU" sz="2000" dirty="0">
                <a:solidFill>
                  <a:srgbClr val="002060"/>
                </a:solidFill>
              </a:rPr>
              <a:t> куля </a:t>
            </a:r>
            <a:r>
              <a:rPr lang="ru-RU" sz="2000" dirty="0" err="1">
                <a:solidFill>
                  <a:srgbClr val="002060"/>
                </a:solidFill>
              </a:rPr>
              <a:t>стає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черевцем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сніговика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поменше</a:t>
            </a:r>
            <a:r>
              <a:rPr lang="ru-RU" sz="2000" dirty="0">
                <a:solidFill>
                  <a:srgbClr val="002060"/>
                </a:solidFill>
              </a:rPr>
              <a:t> - </a:t>
            </a:r>
            <a:r>
              <a:rPr lang="ru-RU" sz="2000" dirty="0" err="1">
                <a:solidFill>
                  <a:srgbClr val="002060"/>
                </a:solidFill>
              </a:rPr>
              <a:t>грудьми</a:t>
            </a:r>
            <a:r>
              <a:rPr lang="ru-RU" sz="2000" dirty="0">
                <a:solidFill>
                  <a:srgbClr val="002060"/>
                </a:solidFill>
              </a:rPr>
              <a:t>, а </a:t>
            </a:r>
            <a:r>
              <a:rPr lang="ru-RU" sz="2000" dirty="0" err="1">
                <a:solidFill>
                  <a:srgbClr val="002060"/>
                </a:solidFill>
              </a:rPr>
              <a:t>найменший</a:t>
            </a:r>
            <a:r>
              <a:rPr lang="ru-RU" sz="2000" dirty="0">
                <a:solidFill>
                  <a:srgbClr val="002060"/>
                </a:solidFill>
              </a:rPr>
              <a:t> - головою. </a:t>
            </a:r>
            <a:r>
              <a:rPr lang="ru-RU" sz="2000" dirty="0" err="1">
                <a:solidFill>
                  <a:srgbClr val="002060"/>
                </a:solidFill>
              </a:rPr>
              <a:t>Реалізації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інших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частин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тіла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можуть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варіювати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але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є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канонічне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уявлення</a:t>
            </a:r>
            <a:r>
              <a:rPr lang="ru-RU" sz="2000" dirty="0">
                <a:solidFill>
                  <a:srgbClr val="002060"/>
                </a:solidFill>
              </a:rPr>
              <a:t> про </a:t>
            </a:r>
            <a:r>
              <a:rPr lang="ru-RU" sz="2000" dirty="0" err="1">
                <a:solidFill>
                  <a:srgbClr val="002060"/>
                </a:solidFill>
              </a:rPr>
              <a:t>сніговика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якому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реальні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сніговики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можуть</a:t>
            </a:r>
            <a:r>
              <a:rPr lang="ru-RU" sz="2000" dirty="0">
                <a:solidFill>
                  <a:srgbClr val="002060"/>
                </a:solidFill>
              </a:rPr>
              <a:t> не </a:t>
            </a:r>
            <a:r>
              <a:rPr lang="ru-RU" sz="2000" dirty="0" err="1">
                <a:solidFill>
                  <a:srgbClr val="002060"/>
                </a:solidFill>
              </a:rPr>
              <a:t>відповідати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але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воно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поширене</a:t>
            </a:r>
            <a:r>
              <a:rPr lang="ru-RU" sz="2000" dirty="0">
                <a:solidFill>
                  <a:srgbClr val="002060"/>
                </a:solidFill>
              </a:rPr>
              <a:t> в </a:t>
            </a:r>
            <a:r>
              <a:rPr lang="ru-RU" sz="2000" dirty="0" err="1">
                <a:solidFill>
                  <a:srgbClr val="002060"/>
                </a:solidFill>
              </a:rPr>
              <a:t>казках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dirty="0" err="1">
                <a:solidFill>
                  <a:srgbClr val="002060"/>
                </a:solidFill>
              </a:rPr>
              <a:t>і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dirty="0" err="1">
                <a:solidFill>
                  <a:srgbClr val="002060"/>
                </a:solidFill>
              </a:rPr>
              <a:t>мультфільмах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7410" name="Picture 2" descr="Рождество. Снеговики. - Праздники - Клипарты PNG - Клипарты у Анн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6632"/>
            <a:ext cx="4762500" cy="4762500"/>
          </a:xfrm>
          <a:prstGeom prst="rect">
            <a:avLst/>
          </a:prstGeom>
          <a:noFill/>
        </p:spPr>
      </p:pic>
      <p:pic>
        <p:nvPicPr>
          <p:cNvPr id="17412" name="Picture 4" descr="Иконки новогодней тема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uk-UA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“Костюм”</a:t>
            </a: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Сніговика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653136"/>
            <a:ext cx="8229600" cy="290892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Руки </a:t>
            </a:r>
            <a:r>
              <a:rPr lang="ru-RU" sz="1600" dirty="0" err="1">
                <a:solidFill>
                  <a:srgbClr val="002060"/>
                </a:solidFill>
              </a:rPr>
              <a:t>сніговика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можуть</a:t>
            </a:r>
            <a:r>
              <a:rPr lang="ru-RU" sz="1600" dirty="0">
                <a:solidFill>
                  <a:srgbClr val="002060"/>
                </a:solidFill>
              </a:rPr>
              <a:t> бути </a:t>
            </a:r>
            <a:r>
              <a:rPr lang="ru-RU" sz="1600" dirty="0" err="1">
                <a:solidFill>
                  <a:srgbClr val="002060"/>
                </a:solidFill>
              </a:rPr>
              <a:t>представлені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двома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 err="1">
                <a:solidFill>
                  <a:srgbClr val="002060"/>
                </a:solidFill>
              </a:rPr>
              <a:t>гілками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але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іноді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робляться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символічні</a:t>
            </a:r>
            <a:r>
              <a:rPr lang="ru-RU" sz="1600" dirty="0">
                <a:solidFill>
                  <a:srgbClr val="002060"/>
                </a:solidFill>
              </a:rPr>
              <a:t> руки </a:t>
            </a:r>
            <a:r>
              <a:rPr lang="ru-RU" sz="1600" dirty="0" err="1">
                <a:solidFill>
                  <a:srgbClr val="002060"/>
                </a:solidFill>
              </a:rPr>
              <a:t>з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двох</a:t>
            </a:r>
            <a:r>
              <a:rPr lang="ru-RU" sz="1600" dirty="0">
                <a:solidFill>
                  <a:srgbClr val="002060"/>
                </a:solidFill>
              </a:rPr>
              <a:t> невеликих грудок </a:t>
            </a:r>
            <a:r>
              <a:rPr lang="ru-RU" sz="1600" dirty="0" err="1">
                <a:solidFill>
                  <a:srgbClr val="002060"/>
                </a:solidFill>
              </a:rPr>
              <a:t>снігу</a:t>
            </a:r>
            <a:r>
              <a:rPr lang="ru-RU" sz="1600" dirty="0">
                <a:solidFill>
                  <a:srgbClr val="002060"/>
                </a:solidFill>
              </a:rPr>
              <a:t>. У "руки" </a:t>
            </a:r>
            <a:r>
              <a:rPr lang="ru-RU" sz="1600" dirty="0" err="1">
                <a:solidFill>
                  <a:srgbClr val="002060"/>
                </a:solidFill>
              </a:rPr>
              <a:t>сніговикові</a:t>
            </a:r>
            <a:r>
              <a:rPr lang="ru-RU" sz="1600" dirty="0">
                <a:solidFill>
                  <a:srgbClr val="002060"/>
                </a:solidFill>
              </a:rPr>
              <a:t> часто </a:t>
            </a:r>
            <a:r>
              <a:rPr lang="ru-RU" sz="1600" dirty="0" err="1">
                <a:solidFill>
                  <a:srgbClr val="002060"/>
                </a:solidFill>
              </a:rPr>
              <a:t>дається</a:t>
            </a:r>
            <a:r>
              <a:rPr lang="ru-RU" sz="1600" dirty="0">
                <a:solidFill>
                  <a:srgbClr val="002060"/>
                </a:solidFill>
              </a:rPr>
              <a:t> заступ </a:t>
            </a:r>
            <a:r>
              <a:rPr lang="ru-RU" sz="1600" dirty="0" err="1">
                <a:solidFill>
                  <a:srgbClr val="002060"/>
                </a:solidFill>
              </a:rPr>
              <a:t>або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 err="1">
                <a:solidFill>
                  <a:srgbClr val="002060"/>
                </a:solidFill>
              </a:rPr>
              <a:t>мітла</a:t>
            </a:r>
            <a:r>
              <a:rPr lang="ru-RU" sz="1600" dirty="0">
                <a:solidFill>
                  <a:srgbClr val="002060"/>
                </a:solidFill>
              </a:rPr>
              <a:t> яку </a:t>
            </a:r>
            <a:r>
              <a:rPr lang="ru-RU" sz="1600" dirty="0" err="1">
                <a:solidFill>
                  <a:srgbClr val="002060"/>
                </a:solidFill>
              </a:rPr>
              <a:t>встромляють</a:t>
            </a:r>
            <a:r>
              <a:rPr lang="ru-RU" sz="1600" dirty="0">
                <a:solidFill>
                  <a:srgbClr val="002060"/>
                </a:solidFill>
              </a:rPr>
              <a:t> в </a:t>
            </a:r>
            <a:r>
              <a:rPr lang="ru-RU" sz="1600" dirty="0" err="1">
                <a:solidFill>
                  <a:srgbClr val="002060"/>
                </a:solidFill>
              </a:rPr>
              <a:t>сніг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поряд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із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фігурою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Іноді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сніговик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забезпечується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двома</a:t>
            </a:r>
            <a:r>
              <a:rPr lang="ru-RU" sz="1600" dirty="0">
                <a:solidFill>
                  <a:srgbClr val="002060"/>
                </a:solidFill>
              </a:rPr>
              <a:t> ступнями </a:t>
            </a:r>
            <a:r>
              <a:rPr lang="ru-RU" sz="1600" dirty="0" err="1">
                <a:solidFill>
                  <a:srgbClr val="002060"/>
                </a:solidFill>
              </a:rPr>
              <a:t>зі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сніжних</a:t>
            </a:r>
            <a:r>
              <a:rPr lang="ru-RU" sz="1600" dirty="0">
                <a:solidFill>
                  <a:srgbClr val="002060"/>
                </a:solidFill>
              </a:rPr>
              <a:t> грудок, </a:t>
            </a:r>
            <a:r>
              <a:rPr lang="ru-RU" sz="1600" dirty="0" err="1">
                <a:solidFill>
                  <a:srgbClr val="002060"/>
                </a:solidFill>
              </a:rPr>
              <a:t>які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ніби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визирають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з-під</a:t>
            </a:r>
            <a:r>
              <a:rPr lang="ru-RU" sz="1600" dirty="0">
                <a:solidFill>
                  <a:srgbClr val="002060"/>
                </a:solidFill>
              </a:rPr>
              <a:t> поли </a:t>
            </a:r>
            <a:r>
              <a:rPr lang="ru-RU" sz="1600" dirty="0" err="1">
                <a:solidFill>
                  <a:srgbClr val="002060"/>
                </a:solidFill>
              </a:rPr>
              <a:t>його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шуби</a:t>
            </a:r>
            <a:r>
              <a:rPr lang="ru-RU" sz="1600" dirty="0">
                <a:solidFill>
                  <a:srgbClr val="002060"/>
                </a:solidFill>
              </a:rPr>
              <a:t>. Канон </a:t>
            </a:r>
            <a:r>
              <a:rPr lang="ru-RU" sz="1600" dirty="0" err="1">
                <a:solidFill>
                  <a:srgbClr val="002060"/>
                </a:solidFill>
              </a:rPr>
              <a:t>вимагає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щоб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ніс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сніговика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був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зроблений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з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 err="1">
                <a:solidFill>
                  <a:srgbClr val="002060"/>
                </a:solidFill>
              </a:rPr>
              <a:t>моркви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але</a:t>
            </a:r>
            <a:r>
              <a:rPr lang="ru-RU" sz="1600" dirty="0">
                <a:solidFill>
                  <a:srgbClr val="002060"/>
                </a:solidFill>
              </a:rPr>
              <a:t> в </a:t>
            </a:r>
            <a:r>
              <a:rPr lang="ru-RU" sz="1600" dirty="0" err="1">
                <a:solidFill>
                  <a:srgbClr val="002060"/>
                </a:solidFill>
              </a:rPr>
              <a:t>реальності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сучасних</a:t>
            </a:r>
            <a:r>
              <a:rPr lang="ru-RU" sz="1600" dirty="0">
                <a:solidFill>
                  <a:srgbClr val="002060"/>
                </a:solidFill>
              </a:rPr>
              <a:t> умов </a:t>
            </a:r>
            <a:r>
              <a:rPr lang="ru-RU" sz="1600" dirty="0" err="1">
                <a:solidFill>
                  <a:srgbClr val="002060"/>
                </a:solidFill>
              </a:rPr>
              <a:t>частіше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використовуються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доступніші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підручні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матеріали</a:t>
            </a:r>
            <a:r>
              <a:rPr lang="ru-RU" sz="1600" dirty="0">
                <a:solidFill>
                  <a:srgbClr val="002060"/>
                </a:solidFill>
              </a:rPr>
              <a:t> (</a:t>
            </a:r>
            <a:r>
              <a:rPr lang="ru-RU" sz="1600" dirty="0" err="1">
                <a:solidFill>
                  <a:srgbClr val="002060"/>
                </a:solidFill>
              </a:rPr>
              <a:t>камінці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палички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 err="1">
                <a:solidFill>
                  <a:srgbClr val="002060"/>
                </a:solidFill>
              </a:rPr>
              <a:t>вугілля</a:t>
            </a:r>
            <a:r>
              <a:rPr lang="ru-RU" sz="1600" dirty="0">
                <a:solidFill>
                  <a:srgbClr val="002060"/>
                </a:solidFill>
              </a:rPr>
              <a:t>) </a:t>
            </a:r>
            <a:r>
              <a:rPr lang="ru-RU" sz="1600" dirty="0" err="1">
                <a:solidFill>
                  <a:srgbClr val="002060"/>
                </a:solidFill>
              </a:rPr>
              <a:t>якими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позначаються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інші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риси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обличчя</a:t>
            </a:r>
            <a:r>
              <a:rPr lang="ru-RU" sz="1600" dirty="0">
                <a:solidFill>
                  <a:srgbClr val="002060"/>
                </a:solidFill>
              </a:rPr>
              <a:t>. На голову </a:t>
            </a:r>
            <a:r>
              <a:rPr lang="ru-RU" sz="1600" dirty="0" err="1">
                <a:solidFill>
                  <a:srgbClr val="002060"/>
                </a:solidFill>
              </a:rPr>
              <a:t>сніговикові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іноді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надягають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відерце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8436" name="Picture 4" descr="Снеговик lykosh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406897" cy="4248472"/>
          </a:xfrm>
          <a:prstGeom prst="rect">
            <a:avLst/>
          </a:prstGeom>
          <a:noFill/>
        </p:spPr>
      </p:pic>
      <p:pic>
        <p:nvPicPr>
          <p:cNvPr id="18438" name="Picture 6" descr="Снеговик с метлой Садовые фигурки"/>
          <p:cNvPicPr>
            <a:picLocks noChangeAspect="1" noChangeArrowheads="1"/>
          </p:cNvPicPr>
          <p:nvPr/>
        </p:nvPicPr>
        <p:blipFill>
          <a:blip r:embed="rId3" cstate="print"/>
          <a:srcRect l="10309" r="12374"/>
          <a:stretch>
            <a:fillRect/>
          </a:stretch>
        </p:blipFill>
        <p:spPr bwMode="auto">
          <a:xfrm>
            <a:off x="5004048" y="764704"/>
            <a:ext cx="2736304" cy="389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Сніговики-рекордсмени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8363272" cy="45259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У 2008 </a:t>
            </a:r>
            <a:r>
              <a:rPr lang="ru-RU" sz="2400" dirty="0" err="1">
                <a:solidFill>
                  <a:srgbClr val="002060"/>
                </a:solidFill>
              </a:rPr>
              <a:t>році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місті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Бетел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штату </a:t>
            </a:r>
            <a:r>
              <a:rPr lang="ru-RU" sz="2400" u="sng" dirty="0" smtClean="0">
                <a:solidFill>
                  <a:srgbClr val="002060"/>
                </a:solidFill>
              </a:rPr>
              <a:t>Мен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зробили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сніговик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висотою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37 м </a:t>
            </a:r>
            <a:r>
              <a:rPr lang="ru-RU" sz="2400" dirty="0" err="1">
                <a:solidFill>
                  <a:srgbClr val="002060"/>
                </a:solidFill>
              </a:rPr>
              <a:t>і</a:t>
            </a:r>
            <a:r>
              <a:rPr lang="ru-RU" sz="2400" dirty="0">
                <a:solidFill>
                  <a:srgbClr val="002060"/>
                </a:solidFill>
              </a:rPr>
              <a:t> вагою 6000 т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upload.wikimedia.org/wikipedia/commons/thumb/4/45/OlympiaSnowWomanBethelMaine.jpg/800px-OlympiaSnowWomanBethelMaine.jpg"/>
          <p:cNvPicPr>
            <a:picLocks noChangeAspect="1" noChangeArrowheads="1"/>
          </p:cNvPicPr>
          <p:nvPr/>
        </p:nvPicPr>
        <p:blipFill>
          <a:blip r:embed="rId2" cstate="print"/>
          <a:srcRect l="6395" t="17105" r="4079" b="2632"/>
          <a:stretch>
            <a:fillRect/>
          </a:stretch>
        </p:blipFill>
        <p:spPr bwMode="auto">
          <a:xfrm>
            <a:off x="2267744" y="836712"/>
            <a:ext cx="449518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595018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rgbClr val="002060"/>
                </a:solidFill>
              </a:rPr>
              <a:t>Напередодні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Різдва</a:t>
            </a:r>
            <a:r>
              <a:rPr lang="ru-RU" sz="1800" dirty="0">
                <a:solidFill>
                  <a:srgbClr val="002060"/>
                </a:solidFill>
              </a:rPr>
              <a:t> 2010 року </a:t>
            </a:r>
            <a:r>
              <a:rPr lang="ru-RU" sz="1800" dirty="0" err="1">
                <a:solidFill>
                  <a:srgbClr val="002060"/>
                </a:solidFill>
              </a:rPr>
              <a:t>англійським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вченим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Девідом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Коксом </a:t>
            </a:r>
            <a:r>
              <a:rPr lang="ru-RU" sz="1800" dirty="0" err="1">
                <a:solidFill>
                  <a:srgbClr val="002060"/>
                </a:solidFill>
              </a:rPr>
              <a:t>спільно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з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колегами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був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створений</a:t>
            </a:r>
            <a:r>
              <a:rPr lang="ru-RU" sz="1800" dirty="0">
                <a:solidFill>
                  <a:srgbClr val="002060"/>
                </a:solidFill>
              </a:rPr>
              <a:t> символ </a:t>
            </a:r>
            <a:r>
              <a:rPr lang="ru-RU" sz="1800" dirty="0" err="1">
                <a:solidFill>
                  <a:srgbClr val="002060"/>
                </a:solidFill>
              </a:rPr>
              <a:t>сніговика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з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двох</a:t>
            </a:r>
            <a:r>
              <a:rPr lang="ru-RU" sz="1800" dirty="0">
                <a:solidFill>
                  <a:srgbClr val="002060"/>
                </a:solidFill>
              </a:rPr>
              <a:t> горошин сплаву олова </a:t>
            </a:r>
            <a:r>
              <a:rPr lang="ru-RU" sz="1800" dirty="0" err="1">
                <a:solidFill>
                  <a:srgbClr val="002060"/>
                </a:solidFill>
              </a:rPr>
              <a:t>розміром</a:t>
            </a:r>
            <a:r>
              <a:rPr lang="ru-RU" sz="1800" dirty="0">
                <a:solidFill>
                  <a:srgbClr val="002060"/>
                </a:solidFill>
              </a:rPr>
              <a:t> 0,01 мм . </a:t>
            </a:r>
            <a:r>
              <a:rPr lang="ru-RU" sz="1800" dirty="0" err="1">
                <a:solidFill>
                  <a:srgbClr val="002060"/>
                </a:solidFill>
              </a:rPr>
              <a:t>Ніс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сніговика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зроблений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з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платини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ru-RU" sz="1800" dirty="0" err="1">
                <a:solidFill>
                  <a:srgbClr val="002060"/>
                </a:solidFill>
              </a:rPr>
              <a:t>діаметр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його</a:t>
            </a:r>
            <a:r>
              <a:rPr lang="ru-RU" sz="1800" dirty="0">
                <a:solidFill>
                  <a:srgbClr val="002060"/>
                </a:solidFill>
              </a:rPr>
              <a:t> становить </a:t>
            </a:r>
            <a:r>
              <a:rPr lang="ru-RU" sz="1800" dirty="0" err="1">
                <a:solidFill>
                  <a:srgbClr val="002060"/>
                </a:solidFill>
              </a:rPr>
              <a:t>всього</a:t>
            </a:r>
            <a:r>
              <a:rPr lang="ru-RU" sz="1800" dirty="0">
                <a:solidFill>
                  <a:srgbClr val="002060"/>
                </a:solidFill>
              </a:rPr>
              <a:t> 0,001 мм. </a:t>
            </a:r>
            <a:r>
              <a:rPr lang="ru-RU" sz="1800" dirty="0" err="1">
                <a:solidFill>
                  <a:srgbClr val="002060"/>
                </a:solidFill>
              </a:rPr>
              <a:t>Обличчя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і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посмішка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сніговика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були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вирізані</a:t>
            </a:r>
            <a:r>
              <a:rPr lang="ru-RU" sz="1800" dirty="0">
                <a:solidFill>
                  <a:srgbClr val="002060"/>
                </a:solidFill>
              </a:rPr>
              <a:t> за </a:t>
            </a:r>
            <a:r>
              <a:rPr lang="ru-RU" sz="1800" dirty="0" err="1">
                <a:solidFill>
                  <a:srgbClr val="002060"/>
                </a:solidFill>
              </a:rPr>
              <a:t>допомогою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сфокусованого</a:t>
            </a:r>
            <a:r>
              <a:rPr lang="ru-RU" sz="1800" dirty="0">
                <a:solidFill>
                  <a:srgbClr val="002060"/>
                </a:solidFill>
              </a:rPr>
              <a:t> пучка </a:t>
            </a:r>
            <a:r>
              <a:rPr lang="ru-RU" sz="1800" dirty="0" err="1">
                <a:solidFill>
                  <a:srgbClr val="002060"/>
                </a:solidFill>
              </a:rPr>
              <a:t>іонів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482" name="Picture 2" descr="Дневник Ирина_Кремкова : LiveInternet - Российский Сервис Он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2"/>
            <a:ext cx="4847579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Сніговик</vt:lpstr>
      <vt:lpstr>Слайд 2</vt:lpstr>
      <vt:lpstr>Походження Сніговика</vt:lpstr>
      <vt:lpstr>Слайд 4</vt:lpstr>
      <vt:lpstr>Тіло Сніговика</vt:lpstr>
      <vt:lpstr>“Костюм” Сніговика</vt:lpstr>
      <vt:lpstr>Сніговики-рекордсмени 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Сніговик</dc:title>
  <dc:creator>Андрей</dc:creator>
  <cp:lastModifiedBy>Андрей</cp:lastModifiedBy>
  <cp:revision>7</cp:revision>
  <dcterms:created xsi:type="dcterms:W3CDTF">2014-12-20T18:32:11Z</dcterms:created>
  <dcterms:modified xsi:type="dcterms:W3CDTF">2014-12-20T20:06:08Z</dcterms:modified>
</cp:coreProperties>
</file>