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52BF0-D2D8-4FA6-B3B0-50FE436AFF08}" type="doc">
      <dgm:prSet loTypeId="urn:microsoft.com/office/officeart/2005/8/layout/arrow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5540BA-A4AA-4CEB-8040-EFB35E59BA36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00B050"/>
              </a:solidFill>
            </a:rPr>
            <a:t>Пряме котирування </a:t>
          </a:r>
          <a:r>
            <a:rPr lang="uk-UA" sz="1800" dirty="0" smtClean="0"/>
            <a:t>– це вираження одиниці іноземної валюти в національній,тобто 1,або 10, або 100 одиниць іноземної валюти = Х одиницям національної валюти. Наприклад 100 дол. = 800 грн.</a:t>
          </a:r>
          <a:endParaRPr lang="uk-UA" sz="1800" dirty="0"/>
        </a:p>
      </dgm:t>
    </dgm:pt>
    <dgm:pt modelId="{D81E5CFD-4EDD-45EA-AB5E-8C83AFDDD371}" type="parTrans" cxnId="{6B871DDE-7C8D-42C7-88C3-E582C3EBA93D}">
      <dgm:prSet/>
      <dgm:spPr/>
      <dgm:t>
        <a:bodyPr/>
        <a:lstStyle/>
        <a:p>
          <a:endParaRPr lang="uk-UA"/>
        </a:p>
      </dgm:t>
    </dgm:pt>
    <dgm:pt modelId="{088A72BA-FE99-4C08-B928-65755C646C94}" type="sibTrans" cxnId="{6B871DDE-7C8D-42C7-88C3-E582C3EBA93D}">
      <dgm:prSet/>
      <dgm:spPr/>
      <dgm:t>
        <a:bodyPr/>
        <a:lstStyle/>
        <a:p>
          <a:endParaRPr lang="uk-UA"/>
        </a:p>
      </dgm:t>
    </dgm:pt>
    <dgm:pt modelId="{253FDC0C-1C9E-4E7C-8804-3908090F57C6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00B050"/>
              </a:solidFill>
            </a:rPr>
            <a:t>Непряме котирування </a:t>
          </a:r>
          <a:r>
            <a:rPr lang="uk-UA" sz="1800" dirty="0" smtClean="0"/>
            <a:t>– це вираження одиниці національної валюти в іноземній,тобто 1, або 10, або 100 одиниць нац. Валюти = Х одиницям іноземної валюти. Наприклад 100 грн. = 12,5 дол.</a:t>
          </a:r>
          <a:endParaRPr lang="uk-UA" sz="1800" dirty="0"/>
        </a:p>
      </dgm:t>
    </dgm:pt>
    <dgm:pt modelId="{05FFA225-154A-4316-BB91-852C4D43453F}" type="parTrans" cxnId="{6E8C7218-E93A-480F-9379-4C926DE8DF1C}">
      <dgm:prSet/>
      <dgm:spPr/>
      <dgm:t>
        <a:bodyPr/>
        <a:lstStyle/>
        <a:p>
          <a:endParaRPr lang="uk-UA"/>
        </a:p>
      </dgm:t>
    </dgm:pt>
    <dgm:pt modelId="{3B677436-AE83-4C41-B720-403969D038D0}" type="sibTrans" cxnId="{6E8C7218-E93A-480F-9379-4C926DE8DF1C}">
      <dgm:prSet/>
      <dgm:spPr/>
      <dgm:t>
        <a:bodyPr/>
        <a:lstStyle/>
        <a:p>
          <a:endParaRPr lang="uk-UA"/>
        </a:p>
      </dgm:t>
    </dgm:pt>
    <dgm:pt modelId="{0119784C-2413-468B-B186-171BCA61A9E5}" type="pres">
      <dgm:prSet presAssocID="{01C52BF0-D2D8-4FA6-B3B0-50FE436AFF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33D4ADE-4AEF-485C-A704-562650860385}" type="pres">
      <dgm:prSet presAssocID="{5A5540BA-A4AA-4CEB-8040-EFB35E59BA36}" presName="arrow" presStyleLbl="node1" presStyleIdx="0" presStyleCnt="2" custScaleX="135072" custScaleY="140034" custRadScaleRad="67029" custRadScaleInc="13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BEDE73-17F2-4D2B-BA2D-34E395AA5382}" type="pres">
      <dgm:prSet presAssocID="{253FDC0C-1C9E-4E7C-8804-3908090F57C6}" presName="arrow" presStyleLbl="node1" presStyleIdx="1" presStyleCnt="2" custScaleX="135006" custScaleY="140060" custRadScaleRad="88699" custRadScaleInc="-19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B6EC84B-D16B-49F0-AC82-C793C3331998}" type="presOf" srcId="{01C52BF0-D2D8-4FA6-B3B0-50FE436AFF08}" destId="{0119784C-2413-468B-B186-171BCA61A9E5}" srcOrd="0" destOrd="0" presId="urn:microsoft.com/office/officeart/2005/8/layout/arrow1"/>
    <dgm:cxn modelId="{6B871DDE-7C8D-42C7-88C3-E582C3EBA93D}" srcId="{01C52BF0-D2D8-4FA6-B3B0-50FE436AFF08}" destId="{5A5540BA-A4AA-4CEB-8040-EFB35E59BA36}" srcOrd="0" destOrd="0" parTransId="{D81E5CFD-4EDD-45EA-AB5E-8C83AFDDD371}" sibTransId="{088A72BA-FE99-4C08-B928-65755C646C94}"/>
    <dgm:cxn modelId="{6E8C7218-E93A-480F-9379-4C926DE8DF1C}" srcId="{01C52BF0-D2D8-4FA6-B3B0-50FE436AFF08}" destId="{253FDC0C-1C9E-4E7C-8804-3908090F57C6}" srcOrd="1" destOrd="0" parTransId="{05FFA225-154A-4316-BB91-852C4D43453F}" sibTransId="{3B677436-AE83-4C41-B720-403969D038D0}"/>
    <dgm:cxn modelId="{3D37E2DB-D8C4-465A-A25B-A8B8AE68FC45}" type="presOf" srcId="{253FDC0C-1C9E-4E7C-8804-3908090F57C6}" destId="{48BEDE73-17F2-4D2B-BA2D-34E395AA5382}" srcOrd="0" destOrd="0" presId="urn:microsoft.com/office/officeart/2005/8/layout/arrow1"/>
    <dgm:cxn modelId="{E92064A3-9FEF-47D6-81FC-CEB8562FD642}" type="presOf" srcId="{5A5540BA-A4AA-4CEB-8040-EFB35E59BA36}" destId="{333D4ADE-4AEF-485C-A704-562650860385}" srcOrd="0" destOrd="0" presId="urn:microsoft.com/office/officeart/2005/8/layout/arrow1"/>
    <dgm:cxn modelId="{0D6E38D8-ADFE-4D05-8900-5511AA7879D2}" type="presParOf" srcId="{0119784C-2413-468B-B186-171BCA61A9E5}" destId="{333D4ADE-4AEF-485C-A704-562650860385}" srcOrd="0" destOrd="0" presId="urn:microsoft.com/office/officeart/2005/8/layout/arrow1"/>
    <dgm:cxn modelId="{653FD39B-FAFF-42CA-AC97-9F2326E93BAD}" type="presParOf" srcId="{0119784C-2413-468B-B186-171BCA61A9E5}" destId="{48BEDE73-17F2-4D2B-BA2D-34E395AA538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166D6-1934-4FA9-BCC8-EDDC5B8EC3D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36679B7-5EB0-478B-B31C-6C2E68D039D3}">
      <dgm:prSet phldrT="[Текст]" custT="1"/>
      <dgm:spPr/>
      <dgm:t>
        <a:bodyPr/>
        <a:lstStyle/>
        <a:p>
          <a:endParaRPr lang="uk-UA" sz="1300" dirty="0" smtClean="0"/>
        </a:p>
        <a:p>
          <a:endParaRPr lang="uk-UA" sz="1300" dirty="0" smtClean="0"/>
        </a:p>
        <a:p>
          <a:endParaRPr lang="uk-UA" sz="1300" dirty="0" smtClean="0"/>
        </a:p>
        <a:p>
          <a:endParaRPr lang="uk-UA" sz="1300" dirty="0" smtClean="0"/>
        </a:p>
        <a:p>
          <a:endParaRPr lang="uk-UA" sz="2000" dirty="0" smtClean="0"/>
        </a:p>
        <a:p>
          <a:r>
            <a:rPr lang="uk-UA" sz="2000" dirty="0" smtClean="0"/>
            <a:t>Крос – курс – це співвідношення між двома валютами,яке встановлюється з їх курсу щодо курсу третьої валюти.</a:t>
          </a:r>
          <a:endParaRPr lang="uk-UA" sz="2000" dirty="0"/>
        </a:p>
      </dgm:t>
    </dgm:pt>
    <dgm:pt modelId="{3A5DB223-9892-4D88-8D87-2D0BD307EAAB}" type="parTrans" cxnId="{FD2DBEEA-94D2-4552-BD9B-FD83A3EE9843}">
      <dgm:prSet/>
      <dgm:spPr/>
      <dgm:t>
        <a:bodyPr/>
        <a:lstStyle/>
        <a:p>
          <a:endParaRPr lang="uk-UA"/>
        </a:p>
      </dgm:t>
    </dgm:pt>
    <dgm:pt modelId="{B821CDA1-EA48-4194-8008-25D8BDA67311}" type="sibTrans" cxnId="{FD2DBEEA-94D2-4552-BD9B-FD83A3EE9843}">
      <dgm:prSet/>
      <dgm:spPr/>
      <dgm:t>
        <a:bodyPr/>
        <a:lstStyle/>
        <a:p>
          <a:endParaRPr lang="uk-UA"/>
        </a:p>
      </dgm:t>
    </dgm:pt>
    <dgm:pt modelId="{9478D768-2005-4418-9F45-46DCC718E875}">
      <dgm:prSet phldrT="[Текст]" custT="1"/>
      <dgm:spPr/>
      <dgm:t>
        <a:bodyPr/>
        <a:lstStyle/>
        <a:p>
          <a:endParaRPr lang="uk-UA" sz="1600" dirty="0" smtClean="0"/>
        </a:p>
        <a:p>
          <a:endParaRPr lang="uk-UA" sz="1600" dirty="0" smtClean="0"/>
        </a:p>
        <a:p>
          <a:endParaRPr lang="uk-UA" sz="1600" dirty="0" smtClean="0"/>
        </a:p>
        <a:p>
          <a:endParaRPr lang="uk-UA" sz="2000" dirty="0" smtClean="0"/>
        </a:p>
        <a:p>
          <a:endParaRPr lang="uk-UA" sz="2000" dirty="0" smtClean="0"/>
        </a:p>
        <a:p>
          <a:r>
            <a:rPr lang="uk-UA" sz="2000" dirty="0" smtClean="0"/>
            <a:t>Форвард( строковий) – ціна, за якою дана валюта продається або купується за умови передачі її на певну дату в майбутньому</a:t>
          </a:r>
          <a:endParaRPr lang="uk-UA" sz="2000" dirty="0"/>
        </a:p>
      </dgm:t>
    </dgm:pt>
    <dgm:pt modelId="{D03E39CA-72FF-4B77-AAA9-27CE589E1649}" type="parTrans" cxnId="{AC6BF6A5-091B-4A3A-B2A1-661112269215}">
      <dgm:prSet/>
      <dgm:spPr/>
      <dgm:t>
        <a:bodyPr/>
        <a:lstStyle/>
        <a:p>
          <a:endParaRPr lang="uk-UA"/>
        </a:p>
      </dgm:t>
    </dgm:pt>
    <dgm:pt modelId="{266F4A70-2209-41E0-9CB4-4CED908C00BC}" type="sibTrans" cxnId="{AC6BF6A5-091B-4A3A-B2A1-661112269215}">
      <dgm:prSet/>
      <dgm:spPr/>
      <dgm:t>
        <a:bodyPr/>
        <a:lstStyle/>
        <a:p>
          <a:endParaRPr lang="uk-UA"/>
        </a:p>
      </dgm:t>
    </dgm:pt>
    <dgm:pt modelId="{D6C5F0A0-B4A3-4465-AA73-700C26F5AC42}">
      <dgm:prSet phldrT="[Текст]" custT="1"/>
      <dgm:spPr/>
      <dgm:t>
        <a:bodyPr/>
        <a:lstStyle/>
        <a:p>
          <a:endParaRPr lang="uk-UA" sz="1200" dirty="0" smtClean="0"/>
        </a:p>
        <a:p>
          <a:endParaRPr lang="uk-UA" sz="1200" dirty="0" smtClean="0"/>
        </a:p>
        <a:p>
          <a:endParaRPr lang="uk-UA" sz="1200" dirty="0" smtClean="0"/>
        </a:p>
        <a:p>
          <a:endParaRPr lang="uk-UA" sz="1200" dirty="0" smtClean="0"/>
        </a:p>
        <a:p>
          <a:endParaRPr lang="uk-UA" sz="1200" dirty="0" smtClean="0"/>
        </a:p>
        <a:p>
          <a:endParaRPr lang="uk-UA" sz="1200" dirty="0" smtClean="0"/>
        </a:p>
        <a:p>
          <a:endParaRPr lang="uk-UA" sz="1200" dirty="0" smtClean="0"/>
        </a:p>
        <a:p>
          <a:r>
            <a:rPr lang="uk-UA" sz="2000" dirty="0" smtClean="0"/>
            <a:t>Міжнародні зв'язки (туристичні поїздки,навчання,стажування)  вимагають здійснення угод на ринку іноземних валют</a:t>
          </a:r>
          <a:endParaRPr lang="uk-UA" sz="2000" dirty="0"/>
        </a:p>
      </dgm:t>
    </dgm:pt>
    <dgm:pt modelId="{067D7B28-61BE-4AEB-B4DB-8CE1445B1E1B}" type="parTrans" cxnId="{1D8FD918-CBB6-4E2B-A233-BEDEFB811B13}">
      <dgm:prSet/>
      <dgm:spPr/>
      <dgm:t>
        <a:bodyPr/>
        <a:lstStyle/>
        <a:p>
          <a:endParaRPr lang="uk-UA"/>
        </a:p>
      </dgm:t>
    </dgm:pt>
    <dgm:pt modelId="{B67EB2E2-899B-44BC-B92D-4162BF29DC88}" type="sibTrans" cxnId="{1D8FD918-CBB6-4E2B-A233-BEDEFB811B13}">
      <dgm:prSet/>
      <dgm:spPr/>
      <dgm:t>
        <a:bodyPr/>
        <a:lstStyle/>
        <a:p>
          <a:endParaRPr lang="uk-UA"/>
        </a:p>
      </dgm:t>
    </dgm:pt>
    <dgm:pt modelId="{DAD9516B-094B-45D8-B87C-7FAE6D0A446C}" type="pres">
      <dgm:prSet presAssocID="{990166D6-1934-4FA9-BCC8-EDDC5B8EC3D0}" presName="Name0" presStyleCnt="0">
        <dgm:presLayoutVars>
          <dgm:dir/>
          <dgm:resizeHandles val="exact"/>
        </dgm:presLayoutVars>
      </dgm:prSet>
      <dgm:spPr/>
    </dgm:pt>
    <dgm:pt modelId="{90C7B629-ACB3-4451-840A-235B70E5912C}" type="pres">
      <dgm:prSet presAssocID="{990166D6-1934-4FA9-BCC8-EDDC5B8EC3D0}" presName="fgShape" presStyleLbl="fgShp" presStyleIdx="0" presStyleCnt="1" custScaleX="108696" custScaleY="138095" custLinFactY="-233333" custLinFactNeighborX="2446" custLinFactNeighborY="-300000"/>
      <dgm:spPr/>
    </dgm:pt>
    <dgm:pt modelId="{5537FCCA-8064-4C0B-A5BB-94AA5DED596D}" type="pres">
      <dgm:prSet presAssocID="{990166D6-1934-4FA9-BCC8-EDDC5B8EC3D0}" presName="linComp" presStyleCnt="0"/>
      <dgm:spPr/>
    </dgm:pt>
    <dgm:pt modelId="{432B7883-E432-4A6C-99F8-AAA83C8CA29F}" type="pres">
      <dgm:prSet presAssocID="{A36679B7-5EB0-478B-B31C-6C2E68D039D3}" presName="compNode" presStyleCnt="0"/>
      <dgm:spPr/>
    </dgm:pt>
    <dgm:pt modelId="{362C82D9-0480-45A5-A5F1-29355225D0D7}" type="pres">
      <dgm:prSet presAssocID="{A36679B7-5EB0-478B-B31C-6C2E68D039D3}" presName="bkgdShape" presStyleLbl="node1" presStyleIdx="0" presStyleCnt="3" custLinFactNeighborX="-64"/>
      <dgm:spPr/>
      <dgm:t>
        <a:bodyPr/>
        <a:lstStyle/>
        <a:p>
          <a:endParaRPr lang="uk-UA"/>
        </a:p>
      </dgm:t>
    </dgm:pt>
    <dgm:pt modelId="{43995325-7D32-45F3-8773-A196CCC97284}" type="pres">
      <dgm:prSet presAssocID="{A36679B7-5EB0-478B-B31C-6C2E68D039D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029E3C-4463-4080-A5A6-718C938AFDB5}" type="pres">
      <dgm:prSet presAssocID="{A36679B7-5EB0-478B-B31C-6C2E68D039D3}" presName="invisiNode" presStyleLbl="node1" presStyleIdx="0" presStyleCnt="3"/>
      <dgm:spPr/>
    </dgm:pt>
    <dgm:pt modelId="{780B2F87-00BD-411C-A35C-25B19A517F0E}" type="pres">
      <dgm:prSet presAssocID="{A36679B7-5EB0-478B-B31C-6C2E68D039D3}" presName="imagNode" presStyleLbl="fgImgPlace1" presStyleIdx="0" presStyleCnt="3" custLinFactNeighborX="-1181" custLinFactNeighborY="391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31EBA0-94EB-4349-A746-E714218C2A6D}" type="pres">
      <dgm:prSet presAssocID="{B821CDA1-EA48-4194-8008-25D8BDA6731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3757102-39CD-4463-A548-FA0CBDC363BD}" type="pres">
      <dgm:prSet presAssocID="{9478D768-2005-4418-9F45-46DCC718E875}" presName="compNode" presStyleCnt="0"/>
      <dgm:spPr/>
    </dgm:pt>
    <dgm:pt modelId="{32D52DCC-BD59-4159-A4DD-83F83B96EE03}" type="pres">
      <dgm:prSet presAssocID="{9478D768-2005-4418-9F45-46DCC718E875}" presName="bkgdShape" presStyleLbl="node1" presStyleIdx="1" presStyleCnt="3"/>
      <dgm:spPr/>
      <dgm:t>
        <a:bodyPr/>
        <a:lstStyle/>
        <a:p>
          <a:endParaRPr lang="uk-UA"/>
        </a:p>
      </dgm:t>
    </dgm:pt>
    <dgm:pt modelId="{691E08E8-479C-48CA-937C-341DE95EC390}" type="pres">
      <dgm:prSet presAssocID="{9478D768-2005-4418-9F45-46DCC718E87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968A7C-8B8D-4186-80F2-0B48AA7F764C}" type="pres">
      <dgm:prSet presAssocID="{9478D768-2005-4418-9F45-46DCC718E875}" presName="invisiNode" presStyleLbl="node1" presStyleIdx="1" presStyleCnt="3"/>
      <dgm:spPr/>
    </dgm:pt>
    <dgm:pt modelId="{3DDEC0A4-41E1-4314-8D15-CF406BD08A2C}" type="pres">
      <dgm:prSet presAssocID="{9478D768-2005-4418-9F45-46DCC718E875}" presName="imagNode" presStyleLbl="fgImgPlace1" presStyleIdx="1" presStyleCnt="3" custLinFactNeighborX="-3625" custLinFactNeighborY="427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A9D48B-B8B9-4837-99D7-E707836C9F2E}" type="pres">
      <dgm:prSet presAssocID="{266F4A70-2209-41E0-9CB4-4CED908C00B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56AFB1F-CD6A-4819-9568-9D3EB4F49FBA}" type="pres">
      <dgm:prSet presAssocID="{D6C5F0A0-B4A3-4465-AA73-700C26F5AC42}" presName="compNode" presStyleCnt="0"/>
      <dgm:spPr/>
    </dgm:pt>
    <dgm:pt modelId="{AC411F9F-FEEA-4046-B0DE-8279F2DEF07F}" type="pres">
      <dgm:prSet presAssocID="{D6C5F0A0-B4A3-4465-AA73-700C26F5AC42}" presName="bkgdShape" presStyleLbl="node1" presStyleIdx="2" presStyleCnt="3"/>
      <dgm:spPr/>
      <dgm:t>
        <a:bodyPr/>
        <a:lstStyle/>
        <a:p>
          <a:endParaRPr lang="uk-UA"/>
        </a:p>
      </dgm:t>
    </dgm:pt>
    <dgm:pt modelId="{3EFEACC5-CB1E-4BD4-BB3E-66B18F6036CF}" type="pres">
      <dgm:prSet presAssocID="{D6C5F0A0-B4A3-4465-AA73-700C26F5AC4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64CF9E-F803-48A9-B298-7D520CD521D9}" type="pres">
      <dgm:prSet presAssocID="{D6C5F0A0-B4A3-4465-AA73-700C26F5AC42}" presName="invisiNode" presStyleLbl="node1" presStyleIdx="2" presStyleCnt="3"/>
      <dgm:spPr/>
    </dgm:pt>
    <dgm:pt modelId="{11F7E926-0A6D-48E7-9007-D3F5CA45BFC9}" type="pres">
      <dgm:prSet presAssocID="{D6C5F0A0-B4A3-4465-AA73-700C26F5AC42}" presName="imagNode" presStyleLbl="fgImgPlace1" presStyleIdx="2" presStyleCnt="3" custLinFactNeighborX="4656" custLinFactNeighborY="4275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C6BF6A5-091B-4A3A-B2A1-661112269215}" srcId="{990166D6-1934-4FA9-BCC8-EDDC5B8EC3D0}" destId="{9478D768-2005-4418-9F45-46DCC718E875}" srcOrd="1" destOrd="0" parTransId="{D03E39CA-72FF-4B77-AAA9-27CE589E1649}" sibTransId="{266F4A70-2209-41E0-9CB4-4CED908C00BC}"/>
    <dgm:cxn modelId="{BAC71AF2-B746-4403-B5C3-50D33E4A885F}" type="presOf" srcId="{9478D768-2005-4418-9F45-46DCC718E875}" destId="{32D52DCC-BD59-4159-A4DD-83F83B96EE03}" srcOrd="0" destOrd="0" presId="urn:microsoft.com/office/officeart/2005/8/layout/hList7"/>
    <dgm:cxn modelId="{2515E733-6DC0-4F28-9491-7A9E5C7A5E60}" type="presOf" srcId="{990166D6-1934-4FA9-BCC8-EDDC5B8EC3D0}" destId="{DAD9516B-094B-45D8-B87C-7FAE6D0A446C}" srcOrd="0" destOrd="0" presId="urn:microsoft.com/office/officeart/2005/8/layout/hList7"/>
    <dgm:cxn modelId="{FE695421-E063-4AD2-A913-8027ECABADBE}" type="presOf" srcId="{A36679B7-5EB0-478B-B31C-6C2E68D039D3}" destId="{43995325-7D32-45F3-8773-A196CCC97284}" srcOrd="1" destOrd="0" presId="urn:microsoft.com/office/officeart/2005/8/layout/hList7"/>
    <dgm:cxn modelId="{FD2DBEEA-94D2-4552-BD9B-FD83A3EE9843}" srcId="{990166D6-1934-4FA9-BCC8-EDDC5B8EC3D0}" destId="{A36679B7-5EB0-478B-B31C-6C2E68D039D3}" srcOrd="0" destOrd="0" parTransId="{3A5DB223-9892-4D88-8D87-2D0BD307EAAB}" sibTransId="{B821CDA1-EA48-4194-8008-25D8BDA67311}"/>
    <dgm:cxn modelId="{1D8FD918-CBB6-4E2B-A233-BEDEFB811B13}" srcId="{990166D6-1934-4FA9-BCC8-EDDC5B8EC3D0}" destId="{D6C5F0A0-B4A3-4465-AA73-700C26F5AC42}" srcOrd="2" destOrd="0" parTransId="{067D7B28-61BE-4AEB-B4DB-8CE1445B1E1B}" sibTransId="{B67EB2E2-899B-44BC-B92D-4162BF29DC88}"/>
    <dgm:cxn modelId="{E634A9EE-1D10-4E8E-97A4-0605F6A9C666}" type="presOf" srcId="{A36679B7-5EB0-478B-B31C-6C2E68D039D3}" destId="{362C82D9-0480-45A5-A5F1-29355225D0D7}" srcOrd="0" destOrd="0" presId="urn:microsoft.com/office/officeart/2005/8/layout/hList7"/>
    <dgm:cxn modelId="{0FC368C8-6B5A-4A3C-910F-ADE7500CCB71}" type="presOf" srcId="{D6C5F0A0-B4A3-4465-AA73-700C26F5AC42}" destId="{AC411F9F-FEEA-4046-B0DE-8279F2DEF07F}" srcOrd="0" destOrd="0" presId="urn:microsoft.com/office/officeart/2005/8/layout/hList7"/>
    <dgm:cxn modelId="{7A49C649-1DC4-4042-9D91-739BFE99C69E}" type="presOf" srcId="{9478D768-2005-4418-9F45-46DCC718E875}" destId="{691E08E8-479C-48CA-937C-341DE95EC390}" srcOrd="1" destOrd="0" presId="urn:microsoft.com/office/officeart/2005/8/layout/hList7"/>
    <dgm:cxn modelId="{9F50AD8C-B53A-44B9-8324-931342EAD1EC}" type="presOf" srcId="{D6C5F0A0-B4A3-4465-AA73-700C26F5AC42}" destId="{3EFEACC5-CB1E-4BD4-BB3E-66B18F6036CF}" srcOrd="1" destOrd="0" presId="urn:microsoft.com/office/officeart/2005/8/layout/hList7"/>
    <dgm:cxn modelId="{0CF54D9B-E5D0-4F90-A970-17EAEE644DAD}" type="presOf" srcId="{B821CDA1-EA48-4194-8008-25D8BDA67311}" destId="{4D31EBA0-94EB-4349-A746-E714218C2A6D}" srcOrd="0" destOrd="0" presId="urn:microsoft.com/office/officeart/2005/8/layout/hList7"/>
    <dgm:cxn modelId="{1CCD2DCA-A474-4E72-8D99-295D8A944235}" type="presOf" srcId="{266F4A70-2209-41E0-9CB4-4CED908C00BC}" destId="{48A9D48B-B8B9-4837-99D7-E707836C9F2E}" srcOrd="0" destOrd="0" presId="urn:microsoft.com/office/officeart/2005/8/layout/hList7"/>
    <dgm:cxn modelId="{C1C72B96-53B4-4807-B848-955CE9925CB2}" type="presParOf" srcId="{DAD9516B-094B-45D8-B87C-7FAE6D0A446C}" destId="{90C7B629-ACB3-4451-840A-235B70E5912C}" srcOrd="0" destOrd="0" presId="urn:microsoft.com/office/officeart/2005/8/layout/hList7"/>
    <dgm:cxn modelId="{58960139-D528-4BD4-AE6A-7B51F484DBB3}" type="presParOf" srcId="{DAD9516B-094B-45D8-B87C-7FAE6D0A446C}" destId="{5537FCCA-8064-4C0B-A5BB-94AA5DED596D}" srcOrd="1" destOrd="0" presId="urn:microsoft.com/office/officeart/2005/8/layout/hList7"/>
    <dgm:cxn modelId="{82366615-08F5-428D-8146-E33AC2BDA375}" type="presParOf" srcId="{5537FCCA-8064-4C0B-A5BB-94AA5DED596D}" destId="{432B7883-E432-4A6C-99F8-AAA83C8CA29F}" srcOrd="0" destOrd="0" presId="urn:microsoft.com/office/officeart/2005/8/layout/hList7"/>
    <dgm:cxn modelId="{D890C200-A04F-4590-BC29-97B0BA7C02FA}" type="presParOf" srcId="{432B7883-E432-4A6C-99F8-AAA83C8CA29F}" destId="{362C82D9-0480-45A5-A5F1-29355225D0D7}" srcOrd="0" destOrd="0" presId="urn:microsoft.com/office/officeart/2005/8/layout/hList7"/>
    <dgm:cxn modelId="{FC958295-BB17-4016-AD9A-1B2780DE3094}" type="presParOf" srcId="{432B7883-E432-4A6C-99F8-AAA83C8CA29F}" destId="{43995325-7D32-45F3-8773-A196CCC97284}" srcOrd="1" destOrd="0" presId="urn:microsoft.com/office/officeart/2005/8/layout/hList7"/>
    <dgm:cxn modelId="{0191435E-1638-4F95-9CEC-1CEC500D9C85}" type="presParOf" srcId="{432B7883-E432-4A6C-99F8-AAA83C8CA29F}" destId="{56029E3C-4463-4080-A5A6-718C938AFDB5}" srcOrd="2" destOrd="0" presId="urn:microsoft.com/office/officeart/2005/8/layout/hList7"/>
    <dgm:cxn modelId="{3DE28A37-281B-4488-9946-95C0E454255C}" type="presParOf" srcId="{432B7883-E432-4A6C-99F8-AAA83C8CA29F}" destId="{780B2F87-00BD-411C-A35C-25B19A517F0E}" srcOrd="3" destOrd="0" presId="urn:microsoft.com/office/officeart/2005/8/layout/hList7"/>
    <dgm:cxn modelId="{EC2FCB9A-5B2B-4A49-87C2-85B17BFB2E64}" type="presParOf" srcId="{5537FCCA-8064-4C0B-A5BB-94AA5DED596D}" destId="{4D31EBA0-94EB-4349-A746-E714218C2A6D}" srcOrd="1" destOrd="0" presId="urn:microsoft.com/office/officeart/2005/8/layout/hList7"/>
    <dgm:cxn modelId="{FDC2F966-CD7A-45D3-8E5D-85DF91C6A4DF}" type="presParOf" srcId="{5537FCCA-8064-4C0B-A5BB-94AA5DED596D}" destId="{13757102-39CD-4463-A548-FA0CBDC363BD}" srcOrd="2" destOrd="0" presId="urn:microsoft.com/office/officeart/2005/8/layout/hList7"/>
    <dgm:cxn modelId="{C3244EA4-E40D-4A0F-91EC-19646ACE14A8}" type="presParOf" srcId="{13757102-39CD-4463-A548-FA0CBDC363BD}" destId="{32D52DCC-BD59-4159-A4DD-83F83B96EE03}" srcOrd="0" destOrd="0" presId="urn:microsoft.com/office/officeart/2005/8/layout/hList7"/>
    <dgm:cxn modelId="{9AB8B97E-7624-401D-96D6-24C21BC929D3}" type="presParOf" srcId="{13757102-39CD-4463-A548-FA0CBDC363BD}" destId="{691E08E8-479C-48CA-937C-341DE95EC390}" srcOrd="1" destOrd="0" presId="urn:microsoft.com/office/officeart/2005/8/layout/hList7"/>
    <dgm:cxn modelId="{F9324B3E-09AC-4707-8D43-7D1EB543CE45}" type="presParOf" srcId="{13757102-39CD-4463-A548-FA0CBDC363BD}" destId="{88968A7C-8B8D-4186-80F2-0B48AA7F764C}" srcOrd="2" destOrd="0" presId="urn:microsoft.com/office/officeart/2005/8/layout/hList7"/>
    <dgm:cxn modelId="{9328B0B5-8668-41D9-B994-EDE53CA17C2B}" type="presParOf" srcId="{13757102-39CD-4463-A548-FA0CBDC363BD}" destId="{3DDEC0A4-41E1-4314-8D15-CF406BD08A2C}" srcOrd="3" destOrd="0" presId="urn:microsoft.com/office/officeart/2005/8/layout/hList7"/>
    <dgm:cxn modelId="{15DB00D8-3EEC-4D45-AEE7-05E6B936D089}" type="presParOf" srcId="{5537FCCA-8064-4C0B-A5BB-94AA5DED596D}" destId="{48A9D48B-B8B9-4837-99D7-E707836C9F2E}" srcOrd="3" destOrd="0" presId="urn:microsoft.com/office/officeart/2005/8/layout/hList7"/>
    <dgm:cxn modelId="{A9D91593-383D-4E84-BB2B-5A21FB0BFF83}" type="presParOf" srcId="{5537FCCA-8064-4C0B-A5BB-94AA5DED596D}" destId="{856AFB1F-CD6A-4819-9568-9D3EB4F49FBA}" srcOrd="4" destOrd="0" presId="urn:microsoft.com/office/officeart/2005/8/layout/hList7"/>
    <dgm:cxn modelId="{B25C6CA4-F167-4380-8E1C-E64F681FC80D}" type="presParOf" srcId="{856AFB1F-CD6A-4819-9568-9D3EB4F49FBA}" destId="{AC411F9F-FEEA-4046-B0DE-8279F2DEF07F}" srcOrd="0" destOrd="0" presId="urn:microsoft.com/office/officeart/2005/8/layout/hList7"/>
    <dgm:cxn modelId="{91C8176F-FF83-4197-9997-D5E2CAB8580D}" type="presParOf" srcId="{856AFB1F-CD6A-4819-9568-9D3EB4F49FBA}" destId="{3EFEACC5-CB1E-4BD4-BB3E-66B18F6036CF}" srcOrd="1" destOrd="0" presId="urn:microsoft.com/office/officeart/2005/8/layout/hList7"/>
    <dgm:cxn modelId="{D014B119-A4D2-45D0-913F-E51C2ABA7983}" type="presParOf" srcId="{856AFB1F-CD6A-4819-9568-9D3EB4F49FBA}" destId="{9264CF9E-F803-48A9-B298-7D520CD521D9}" srcOrd="2" destOrd="0" presId="urn:microsoft.com/office/officeart/2005/8/layout/hList7"/>
    <dgm:cxn modelId="{ECDC8D64-21CC-405F-882A-B42B233BD2C1}" type="presParOf" srcId="{856AFB1F-CD6A-4819-9568-9D3EB4F49FBA}" destId="{11F7E926-0A6D-48E7-9007-D3F5CA45BF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3D4ADE-4AEF-485C-A704-562650860385}">
      <dsp:nvSpPr>
        <dsp:cNvPr id="0" name=""/>
        <dsp:cNvSpPr/>
      </dsp:nvSpPr>
      <dsp:spPr>
        <a:xfrm rot="16200000">
          <a:off x="358733" y="-70710"/>
          <a:ext cx="3849813" cy="399124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B050"/>
              </a:solidFill>
            </a:rPr>
            <a:t>Пряме котирування </a:t>
          </a:r>
          <a:r>
            <a:rPr lang="uk-UA" sz="1800" kern="1200" dirty="0" smtClean="0"/>
            <a:t>– це вираження одиниці іноземної валюти в національній,тобто 1,або 10, або 100 одиниць іноземної валюти = Х одиницям національної валюти. Наприклад 100 дол. = 800 грн.</a:t>
          </a:r>
          <a:endParaRPr lang="uk-UA" sz="1800" kern="1200" dirty="0"/>
        </a:p>
      </dsp:txBody>
      <dsp:txXfrm rot="16200000">
        <a:off x="358733" y="-70710"/>
        <a:ext cx="3849813" cy="3991240"/>
      </dsp:txXfrm>
    </dsp:sp>
    <dsp:sp modelId="{48BEDE73-17F2-4D2B-BA2D-34E395AA5382}">
      <dsp:nvSpPr>
        <dsp:cNvPr id="0" name=""/>
        <dsp:cNvSpPr/>
      </dsp:nvSpPr>
      <dsp:spPr>
        <a:xfrm rot="5400000">
          <a:off x="4392501" y="-72024"/>
          <a:ext cx="3847932" cy="399198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B050"/>
              </a:solidFill>
            </a:rPr>
            <a:t>Непряме котирування </a:t>
          </a:r>
          <a:r>
            <a:rPr lang="uk-UA" sz="1800" kern="1200" dirty="0" smtClean="0"/>
            <a:t>– це вираження одиниці національної валюти в іноземній,тобто 1, або 10, або 100 одиниць нац. Валюти = Х одиницям іноземної валюти. Наприклад 100 грн. = 12,5 дол.</a:t>
          </a:r>
          <a:endParaRPr lang="uk-UA" sz="1800" kern="1200" dirty="0"/>
        </a:p>
      </dsp:txBody>
      <dsp:txXfrm rot="5400000">
        <a:off x="4392501" y="-72024"/>
        <a:ext cx="3847932" cy="3991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C82D9-0480-45A5-A5F1-29355225D0D7}">
      <dsp:nvSpPr>
        <dsp:cNvPr id="0" name=""/>
        <dsp:cNvSpPr/>
      </dsp:nvSpPr>
      <dsp:spPr>
        <a:xfrm>
          <a:off x="7" y="0"/>
          <a:ext cx="2634480" cy="6048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Крос – курс – це співвідношення між двома валютами,яке встановлюється з їх курсу щодо курсу третьої валюти.</a:t>
          </a:r>
          <a:endParaRPr lang="uk-UA" sz="2000" kern="1200" dirty="0"/>
        </a:p>
      </dsp:txBody>
      <dsp:txXfrm>
        <a:off x="7" y="2419468"/>
        <a:ext cx="2634480" cy="2419468"/>
      </dsp:txXfrm>
    </dsp:sp>
    <dsp:sp modelId="{780B2F87-00BD-411C-A35C-25B19A517F0E}">
      <dsp:nvSpPr>
        <dsp:cNvPr id="0" name=""/>
        <dsp:cNvSpPr/>
      </dsp:nvSpPr>
      <dsp:spPr>
        <a:xfrm>
          <a:off x="288041" y="1152127"/>
          <a:ext cx="2014207" cy="20142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52DCC-BD59-4159-A4DD-83F83B96EE03}">
      <dsp:nvSpPr>
        <dsp:cNvPr id="0" name=""/>
        <dsp:cNvSpPr/>
      </dsp:nvSpPr>
      <dsp:spPr>
        <a:xfrm>
          <a:off x="2715207" y="0"/>
          <a:ext cx="2634480" cy="6048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Форвард( строковий) – ціна, за якою дана валюта продається або купується за умови передачі її на певну дату в майбутньому</a:t>
          </a:r>
          <a:endParaRPr lang="uk-UA" sz="2000" kern="1200" dirty="0"/>
        </a:p>
      </dsp:txBody>
      <dsp:txXfrm>
        <a:off x="2715207" y="2419468"/>
        <a:ext cx="2634480" cy="2419468"/>
      </dsp:txXfrm>
    </dsp:sp>
    <dsp:sp modelId="{3DDEC0A4-41E1-4314-8D15-CF406BD08A2C}">
      <dsp:nvSpPr>
        <dsp:cNvPr id="0" name=""/>
        <dsp:cNvSpPr/>
      </dsp:nvSpPr>
      <dsp:spPr>
        <a:xfrm>
          <a:off x="2952329" y="1224135"/>
          <a:ext cx="2014207" cy="20142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11F9F-FEEA-4046-B0DE-8279F2DEF07F}">
      <dsp:nvSpPr>
        <dsp:cNvPr id="0" name=""/>
        <dsp:cNvSpPr/>
      </dsp:nvSpPr>
      <dsp:spPr>
        <a:xfrm>
          <a:off x="5428722" y="0"/>
          <a:ext cx="2634480" cy="6048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Міжнародні зв'язки (туристичні поїздки,навчання,стажування)  вимагають здійснення угод на ринку іноземних валют</a:t>
          </a:r>
          <a:endParaRPr lang="uk-UA" sz="2000" kern="1200" dirty="0"/>
        </a:p>
      </dsp:txBody>
      <dsp:txXfrm>
        <a:off x="5428722" y="2419468"/>
        <a:ext cx="2634480" cy="2419468"/>
      </dsp:txXfrm>
    </dsp:sp>
    <dsp:sp modelId="{11F7E926-0A6D-48E7-9007-D3F5CA45BFC9}">
      <dsp:nvSpPr>
        <dsp:cNvPr id="0" name=""/>
        <dsp:cNvSpPr/>
      </dsp:nvSpPr>
      <dsp:spPr>
        <a:xfrm>
          <a:off x="5832640" y="1224135"/>
          <a:ext cx="2014207" cy="20142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7B629-ACB3-4451-840A-235B70E5912C}">
      <dsp:nvSpPr>
        <dsp:cNvPr id="0" name=""/>
        <dsp:cNvSpPr/>
      </dsp:nvSpPr>
      <dsp:spPr>
        <a:xfrm>
          <a:off x="-12" y="0"/>
          <a:ext cx="8064921" cy="125293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9F85F-23D0-41FD-A376-672ADA798F77}" type="datetimeFigureOut">
              <a:rPr lang="uk-UA" smtClean="0"/>
              <a:pPr/>
              <a:t>25.04.2014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AB9EA-58F1-4472-9CE3-BC370E28CC13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B9EA-58F1-4472-9CE3-BC370E28CC13}" type="slidenum">
              <a:rPr lang="uk-UA" smtClean="0"/>
              <a:pPr/>
              <a:t>10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Міжнародна валютна система. Формування валютного курсу</a:t>
            </a:r>
            <a:endParaRPr lang="uk-U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805264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Виконала учениця 11-А класу, </a:t>
            </a:r>
            <a:r>
              <a:rPr lang="uk-UA" sz="2400" b="1" i="1" dirty="0" err="1" smtClean="0"/>
              <a:t>Фурдиш</a:t>
            </a:r>
            <a:r>
              <a:rPr lang="uk-UA" sz="2400" b="1" i="1" dirty="0" smtClean="0"/>
              <a:t> </a:t>
            </a:r>
            <a:r>
              <a:rPr lang="uk-UA" sz="2400" b="1" i="1" dirty="0" smtClean="0"/>
              <a:t>Вероніка</a:t>
            </a:r>
            <a:endParaRPr lang="uk-UA" sz="2400" b="1" i="1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graphicFrame>
        <p:nvGraphicFramePr>
          <p:cNvPr id="5" name="Схема 4"/>
          <p:cNvGraphicFramePr/>
          <p:nvPr/>
        </p:nvGraphicFramePr>
        <p:xfrm>
          <a:off x="827584" y="332656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62068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При укладанні угод купівлі – продажу на валютному ринку використовують такі види курсів:</a:t>
            </a:r>
            <a:endParaRPr lang="uk-UA" sz="20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На курс валют впливають: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Рівень конкурентоспроможності національних товарів на зовнішніх ринках;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Темпи інфляції;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Відмінність відсоткових ставок у різних країнах;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/>
              <a:t> Державна політика;</a:t>
            </a:r>
            <a:endParaRPr lang="uk-UA" sz="2000" dirty="0"/>
          </a:p>
        </p:txBody>
      </p:sp>
      <p:pic>
        <p:nvPicPr>
          <p:cNvPr id="6" name="Рисунок 5" descr="vselennaya-doll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420888"/>
            <a:ext cx="5034136" cy="314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pcii-bikov-dek2012-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86150"/>
            <a:ext cx="4486275" cy="337185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95736" y="548680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B050"/>
                </a:solidFill>
              </a:rPr>
              <a:t>   Міжнародні валютні відносини </a:t>
            </a:r>
            <a:r>
              <a:rPr lang="uk-UA" sz="2000" dirty="0" smtClean="0"/>
              <a:t>– це сукупність економічних відносин між країнами, юридичними і фізичними особами, міжнародними економічними, фінансово – кредитними організаціями з приводу функціонування і розвитку валюти.</a:t>
            </a:r>
            <a:endParaRPr lang="uk-UA" sz="2000" dirty="0"/>
          </a:p>
        </p:txBody>
      </p:sp>
      <p:pic>
        <p:nvPicPr>
          <p:cNvPr id="6" name="Рисунок 5" descr="Ekon11-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492896"/>
            <a:ext cx="3048000" cy="2286000"/>
          </a:xfrm>
          <a:prstGeom prst="rect">
            <a:avLst/>
          </a:prstGeom>
        </p:spPr>
      </p:pic>
      <p:pic>
        <p:nvPicPr>
          <p:cNvPr id="18" name="Рисунок 17" descr="Ekon11-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93096"/>
            <a:ext cx="3123510" cy="2348880"/>
          </a:xfrm>
          <a:prstGeom prst="rect">
            <a:avLst/>
          </a:prstGeom>
        </p:spPr>
      </p:pic>
      <p:pic>
        <p:nvPicPr>
          <p:cNvPr id="19" name="Рисунок 18" descr="news_newszopuytuy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988840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B050"/>
                </a:solidFill>
              </a:rPr>
              <a:t>Бреттон – Вудська валютна система</a:t>
            </a:r>
          </a:p>
          <a:p>
            <a:pPr algn="ctr"/>
            <a:r>
              <a:rPr lang="uk-UA" sz="2400" b="1" i="1" dirty="0" smtClean="0">
                <a:solidFill>
                  <a:srgbClr val="00B050"/>
                </a:solidFill>
              </a:rPr>
              <a:t>(золотодолоровий стандарт)</a:t>
            </a:r>
            <a:endParaRPr lang="uk-UA" sz="2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700808"/>
            <a:ext cx="6732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Основні положення: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 Світовими грошима вважалися золото і долар;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 казначейство США зобов'язувалося обмінювати долари центральним банкам та урядовим установам інших країн та встановленим офіційним курсом 1934 р.;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 smtClean="0"/>
              <a:t>Всі валюти твердо прив'язувалися до долара;</a:t>
            </a:r>
            <a:endParaRPr lang="uk-UA" sz="2000" dirty="0"/>
          </a:p>
        </p:txBody>
      </p:sp>
      <p:pic>
        <p:nvPicPr>
          <p:cNvPr id="8" name="Рисунок 7" descr="405791_zoloto_m_3324013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645024"/>
            <a:ext cx="4802426" cy="300151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6" y="188640"/>
            <a:ext cx="730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   </a:t>
            </a:r>
            <a:r>
              <a:rPr lang="uk-UA" sz="2400" dirty="0" smtClean="0"/>
              <a:t>У 1976 р. в Кінгстоні  відбувся перехід  до </a:t>
            </a:r>
            <a:r>
              <a:rPr lang="uk-UA" sz="2400" dirty="0" smtClean="0">
                <a:solidFill>
                  <a:srgbClr val="00B050"/>
                </a:solidFill>
              </a:rPr>
              <a:t>якісно нової світової валютної системи</a:t>
            </a:r>
            <a:r>
              <a:rPr lang="uk-UA" sz="2400" dirty="0" smtClean="0"/>
              <a:t>, в основі якої такі принципи:</a:t>
            </a:r>
            <a:endParaRPr lang="uk-UA" sz="2400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835696" y="1988840"/>
            <a:ext cx="1728192" cy="432048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355976" y="1916832"/>
            <a:ext cx="1728192" cy="432048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804248" y="1916832"/>
            <a:ext cx="1728192" cy="432048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3140968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Перехід до “плаваючих” курсів та перетворення спеціальних прав запозичень на світовий грошовий еталон, на головний резервний актив та міжнародний засіб розрахунків і платежів;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30689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Юридичне закріплення процесу демонетизації золота;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306896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Посилення міждержавного валютного регулювання;</a:t>
            </a:r>
            <a:endParaRPr lang="uk-UA" dirty="0"/>
          </a:p>
        </p:txBody>
      </p:sp>
      <p:pic>
        <p:nvPicPr>
          <p:cNvPr id="14" name="Рисунок 13" descr="vselennaya-doll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293096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40466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   Світова валютна система включає валютний механізм – тобто правові норми та інститути, які ці норми виробляють і представляють, а також систему міжнародних  валютних відносин, тобто зв'язки, які виникають  між різними суб'єктами  міжнародних економічних відносин на валютних ринках</a:t>
            </a:r>
            <a:endParaRPr lang="uk-UA" sz="2000" dirty="0"/>
          </a:p>
        </p:txBody>
      </p:sp>
      <p:pic>
        <p:nvPicPr>
          <p:cNvPr id="6" name="Рисунок 5" descr="bcb1075b0f_157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64904"/>
            <a:ext cx="5904656" cy="3555665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404664"/>
            <a:ext cx="6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B050"/>
                </a:solidFill>
              </a:rPr>
              <a:t>Конвертованість валюти </a:t>
            </a:r>
            <a:r>
              <a:rPr lang="uk-UA" sz="2000" dirty="0" smtClean="0"/>
              <a:t>– здатність однієї валюти обмінюватися на інші. Валюти бувають: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412776"/>
            <a:ext cx="2160240" cy="4968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Вільно конвертовані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це валюти, які вільно й необмежено обмінюються на інші валюти. Це валюти країн, які повністю скасували валютні обмеження як для президентів, так і для резидентів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412776"/>
            <a:ext cx="2160240" cy="4968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Частково конвертовані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це валюти, які обмінюються тільки на деякі інші валюти. Це валюти країн,які скасували валютні обмеження не за всіма валютними операціями або тільки для нерезидентів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1412776"/>
            <a:ext cx="2160240" cy="4968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Неконверновані валюти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це валюти, які функціонують тільки в межах однієї країни й  не обмінюються на інші валюти. Це валюти країн, які повністю зберігають валютні обмеження за всіма валютними операціями</a:t>
            </a:r>
            <a:endParaRPr lang="uk-UA" sz="20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6" y="476672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 У межах поняття конвертованості валют існує поняття резервної валюти.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   Резервна валюта </a:t>
            </a:r>
            <a:r>
              <a:rPr lang="uk-UA" sz="2000" dirty="0" smtClean="0"/>
              <a:t>– це валюта, яка використовується для обслуговування міжнародних розрахунків під час завнішьоторговельних операцій, іноземних інвестицій і при визначені світових цін.</a:t>
            </a:r>
          </a:p>
          <a:p>
            <a:r>
              <a:rPr lang="uk-UA" sz="2000" dirty="0" smtClean="0"/>
              <a:t>   Роль резервних валют виконують </a:t>
            </a:r>
            <a:r>
              <a:rPr lang="uk-UA" sz="2000" b="1" i="1" dirty="0" smtClean="0">
                <a:solidFill>
                  <a:srgbClr val="00B050"/>
                </a:solidFill>
              </a:rPr>
              <a:t>долар США, фунт стерлінгів, євро та японська ієна. </a:t>
            </a:r>
            <a:endParaRPr lang="uk-UA" sz="2000" b="1" i="1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Opcii-bikov-dek2012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725" y="3486150"/>
            <a:ext cx="4486275" cy="3371850"/>
          </a:xfrm>
          <a:prstGeom prst="rect">
            <a:avLst/>
          </a:prstGeom>
        </p:spPr>
      </p:pic>
      <p:pic>
        <p:nvPicPr>
          <p:cNvPr id="9" name="Рисунок 8" descr="news_newszopuytuy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429000"/>
            <a:ext cx="2736304" cy="273630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B050"/>
                </a:solidFill>
              </a:rPr>
              <a:t>Валютний курс </a:t>
            </a:r>
            <a:r>
              <a:rPr lang="uk-UA" sz="2000" dirty="0" smtClean="0"/>
              <a:t>– це ціна грошової одиниці однієї країни, яка виражена в грошовій одиниці інших країн</a:t>
            </a:r>
            <a:endParaRPr lang="uk-U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443711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Розрахунки здійснюються через банки, які розглядають валютні операції як один зі способів отримання доходу. У зв'язку з цим при котируванні валюти банки встановлюють два курси: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Курс покупця </a:t>
            </a:r>
            <a:r>
              <a:rPr lang="uk-UA" sz="2000" dirty="0" smtClean="0"/>
              <a:t>– курс, за яким банк купує валюту;</a:t>
            </a:r>
          </a:p>
          <a:p>
            <a:r>
              <a:rPr lang="uk-UA" sz="2000" b="1" i="1" dirty="0" smtClean="0">
                <a:solidFill>
                  <a:srgbClr val="00B050"/>
                </a:solidFill>
              </a:rPr>
              <a:t>Курс продавця </a:t>
            </a:r>
            <a:r>
              <a:rPr lang="uk-UA" sz="2000" dirty="0" smtClean="0"/>
              <a:t>– курс, з яким банк продає валюту;</a:t>
            </a:r>
            <a:endParaRPr lang="uk-UA" sz="2000" dirty="0"/>
          </a:p>
        </p:txBody>
      </p:sp>
      <p:pic>
        <p:nvPicPr>
          <p:cNvPr id="7" name="Рисунок 6" descr="chto-ne-ochen-v-nem-i-nuzhdaets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124744"/>
            <a:ext cx="5299789" cy="3312368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Банки використовують пряме і непряме котирування валют</a:t>
            </a:r>
            <a:endParaRPr lang="uk-UA" sz="20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827584" y="692696"/>
          <a:ext cx="8040216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3571164"/>
            <a:ext cx="4104456" cy="328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594</Words>
  <Application>Microsoft Office PowerPoint</Application>
  <PresentationFormat>Экран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20</cp:revision>
  <dcterms:created xsi:type="dcterms:W3CDTF">2014-04-24T15:02:02Z</dcterms:created>
  <dcterms:modified xsi:type="dcterms:W3CDTF">2014-04-25T10:44:06Z</dcterms:modified>
</cp:coreProperties>
</file>