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366DFD-D56D-470A-B5AB-C15FB8D1D551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CA416D-72B7-465D-985A-6A9C709FB1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Relationship Id="rId9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672408" cy="2016224"/>
          </a:xfrm>
        </p:spPr>
        <p:txBody>
          <a:bodyPr anchor="ctr">
            <a:no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Особливості українського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народного костюма: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67027" cy="1600208"/>
          </a:xfrm>
        </p:spPr>
        <p:txBody>
          <a:bodyPr anchor="ctr"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Київщина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2" l="4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2" y="769270"/>
            <a:ext cx="3490694" cy="49567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1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2000" y="692696"/>
            <a:ext cx="367240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Безрукавка 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керсетка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)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Керсетку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роботи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шили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ситцю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підшивці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Святкову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тоншого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сукна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грубшого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шовку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довжина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її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стеген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Поли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керсетки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прикрашали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зубцями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оксамиту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правій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полі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гаптований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узір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,,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наріжник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” 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Молодші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жінки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добирали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колір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синій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зелений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Старші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жінки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воліли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темніші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відтінки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56" l="9091" r="93007">
                        <a14:foregroundMark x1="32168" y1="13953" x2="32168" y2="13953"/>
                        <a14:foregroundMark x1="46853" y1="5233" x2="46853" y2="5233"/>
                        <a14:foregroundMark x1="70629" y1="14535" x2="70629" y2="14535"/>
                        <a14:foregroundMark x1="75524" y1="15116" x2="75524" y2="15116"/>
                        <a14:foregroundMark x1="70629" y1="30233" x2="70629" y2="30233"/>
                        <a14:foregroundMark x1="46154" y1="22093" x2="46154" y2="22093"/>
                        <a14:foregroundMark x1="29371" y1="5814" x2="29371" y2="5814"/>
                        <a14:foregroundMark x1="34266" y1="52326" x2="34266" y2="52326"/>
                        <a14:foregroundMark x1="56643" y1="47674" x2="56643" y2="47674"/>
                        <a14:foregroundMark x1="53846" y1="63953" x2="53846" y2="63953"/>
                        <a14:foregroundMark x1="54545" y1="52907" x2="54545" y2="52907"/>
                        <a14:foregroundMark x1="54545" y1="61628" x2="54545" y2="61628"/>
                        <a14:foregroundMark x1="55944" y1="56977" x2="55944" y2="56977"/>
                        <a14:foregroundMark x1="55944" y1="57558" x2="55944" y2="57558"/>
                        <a14:foregroundMark x1="55944" y1="65116" x2="55944" y2="65116"/>
                        <a14:foregroundMark x1="55944" y1="65698" x2="55944" y2="65698"/>
                        <a14:foregroundMark x1="55944" y1="72093" x2="55944" y2="72093"/>
                        <a14:foregroundMark x1="55944" y1="72674" x2="55944" y2="72674"/>
                        <a14:foregroundMark x1="65734" y1="76163" x2="65734" y2="76163"/>
                        <a14:foregroundMark x1="68531" y1="79070" x2="68531" y2="79070"/>
                        <a14:foregroundMark x1="74126" y1="80233" x2="74126" y2="80233"/>
                        <a14:foregroundMark x1="76224" y1="85465" x2="76224" y2="85465"/>
                        <a14:foregroundMark x1="80420" y1="78488" x2="80420" y2="78488"/>
                        <a14:foregroundMark x1="72727" y1="65116" x2="72727" y2="65116"/>
                        <a14:foregroundMark x1="40559" y1="49419" x2="40559" y2="49419"/>
                        <a14:foregroundMark x1="27972" y1="61047" x2="27972" y2="61047"/>
                        <a14:foregroundMark x1="24476" y1="73256" x2="24476" y2="73256"/>
                        <a14:foregroundMark x1="24476" y1="83721" x2="24476" y2="83721"/>
                        <a14:foregroundMark x1="35664" y1="73837" x2="35664" y2="73837"/>
                        <a14:foregroundMark x1="34965" y1="62791" x2="34965" y2="62791"/>
                        <a14:foregroundMark x1="76923" y1="40116" x2="76923" y2="40116"/>
                        <a14:foregroundMark x1="77622" y1="41279" x2="77622" y2="41279"/>
                        <a14:foregroundMark x1="80420" y1="45930" x2="80420" y2="45930"/>
                        <a14:foregroundMark x1="80420" y1="50000" x2="80420" y2="50000"/>
                        <a14:foregroundMark x1="80420" y1="55233" x2="80420" y2="55233"/>
                        <a14:foregroundMark x1="80420" y1="58721" x2="80420" y2="58721"/>
                        <a14:foregroundMark x1="81818" y1="61628" x2="81818" y2="61628"/>
                        <a14:foregroundMark x1="83916" y1="65116" x2="83916" y2="65116"/>
                        <a14:foregroundMark x1="86713" y1="69767" x2="86713" y2="69767"/>
                        <a14:foregroundMark x1="86713" y1="77326" x2="86713" y2="77326"/>
                        <a14:foregroundMark x1="86713" y1="77326" x2="86713" y2="77326"/>
                        <a14:foregroundMark x1="87413" y1="82558" x2="87413" y2="82558"/>
                        <a14:foregroundMark x1="89510" y1="90116" x2="89510" y2="90116"/>
                        <a14:foregroundMark x1="67133" y1="96512" x2="67133" y2="96512"/>
                        <a14:foregroundMark x1="81119" y1="96512" x2="81119" y2="96512"/>
                        <a14:foregroundMark x1="90909" y1="94767" x2="90909" y2="94767"/>
                        <a14:foregroundMark x1="29371" y1="95349" x2="29371" y2="95349"/>
                        <a14:foregroundMark x1="34266" y1="94767" x2="34266" y2="94767"/>
                        <a14:foregroundMark x1="37063" y1="94767" x2="37063" y2="94767"/>
                        <a14:foregroundMark x1="39161" y1="94767" x2="39161" y2="94767"/>
                        <a14:foregroundMark x1="39161" y1="94767" x2="39161" y2="94767"/>
                        <a14:foregroundMark x1="41958" y1="95349" x2="41958" y2="95349"/>
                        <a14:foregroundMark x1="25175" y1="31977" x2="25175" y2="31977"/>
                        <a14:foregroundMark x1="21678" y1="26163" x2="21678" y2="26163"/>
                        <a14:foregroundMark x1="21678" y1="23256" x2="21678" y2="23256"/>
                        <a14:foregroundMark x1="24476" y1="41860" x2="24476" y2="41860"/>
                        <a14:foregroundMark x1="24476" y1="48256" x2="24476" y2="48256"/>
                        <a14:foregroundMark x1="24476" y1="47093" x2="24476" y2="47093"/>
                        <a14:foregroundMark x1="18182" y1="53488" x2="18182" y2="53488"/>
                        <a14:foregroundMark x1="18182" y1="57558" x2="18182" y2="57558"/>
                        <a14:foregroundMark x1="17483" y1="62791" x2="17483" y2="62791"/>
                        <a14:foregroundMark x1="13986" y1="70930" x2="13986" y2="70930"/>
                        <a14:foregroundMark x1="13287" y1="72093" x2="13287" y2="72093"/>
                        <a14:foregroundMark x1="10490" y1="76744" x2="10490" y2="76744"/>
                        <a14:foregroundMark x1="11888" y1="84884" x2="11888" y2="84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9750"/>
            <a:ext cx="3038354" cy="36545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692696"/>
            <a:ext cx="367240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Взуття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будень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носили черевики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шкіри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У свято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взували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чоботи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жовтого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сап’яну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черевики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червоної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шкіри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8953" l="2797" r="95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3441"/>
            <a:ext cx="2880320" cy="38471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19672" y="764704"/>
            <a:ext cx="583264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Верхній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переходову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пору року носили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юпку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подібну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як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Полтавщині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тільки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коротшу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й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більш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приталену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її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білого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сукна,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прикрашали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шнуром;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полі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вишитий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,,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наріжник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” 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Взимку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носили кожух —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овечої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шкури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хутром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середини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сягав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щиколоток; у кутку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правої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поли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прикрашений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,,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наріжником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” 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Носили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також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кожушки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кожушанки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себто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короткі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кожухи,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прикрашені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вишивкою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спереду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у кутку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правої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поли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наріжником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” .</a:t>
            </a:r>
          </a:p>
        </p:txBody>
      </p:sp>
    </p:spTree>
    <p:extLst>
      <p:ext uri="{BB962C8B-B14F-4D97-AF65-F5344CB8AC3E}">
        <p14:creationId xmlns:p14="http://schemas.microsoft.com/office/powerpoint/2010/main" val="38007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2000" y="692696"/>
            <a:ext cx="3672408" cy="58326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Поясний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Найдавніший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складався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двох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доморобних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сукняних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запасок —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довшої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задньої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коротшої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синьої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передньої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У свято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зодягали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плахту, яку 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новіші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часи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стали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заступати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спідницею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роботи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вона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ситцю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дрібні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квіти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святкова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узимку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вишневої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вовни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прикрашена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висоті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оксамитом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1" b="98065" l="4930" r="95775">
                        <a14:foregroundMark x1="47183" y1="16774" x2="47183" y2="16774"/>
                        <a14:foregroundMark x1="51408" y1="13548" x2="51408" y2="13548"/>
                        <a14:foregroundMark x1="51408" y1="13548" x2="51408" y2="13548"/>
                        <a14:foregroundMark x1="64085" y1="10968" x2="64085" y2="10968"/>
                        <a14:foregroundMark x1="59859" y1="11613" x2="59859" y2="11613"/>
                        <a14:foregroundMark x1="56338" y1="9032" x2="56338" y2="9032"/>
                        <a14:foregroundMark x1="53521" y1="8387" x2="53521" y2="8387"/>
                        <a14:foregroundMark x1="50000" y1="8387" x2="50000" y2="8387"/>
                        <a14:foregroundMark x1="50000" y1="8387" x2="50000" y2="8387"/>
                        <a14:foregroundMark x1="42958" y1="8387" x2="42958" y2="8387"/>
                        <a14:foregroundMark x1="34507" y1="15484" x2="34507" y2="15484"/>
                        <a14:foregroundMark x1="40141" y1="23226" x2="40141" y2="23226"/>
                        <a14:foregroundMark x1="43662" y1="35484" x2="43662" y2="35484"/>
                        <a14:foregroundMark x1="64085" y1="41935" x2="64085" y2="41935"/>
                        <a14:foregroundMark x1="61972" y1="32258" x2="61972" y2="32258"/>
                        <a14:foregroundMark x1="62676" y1="25161" x2="62676" y2="25161"/>
                        <a14:foregroundMark x1="67606" y1="34839" x2="67606" y2="34839"/>
                        <a14:foregroundMark x1="71831" y1="43226" x2="71831" y2="43226"/>
                        <a14:foregroundMark x1="77465" y1="55484" x2="77465" y2="55484"/>
                        <a14:foregroundMark x1="67606" y1="15484" x2="67606" y2="15484"/>
                        <a14:foregroundMark x1="69014" y1="20645" x2="69014" y2="20645"/>
                        <a14:foregroundMark x1="69718" y1="21935" x2="69718" y2="21935"/>
                        <a14:foregroundMark x1="79577" y1="47097" x2="79577" y2="47097"/>
                        <a14:foregroundMark x1="79577" y1="40000" x2="79577" y2="40000"/>
                        <a14:foregroundMark x1="76761" y1="36774" x2="76761" y2="36774"/>
                        <a14:foregroundMark x1="73239" y1="27742" x2="73239" y2="27742"/>
                        <a14:foregroundMark x1="71831" y1="25806" x2="71831" y2="25806"/>
                        <a14:foregroundMark x1="82394" y1="47742" x2="82394" y2="47742"/>
                        <a14:foregroundMark x1="79577" y1="43871" x2="79577" y2="43871"/>
                        <a14:foregroundMark x1="82394" y1="49032" x2="82394" y2="49032"/>
                        <a14:foregroundMark x1="84507" y1="54839" x2="84507" y2="54839"/>
                        <a14:foregroundMark x1="86620" y1="59355" x2="86620" y2="59355"/>
                        <a14:foregroundMark x1="88732" y1="68387" x2="88732" y2="68387"/>
                        <a14:foregroundMark x1="89437" y1="73548" x2="89437" y2="73548"/>
                        <a14:foregroundMark x1="89437" y1="74839" x2="89437" y2="74839"/>
                        <a14:foregroundMark x1="92254" y1="83226" x2="92254" y2="83226"/>
                        <a14:foregroundMark x1="92254" y1="85806" x2="92254" y2="85806"/>
                        <a14:foregroundMark x1="90141" y1="86452" x2="90141" y2="86452"/>
                        <a14:foregroundMark x1="85211" y1="90323" x2="85211" y2="90323"/>
                        <a14:foregroundMark x1="63380" y1="90323" x2="63380" y2="90323"/>
                        <a14:foregroundMark x1="76761" y1="90323" x2="76761" y2="90323"/>
                        <a14:foregroundMark x1="76761" y1="90323" x2="76761" y2="90323"/>
                        <a14:foregroundMark x1="72535" y1="83871" x2="72535" y2="83871"/>
                        <a14:foregroundMark x1="72535" y1="79355" x2="72535" y2="79355"/>
                        <a14:foregroundMark x1="61268" y1="85161" x2="61268" y2="85161"/>
                        <a14:foregroundMark x1="57042" y1="88387" x2="57042" y2="88387"/>
                        <a14:foregroundMark x1="50000" y1="90323" x2="50000" y2="90323"/>
                        <a14:foregroundMark x1="64085" y1="94194" x2="64085" y2="94194"/>
                        <a14:foregroundMark x1="66197" y1="92903" x2="66197" y2="92903"/>
                        <a14:foregroundMark x1="69014" y1="91613" x2="69014" y2="91613"/>
                        <a14:foregroundMark x1="69014" y1="91613" x2="69014" y2="91613"/>
                        <a14:foregroundMark x1="44366" y1="96129" x2="44366" y2="96129"/>
                        <a14:foregroundMark x1="35915" y1="94194" x2="35915" y2="94194"/>
                        <a14:foregroundMark x1="35915" y1="94194" x2="35915" y2="94194"/>
                        <a14:foregroundMark x1="33099" y1="92903" x2="33099" y2="92903"/>
                        <a14:foregroundMark x1="25352" y1="92903" x2="25352" y2="92903"/>
                        <a14:foregroundMark x1="19014" y1="92258" x2="19014" y2="92258"/>
                        <a14:foregroundMark x1="14085" y1="80645" x2="14085" y2="80645"/>
                        <a14:foregroundMark x1="25352" y1="64516" x2="25352" y2="64516"/>
                        <a14:foregroundMark x1="26056" y1="49677" x2="26056" y2="49677"/>
                        <a14:foregroundMark x1="30282" y1="36129" x2="30282" y2="36129"/>
                        <a14:foregroundMark x1="28873" y1="24516" x2="28873" y2="24516"/>
                        <a14:foregroundMark x1="26056" y1="31613" x2="26056" y2="31613"/>
                        <a14:foregroundMark x1="23944" y1="41290" x2="23944" y2="41290"/>
                        <a14:foregroundMark x1="20423" y1="50323" x2="20423" y2="50323"/>
                        <a14:foregroundMark x1="19718" y1="50968" x2="19718" y2="50968"/>
                        <a14:foregroundMark x1="18310" y1="58065" x2="18310" y2="58065"/>
                        <a14:foregroundMark x1="18310" y1="63226" x2="18310" y2="63226"/>
                        <a14:foregroundMark x1="16901" y1="68387" x2="16901" y2="68387"/>
                        <a14:foregroundMark x1="33803" y1="60645" x2="33803" y2="60645"/>
                        <a14:foregroundMark x1="41549" y1="52903" x2="41549" y2="52903"/>
                        <a14:foregroundMark x1="42958" y1="50968" x2="42958" y2="50968"/>
                        <a14:foregroundMark x1="48592" y1="61290" x2="48592" y2="61290"/>
                        <a14:foregroundMark x1="47183" y1="67097" x2="47183" y2="67097"/>
                        <a14:foregroundMark x1="53521" y1="65161" x2="53521" y2="65161"/>
                        <a14:foregroundMark x1="56338" y1="59355" x2="56338" y2="59355"/>
                        <a14:foregroundMark x1="58451" y1="54839" x2="58451" y2="54839"/>
                        <a14:foregroundMark x1="83099" y1="70323" x2="83099" y2="70323"/>
                        <a14:foregroundMark x1="67606" y1="56129" x2="67606" y2="56129"/>
                        <a14:foregroundMark x1="57042" y1="41935" x2="54930" y2="41290"/>
                        <a14:foregroundMark x1="26761" y1="35484" x2="26761" y2="35484"/>
                        <a14:foregroundMark x1="54225" y1="34839" x2="54225" y2="34839"/>
                        <a14:foregroundMark x1="54930" y1="34839" x2="54930" y2="34839"/>
                        <a14:foregroundMark x1="56338" y1="43871" x2="56338" y2="43871"/>
                        <a14:foregroundMark x1="57042" y1="50323" x2="54930" y2="61935"/>
                        <a14:foregroundMark x1="53521" y1="74839" x2="53521" y2="74839"/>
                        <a14:foregroundMark x1="60563" y1="74194" x2="60563" y2="74194"/>
                        <a14:foregroundMark x1="64789" y1="72903" x2="64789" y2="72903"/>
                        <a14:foregroundMark x1="57042" y1="76129" x2="54930" y2="77419"/>
                        <a14:foregroundMark x1="53521" y1="78710" x2="50704" y2="81290"/>
                        <a14:foregroundMark x1="42958" y1="87097" x2="42958" y2="87097"/>
                        <a14:foregroundMark x1="36620" y1="86452" x2="36620" y2="86452"/>
                        <a14:foregroundMark x1="28169" y1="81935" x2="28169" y2="81935"/>
                        <a14:foregroundMark x1="13380" y1="89677" x2="13380" y2="89677"/>
                        <a14:foregroundMark x1="12676" y1="89677" x2="12676" y2="89677"/>
                        <a14:foregroundMark x1="21831" y1="89677" x2="21831" y2="89677"/>
                        <a14:foregroundMark x1="30986" y1="91613" x2="30986" y2="91613"/>
                        <a14:foregroundMark x1="45775" y1="91613" x2="45775" y2="91613"/>
                        <a14:foregroundMark x1="77465" y1="91613" x2="77465" y2="9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0506"/>
            <a:ext cx="3038825" cy="33170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1484784"/>
            <a:ext cx="6696744" cy="381642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Чоловічий одяг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2348880"/>
            <a:ext cx="6624736" cy="22322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Чоловічий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національний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складається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сорочки,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шароварів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свити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жупана, кунтуш, головного убора.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2000" y="692696"/>
            <a:ext cx="3672408" cy="58326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Біла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чоловіча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сорочка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віками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змінила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вигляд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: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довгої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випуск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вона стала короткою,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коміром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та манжетами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кінці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рукавів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завжди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заправляється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має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розріз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посередині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грудях,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петельками для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застіжок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робляться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шовкового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шнурка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стрічки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26" b="100000" l="35385" r="6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50000" r="32581"/>
          <a:stretch/>
        </p:blipFill>
        <p:spPr bwMode="auto">
          <a:xfrm>
            <a:off x="1152517" y="833723"/>
            <a:ext cx="2555387" cy="55505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908720"/>
            <a:ext cx="7272808" cy="518457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давніх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давен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їх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Україні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було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два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типи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вузькі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широкі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шаровари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Вузькі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шиються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паска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застібаються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гудзики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шаровари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підперізуються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очкуром.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Кожен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цих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двох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типів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відповідає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певному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типові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сорочки: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вузькими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штанами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носять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довгу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сорочку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випуск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до сорочки,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заправляється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носять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шаровари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" b="51304" l="2462" r="3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514" r="61911" b="49341"/>
          <a:stretch/>
        </p:blipFill>
        <p:spPr bwMode="auto">
          <a:xfrm>
            <a:off x="971600" y="614416"/>
            <a:ext cx="2900251" cy="56228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1" b="49783" l="68154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28" b="50000"/>
          <a:stretch/>
        </p:blipFill>
        <p:spPr bwMode="auto">
          <a:xfrm>
            <a:off x="5520084" y="983315"/>
            <a:ext cx="2436292" cy="53260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124744"/>
            <a:ext cx="7272808" cy="50782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Свити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як правило,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неглибокий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захід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наліво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застібалися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гаплики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. Конструктивною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особливістю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пов'язаною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бажанням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підкреслити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талію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було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вставляння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боків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спинки,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починаючи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талії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двох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трикутних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клинів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«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вусів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»,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закладали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двома-трьома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опуклими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складками.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Звичайна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свита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коміра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не мала; горловину обшивали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приставляли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дуже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низьку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стійку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Рукав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нормальної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довжини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вшитий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пряму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пройму, неширокий,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дещо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звужений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унизу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біля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кисті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його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теж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обшивали.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692696"/>
            <a:ext cx="3600400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Чоловік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Київщини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Сорочка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манишкою;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шаровари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тонкого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синього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сукна;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широкий пояс,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зав’язаний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лівого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боку; свита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брунатного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сукна,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обведена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жовтим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шнурком;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сіра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смушева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шапка;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чоботи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юхтової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шкіри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646040" cy="56448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" b="98807" l="4831" r="31723">
                        <a14:foregroundMark x1="14654" y1="57757" x2="14654" y2="57757"/>
                        <a14:foregroundMark x1="24316" y1="47733" x2="24316" y2="47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02"/>
          <a:stretch/>
        </p:blipFill>
        <p:spPr bwMode="auto">
          <a:xfrm>
            <a:off x="899592" y="764704"/>
            <a:ext cx="2562404" cy="5336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747824" y="2528900"/>
            <a:ext cx="4680520" cy="180808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Носили свиту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підперезаною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широким поясом, схожим на пояс,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яким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підв'язували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9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88939" y="1124744"/>
            <a:ext cx="7272808" cy="50782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Іншим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поширеним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верхнім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чоловічим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одягом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жупан,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який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відрізнявся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свити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що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іншу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систему вставок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боків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«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ряси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»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Як і свиту, жупан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неодмінно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підперізували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широким поясом.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Свити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жупани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шили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різного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матеріалу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(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залежно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соціальної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приналежності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їхніх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господарів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) —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простого грубого сукна, 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іноді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навіть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і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цупкої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бавовняної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тканини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(перкалю),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шовку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у тому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числі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й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узорчатої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парчі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" b="98104" l="3084" r="94273">
                        <a14:foregroundMark x1="58150" y1="51659" x2="58150" y2="51659"/>
                        <a14:foregroundMark x1="40529" y1="70379" x2="40529" y2="70379"/>
                        <a14:foregroundMark x1="37004" y1="92417" x2="37004" y2="92417"/>
                        <a14:foregroundMark x1="61674" y1="94313" x2="61674" y2="94313"/>
                        <a14:foregroundMark x1="60352" y1="68483" x2="60352" y2="68483"/>
                        <a14:foregroundMark x1="15419" y1="87204" x2="15419" y2="87204"/>
                        <a14:foregroundMark x1="39207" y1="72986" x2="39207" y2="72986"/>
                        <a14:foregroundMark x1="84581" y1="51659" x2="84581" y2="51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2231"/>
            <a:ext cx="3096344" cy="57561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0" y="692696"/>
            <a:ext cx="3672408" cy="58326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Жупан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використовували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як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основний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верхній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одяг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головним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чином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серед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українського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дворянства й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заможних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міщан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також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серед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козацької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старшини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у селян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він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майже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зустрічався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88939" y="1124744"/>
            <a:ext cx="7272808" cy="50782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Кунтуш за конструкцією мало чим відрізнявся від жупана; він був так само досить міцно стягнутий у талії і мав бічні клини з системою складок – «ряс». Його особливість становили довгі, досить широкі рукава з розрізами в центрі напроти ліктів, завдовжки приблизно 25-30 см, у які просовували рукава жупана таким чином, що низ рукавів вільно спадав до середини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лядов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Внизу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рукав мав або невеликий обшлаг (часто хутряний), або розріз, обшитий тасьмою, галуном чи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хутром.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6" l="1595" r="99317">
                        <a14:foregroundMark x1="23918" y1="9899" x2="23918" y2="9899"/>
                        <a14:foregroundMark x1="26651" y1="5455" x2="26651" y2="5455"/>
                        <a14:foregroundMark x1="27790" y1="5051" x2="27790" y2="5051"/>
                        <a14:foregroundMark x1="31207" y1="5051" x2="31207" y2="5051"/>
                        <a14:foregroundMark x1="30979" y1="13939" x2="30979" y2="13939"/>
                        <a14:foregroundMark x1="34169" y1="17374" x2="34169" y2="17374"/>
                        <a14:foregroundMark x1="32802" y1="23030" x2="32802" y2="23030"/>
                        <a14:foregroundMark x1="30296" y1="17374" x2="30296" y2="17374"/>
                        <a14:foregroundMark x1="33713" y1="52727" x2="33713" y2="52727"/>
                        <a14:foregroundMark x1="38724" y1="67273" x2="38724" y2="67273"/>
                        <a14:foregroundMark x1="42141" y1="56970" x2="42141" y2="56970"/>
                        <a14:foregroundMark x1="41913" y1="78990" x2="41913" y2="78990"/>
                        <a14:foregroundMark x1="38269" y1="79596" x2="38269" y2="79596"/>
                        <a14:foregroundMark x1="41230" y1="73333" x2="41230" y2="73333"/>
                        <a14:foregroundMark x1="29157" y1="87475" x2="29157" y2="87475"/>
                        <a14:foregroundMark x1="29157" y1="97172" x2="29157" y2="97172"/>
                        <a14:foregroundMark x1="6606" y1="96768" x2="6606" y2="96768"/>
                        <a14:foregroundMark x1="11845" y1="84848" x2="11845" y2="84848"/>
                        <a14:foregroundMark x1="16173" y1="63232" x2="16173" y2="63232"/>
                        <a14:foregroundMark x1="10478" y1="58586" x2="10478" y2="58586"/>
                        <a14:foregroundMark x1="70843" y1="12323" x2="70843" y2="12323"/>
                        <a14:foregroundMark x1="72893" y1="8889" x2="72893" y2="8889"/>
                        <a14:foregroundMark x1="76082" y1="11717" x2="76082" y2="11717"/>
                        <a14:foregroundMark x1="75854" y1="8889" x2="75854" y2="8889"/>
                        <a14:foregroundMark x1="77221" y1="6263" x2="77221" y2="6263"/>
                        <a14:foregroundMark x1="70387" y1="7677" x2="70387" y2="7677"/>
                        <a14:foregroundMark x1="69476" y1="6667" x2="69476" y2="6667"/>
                        <a14:foregroundMark x1="68793" y1="2828" x2="68793" y2="2828"/>
                        <a14:foregroundMark x1="65148" y1="3838" x2="65148" y2="3838"/>
                        <a14:foregroundMark x1="79271" y1="3838" x2="79271" y2="3838"/>
                        <a14:foregroundMark x1="73576" y1="51313" x2="73576" y2="51313"/>
                        <a14:foregroundMark x1="77904" y1="65253" x2="77904" y2="65253"/>
                        <a14:foregroundMark x1="82688" y1="91515" x2="82688" y2="91515"/>
                        <a14:foregroundMark x1="63326" y1="93939" x2="63326" y2="93939"/>
                        <a14:foregroundMark x1="66970" y1="94545" x2="66970" y2="94545"/>
                        <a14:foregroundMark x1="76082" y1="36162" x2="76082" y2="36162"/>
                        <a14:foregroundMark x1="83144" y1="52929" x2="83144" y2="52929"/>
                        <a14:foregroundMark x1="83144" y1="52929" x2="83144" y2="52929"/>
                        <a14:foregroundMark x1="81321" y1="66061" x2="81321" y2="66061"/>
                        <a14:foregroundMark x1="78815" y1="76162" x2="78815" y2="76162"/>
                        <a14:foregroundMark x1="65831" y1="71111" x2="65831" y2="71111"/>
                        <a14:foregroundMark x1="62415" y1="58586" x2="62415" y2="58586"/>
                        <a14:foregroundMark x1="62415" y1="52929" x2="62415" y2="50707"/>
                        <a14:foregroundMark x1="61959" y1="41414" x2="61959" y2="41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81475" cy="47148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43040" y="5229200"/>
            <a:ext cx="3884944" cy="122413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кунтуш поверх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свити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кунтуш 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розрізаними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рукавами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0" y="692696"/>
            <a:ext cx="3672408" cy="58326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Шили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кунтуші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кольорового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сукна і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дорожчих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тканин, у тому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числі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й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узорчатих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штофних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шовків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парчі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нерідко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підбивали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хутром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Оздоблювали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їх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шнурковим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гаптуванням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і кантовою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обшивкою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тасьмою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галуном. </a:t>
            </a:r>
          </a:p>
        </p:txBody>
      </p:sp>
    </p:spTree>
    <p:extLst>
      <p:ext uri="{BB962C8B-B14F-4D97-AF65-F5344CB8AC3E}">
        <p14:creationId xmlns:p14="http://schemas.microsoft.com/office/powerpoint/2010/main" val="37596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88939" y="1124744"/>
            <a:ext cx="7272808" cy="507824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У народі північної частини українських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земель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взимку надівали і звичайний суконний тривух, тобто шапку-вушанку, підбиту й облямовану овчиною або яким-небудь іншим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хутром. </a:t>
            </a: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Типово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українськими чоловічими головними уборами були капелюхи з широкими крисами, насамперед повсюдно поширений серед народних мас літній солом'яний бриль з широкими крисами й невисоким плоским або опуклим наголовком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і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повстяний або кайстровий (фетровий) закарпатський капелюх з трохи загнутими догори крисами й досить плоским наголовком, прикрашеним стрічкою, а в святковому вбранні — ще й квітами, помпонами, пір'ячком і металевими бляшками</a:t>
            </a:r>
          </a:p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0164"/>
            <a:ext cx="2232248" cy="2232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7" b="98582" l="6410" r="100000">
                        <a14:foregroundMark x1="64103" y1="75887" x2="64103" y2="75887"/>
                        <a14:foregroundMark x1="41026" y1="92199" x2="41026" y2="92199"/>
                        <a14:foregroundMark x1="65385" y1="84397" x2="65385" y2="84397"/>
                        <a14:foregroundMark x1="68590" y1="87943" x2="68590" y2="87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05" y="3717032"/>
            <a:ext cx="2674053" cy="24169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137" l="0" r="97386">
                        <a14:foregroundMark x1="37255" y1="47826" x2="37255" y2="47826"/>
                        <a14:foregroundMark x1="61438" y1="85093" x2="61438" y2="85093"/>
                        <a14:foregroundMark x1="48366" y1="90062" x2="48366" y2="90062"/>
                        <a14:foregroundMark x1="31373" y1="90683" x2="31373" y2="90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390734" cy="25157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22" b="99363" l="2256" r="93985">
                        <a14:foregroundMark x1="64662" y1="19108" x2="64662" y2="19108"/>
                        <a14:foregroundMark x1="45113" y1="14650" x2="45113" y2="14650"/>
                        <a14:foregroundMark x1="51880" y1="31210" x2="51880" y2="31210"/>
                        <a14:foregroundMark x1="28571" y1="40764" x2="28571" y2="40764"/>
                        <a14:foregroundMark x1="46617" y1="79618" x2="46617" y2="79618"/>
                        <a14:foregroundMark x1="66917" y1="84076" x2="66917" y2="84076"/>
                        <a14:foregroundMark x1="42105" y1="86624" x2="42105" y2="86624"/>
                        <a14:foregroundMark x1="79699" y1="94904" x2="79699" y2="94904"/>
                        <a14:foregroundMark x1="47368" y1="89809" x2="47368" y2="89809"/>
                        <a14:foregroundMark x1="43609" y1="82803" x2="43609" y2="82803"/>
                        <a14:foregroundMark x1="45865" y1="67516" x2="45865" y2="67516"/>
                        <a14:foregroundMark x1="45865" y1="64968" x2="45865" y2="56051"/>
                        <a14:foregroundMark x1="45113" y1="54777" x2="45113" y2="54777"/>
                        <a14:foregroundMark x1="43609" y1="54140" x2="43609" y2="54140"/>
                        <a14:foregroundMark x1="42105" y1="50318" x2="42105" y2="50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185399" cy="25797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4787860"/>
            <a:ext cx="3024336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ширококрисі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брилі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3255" y="1611622"/>
            <a:ext cx="2592376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хутряний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тривух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4261" y="3244334"/>
            <a:ext cx="4674678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кайстровий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фетровий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)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капелюх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 flipH="1">
            <a:off x="1907704" y="2132856"/>
            <a:ext cx="5292080" cy="2808312"/>
          </a:xfrm>
          <a:prstGeom prst="flowChartMultidocumen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Підготувала</a:t>
            </a:r>
          </a:p>
          <a:p>
            <a:pPr algn="r"/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чениця групи К-013</a:t>
            </a:r>
          </a:p>
          <a:p>
            <a:pPr algn="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КЗ МНВК ЛМР</a:t>
            </a:r>
          </a:p>
          <a:p>
            <a:pPr algn="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Семенюк Рита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692696"/>
            <a:ext cx="3600400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Молодиця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Київщини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Сорочка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настилом і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хрестиками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ткана плахта і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фартушок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пояс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китицями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що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звисають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збоку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очіпок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намисто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дукачами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юпка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ковтун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-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цями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сап'янці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19" y="692696"/>
            <a:ext cx="2705677" cy="56886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44008" y="692696"/>
            <a:ext cx="3600400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Дівчина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Київщини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сорочка;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крилата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плахта;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тканий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смужки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фартушок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пояс,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зав’язаний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двох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боків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ключками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вінок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середньої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величини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впорядковане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намисто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черевики.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592288" cy="5688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44008" y="692696"/>
            <a:ext cx="3600400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Три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узори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для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рукавів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Перший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виконано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прямим настилом,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середній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—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скісним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настилом і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хрестиками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нижній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 прямим настилом і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хрестиками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узір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обкинений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чорними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нитками.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Вузькі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узори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для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подолу сорочки, обшивки й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манжетів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660017" cy="51911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1484784"/>
            <a:ext cx="6696744" cy="381642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Жіноче вбрання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692696"/>
            <a:ext cx="367240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Зачіска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й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убір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голови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Дівчина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заплітала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одну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дві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коси. 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будень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роботи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пов’язувала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хустку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в свято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прикрашала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голову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стрічкою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квітами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вінком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стрічками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Заміжня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жінка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ховала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волосся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шапочку ,,чушку”. 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хаті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пов’язувалась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хусткою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коли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виходила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прикривала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голову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очіпком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8" y="1232756"/>
            <a:ext cx="35079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2000" y="692696"/>
            <a:ext cx="367240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Сорочка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Головний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орнамент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уставці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й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,,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підполиччі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”,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здебільшого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чорним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і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кольором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Нижче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на рукавах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покидані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мотиви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з того орнаменту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досить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густо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більший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узір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омір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стоячий,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манжети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доволі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широкі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Зав’язували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сорочку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спереду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довгою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стрічкою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98596" l="5814" r="97442">
                        <a14:foregroundMark x1="52093" y1="39888" x2="52093" y2="39888"/>
                        <a14:foregroundMark x1="76977" y1="14888" x2="76977" y2="14888"/>
                        <a14:foregroundMark x1="50465" y1="19663" x2="50465" y2="19663"/>
                        <a14:foregroundMark x1="41628" y1="33146" x2="41628" y2="33146"/>
                        <a14:foregroundMark x1="44419" y1="51404" x2="44419" y2="51404"/>
                        <a14:foregroundMark x1="46977" y1="62079" x2="46977" y2="62079"/>
                        <a14:foregroundMark x1="12791" y1="48034" x2="12791" y2="48034"/>
                        <a14:foregroundMark x1="12791" y1="44663" x2="12791" y2="44663"/>
                        <a14:foregroundMark x1="24186" y1="21348" x2="24186" y2="21348"/>
                        <a14:foregroundMark x1="26744" y1="17978" x2="26744" y2="17978"/>
                        <a14:foregroundMark x1="28140" y1="13764" x2="28140" y2="13764"/>
                        <a14:foregroundMark x1="32558" y1="11517" x2="32558" y2="11517"/>
                        <a14:foregroundMark x1="24651" y1="27528" x2="24651" y2="27528"/>
                        <a14:foregroundMark x1="20698" y1="34551" x2="20698" y2="34551"/>
                        <a14:foregroundMark x1="16744" y1="47753" x2="16744" y2="47753"/>
                        <a14:foregroundMark x1="18140" y1="36798" x2="18140" y2="36798"/>
                        <a14:foregroundMark x1="40930" y1="19663" x2="40930" y2="19663"/>
                        <a14:foregroundMark x1="36744" y1="46629" x2="36744" y2="46629"/>
                        <a14:foregroundMark x1="37209" y1="68539" x2="37209" y2="68539"/>
                        <a14:foregroundMark x1="45814" y1="80337" x2="45814" y2="80337"/>
                        <a14:foregroundMark x1="56977" y1="72753" x2="56977" y2="72753"/>
                        <a14:foregroundMark x1="58140" y1="38764" x2="58140" y2="38764"/>
                        <a14:foregroundMark x1="56977" y1="58989" x2="56977" y2="58989"/>
                        <a14:foregroundMark x1="56744" y1="25000" x2="56744" y2="25000"/>
                        <a14:foregroundMark x1="67442" y1="16573" x2="67442" y2="16573"/>
                        <a14:foregroundMark x1="87674" y1="10955" x2="87674" y2="10955"/>
                        <a14:foregroundMark x1="84419" y1="19382" x2="84419" y2="19382"/>
                        <a14:foregroundMark x1="51628" y1="13202" x2="51628" y2="13202"/>
                        <a14:foregroundMark x1="52791" y1="9831" x2="52791" y2="9831"/>
                        <a14:foregroundMark x1="46512" y1="12360" x2="46512" y2="12360"/>
                        <a14:foregroundMark x1="45116" y1="11517" x2="45116" y2="11517"/>
                        <a14:foregroundMark x1="44419" y1="8427" x2="44419" y2="8427"/>
                        <a14:foregroundMark x1="82791" y1="11798" x2="82791" y2="11798"/>
                        <a14:foregroundMark x1="55349" y1="47191" x2="55349" y2="47191"/>
                        <a14:foregroundMark x1="34419" y1="82584" x2="34419" y2="82584"/>
                        <a14:foregroundMark x1="37209" y1="95225" x2="37209" y2="95225"/>
                        <a14:foregroundMark x1="61860" y1="81180" x2="61860" y2="81180"/>
                        <a14:foregroundMark x1="62791" y1="64607" x2="62791" y2="64607"/>
                        <a14:foregroundMark x1="26744" y1="43258" x2="26744" y2="43258"/>
                        <a14:foregroundMark x1="27209" y1="69101" x2="27209" y2="69101"/>
                        <a14:foregroundMark x1="27907" y1="85955" x2="27907" y2="85955"/>
                        <a14:foregroundMark x1="31163" y1="92416" x2="31163" y2="92416"/>
                        <a14:foregroundMark x1="40465" y1="88202" x2="40465" y2="88202"/>
                        <a14:foregroundMark x1="50465" y1="88202" x2="50465" y2="88202"/>
                        <a14:foregroundMark x1="49535" y1="65169" x2="49535" y2="65169"/>
                        <a14:foregroundMark x1="36744" y1="57584" x2="36744" y2="57584"/>
                        <a14:foregroundMark x1="52791" y1="52528" x2="52791" y2="52528"/>
                        <a14:foregroundMark x1="40000" y1="39326" x2="40000" y2="39326"/>
                        <a14:foregroundMark x1="47674" y1="31461" x2="47674" y2="31461"/>
                        <a14:foregroundMark x1="37674" y1="21348" x2="37674" y2="21348"/>
                        <a14:foregroundMark x1="36512" y1="7865" x2="36512" y2="7865"/>
                        <a14:foregroundMark x1="34419" y1="15449" x2="34419" y2="15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6" y="2060848"/>
            <a:ext cx="4087494" cy="33843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692696"/>
            <a:ext cx="3672408" cy="568863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Фартушок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(запаска)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плахти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вбирали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вишивану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запаску 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червоного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шовку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 До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ситцевої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спідниці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добирали у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дрібні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квіти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, а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вовняної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—</a:t>
            </a: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вишиту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відповідним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кольором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669522" cy="3875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</TotalTime>
  <Words>1118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Особливості українського  народного костюма: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2014-05-29T09:45:42Z</dcterms:created>
  <dcterms:modified xsi:type="dcterms:W3CDTF">2014-05-29T18:42:28Z</dcterms:modified>
</cp:coreProperties>
</file>