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79E9-F30A-4E23-B074-3DE71A7D664E}" type="datetimeFigureOut">
              <a:rPr lang="uk-UA" smtClean="0"/>
              <a:t>09.10.2012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EF7D-13D2-48DE-9738-3820102025A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79E9-F30A-4E23-B074-3DE71A7D664E}" type="datetimeFigureOut">
              <a:rPr lang="uk-UA" smtClean="0"/>
              <a:t>09.10.2012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EF7D-13D2-48DE-9738-3820102025A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79E9-F30A-4E23-B074-3DE71A7D664E}" type="datetimeFigureOut">
              <a:rPr lang="uk-UA" smtClean="0"/>
              <a:t>09.10.2012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EF7D-13D2-48DE-9738-3820102025A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79E9-F30A-4E23-B074-3DE71A7D664E}" type="datetimeFigureOut">
              <a:rPr lang="uk-UA" smtClean="0"/>
              <a:t>09.10.2012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EF7D-13D2-48DE-9738-3820102025A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79E9-F30A-4E23-B074-3DE71A7D664E}" type="datetimeFigureOut">
              <a:rPr lang="uk-UA" smtClean="0"/>
              <a:t>09.10.2012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EF7D-13D2-48DE-9738-3820102025A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79E9-F30A-4E23-B074-3DE71A7D664E}" type="datetimeFigureOut">
              <a:rPr lang="uk-UA" smtClean="0"/>
              <a:t>09.10.2012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EF7D-13D2-48DE-9738-3820102025A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79E9-F30A-4E23-B074-3DE71A7D664E}" type="datetimeFigureOut">
              <a:rPr lang="uk-UA" smtClean="0"/>
              <a:t>09.10.2012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EF7D-13D2-48DE-9738-3820102025A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79E9-F30A-4E23-B074-3DE71A7D664E}" type="datetimeFigureOut">
              <a:rPr lang="uk-UA" smtClean="0"/>
              <a:t>09.10.2012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EF7D-13D2-48DE-9738-3820102025A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79E9-F30A-4E23-B074-3DE71A7D664E}" type="datetimeFigureOut">
              <a:rPr lang="uk-UA" smtClean="0"/>
              <a:t>09.10.2012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EF7D-13D2-48DE-9738-3820102025A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79E9-F30A-4E23-B074-3DE71A7D664E}" type="datetimeFigureOut">
              <a:rPr lang="uk-UA" smtClean="0"/>
              <a:t>09.10.2012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EF7D-13D2-48DE-9738-3820102025A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79E9-F30A-4E23-B074-3DE71A7D664E}" type="datetimeFigureOut">
              <a:rPr lang="uk-UA" smtClean="0"/>
              <a:t>09.10.2012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EF7D-13D2-48DE-9738-3820102025A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39999">
              <a:schemeClr val="accent6">
                <a:lumMod val="60000"/>
                <a:lumOff val="40000"/>
              </a:schemeClr>
            </a:gs>
            <a:gs pos="7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B79E9-F30A-4E23-B074-3DE71A7D664E}" type="datetimeFigureOut">
              <a:rPr lang="uk-UA" smtClean="0"/>
              <a:t>09.10.2012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7EF7D-13D2-48DE-9738-3820102025A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4941168"/>
            <a:ext cx="370325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Опера</a:t>
            </a:r>
            <a:endParaRPr lang="ru-RU" sz="1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899920" cy="4700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36912"/>
            <a:ext cx="72458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Дякую</a:t>
            </a:r>
            <a:r>
              <a:rPr lang="ru-RU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за </a:t>
            </a:r>
            <a:r>
              <a:rPr lang="ru-RU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увагу</a:t>
            </a:r>
            <a:r>
              <a:rPr lang="ru-RU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515719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entury Gothic" pitchFamily="34" charset="0"/>
              </a:rPr>
              <a:t>«Опера - </a:t>
            </a:r>
            <a:r>
              <a:rPr lang="ru-RU" sz="2400" dirty="0" err="1">
                <a:latin typeface="Century Gothic" pitchFamily="34" charset="0"/>
              </a:rPr>
              <a:t>це</a:t>
            </a:r>
            <a:r>
              <a:rPr lang="ru-RU" sz="2400" dirty="0">
                <a:latin typeface="Century Gothic" pitchFamily="34" charset="0"/>
              </a:rPr>
              <a:t> </a:t>
            </a:r>
            <a:r>
              <a:rPr lang="ru-RU" sz="2400" dirty="0" err="1">
                <a:latin typeface="Century Gothic" pitchFamily="34" charset="0"/>
              </a:rPr>
              <a:t>дія</a:t>
            </a:r>
            <a:r>
              <a:rPr lang="ru-RU" sz="2400" dirty="0">
                <a:latin typeface="Century Gothic" pitchFamily="34" charset="0"/>
              </a:rPr>
              <a:t>, </a:t>
            </a:r>
            <a:r>
              <a:rPr lang="ru-RU" sz="2400" dirty="0" err="1">
                <a:latin typeface="Century Gothic" pitchFamily="34" charset="0"/>
              </a:rPr>
              <a:t>враження</a:t>
            </a:r>
            <a:r>
              <a:rPr lang="ru-RU" sz="2400" dirty="0">
                <a:latin typeface="Century Gothic" pitchFamily="34" charset="0"/>
              </a:rPr>
              <a:t>, </a:t>
            </a:r>
            <a:r>
              <a:rPr lang="ru-RU" sz="2400" dirty="0" err="1">
                <a:latin typeface="Century Gothic" pitchFamily="34" charset="0"/>
              </a:rPr>
              <a:t>кохання</a:t>
            </a:r>
            <a:r>
              <a:rPr lang="ru-RU" sz="2400" dirty="0">
                <a:latin typeface="Century Gothic" pitchFamily="34" charset="0"/>
              </a:rPr>
              <a:t>, романтика, </a:t>
            </a:r>
            <a:r>
              <a:rPr lang="ru-RU" sz="2400" dirty="0" err="1">
                <a:latin typeface="Century Gothic" pitchFamily="34" charset="0"/>
              </a:rPr>
              <a:t>пристрасть</a:t>
            </a:r>
            <a:r>
              <a:rPr lang="ru-RU" sz="2400" dirty="0">
                <a:latin typeface="Century Gothic" pitchFamily="34" charset="0"/>
              </a:rPr>
              <a:t>, </a:t>
            </a:r>
            <a:r>
              <a:rPr lang="ru-RU" sz="2400" dirty="0" err="1">
                <a:latin typeface="Century Gothic" pitchFamily="34" charset="0"/>
              </a:rPr>
              <a:t>це</a:t>
            </a:r>
            <a:r>
              <a:rPr lang="ru-RU" sz="2400" dirty="0">
                <a:latin typeface="Century Gothic" pitchFamily="34" charset="0"/>
              </a:rPr>
              <a:t> театр, </a:t>
            </a:r>
            <a:r>
              <a:rPr lang="ru-RU" sz="2400" dirty="0" err="1">
                <a:latin typeface="Century Gothic" pitchFamily="34" charset="0"/>
              </a:rPr>
              <a:t>це</a:t>
            </a:r>
            <a:r>
              <a:rPr lang="ru-RU" sz="2400" dirty="0">
                <a:latin typeface="Century Gothic" pitchFamily="34" charset="0"/>
              </a:rPr>
              <a:t> </a:t>
            </a:r>
            <a:r>
              <a:rPr lang="ru-RU" sz="2400" dirty="0" err="1" smtClean="0">
                <a:latin typeface="Century Gothic" pitchFamily="34" charset="0"/>
              </a:rPr>
              <a:t>життя</a:t>
            </a:r>
            <a:r>
              <a:rPr lang="ru-RU" sz="2400" dirty="0" smtClean="0">
                <a:latin typeface="Century Gothic" pitchFamily="34" charset="0"/>
              </a:rPr>
              <a:t>»</a:t>
            </a:r>
            <a:r>
              <a:rPr lang="uk-UA" sz="2400" dirty="0" smtClean="0">
                <a:latin typeface="Century Gothic" pitchFamily="34" charset="0"/>
              </a:rPr>
              <a:t> </a:t>
            </a:r>
          </a:p>
          <a:p>
            <a:pPr algn="r"/>
            <a:r>
              <a:rPr lang="uk-UA" sz="2400" dirty="0">
                <a:latin typeface="Century Gothic" pitchFamily="34" charset="0"/>
              </a:rPr>
              <a:t> </a:t>
            </a:r>
            <a:r>
              <a:rPr lang="ru-RU" sz="2400" dirty="0" err="1" smtClean="0">
                <a:latin typeface="Century Gothic" pitchFamily="34" charset="0"/>
              </a:rPr>
              <a:t>Ірина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err="1">
                <a:latin typeface="Century Gothic" pitchFamily="34" charset="0"/>
              </a:rPr>
              <a:t>Житинська</a:t>
            </a:r>
            <a:endParaRPr lang="uk-UA" sz="2400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416824" cy="4960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869160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Century Gothic" pitchFamily="34" charset="0"/>
              </a:rPr>
              <a:t>О́пера</a:t>
            </a:r>
            <a:r>
              <a:rPr lang="en-US" sz="2000" dirty="0">
                <a:latin typeface="Century Gothic" pitchFamily="34" charset="0"/>
              </a:rPr>
              <a:t> </a:t>
            </a:r>
            <a:r>
              <a:rPr lang="ru-RU" sz="2000" dirty="0" smtClean="0">
                <a:latin typeface="Century Gothic" pitchFamily="34" charset="0"/>
              </a:rPr>
              <a:t>(</a:t>
            </a:r>
            <a:r>
              <a:rPr lang="ru-RU" sz="2000" dirty="0" err="1" smtClean="0">
                <a:latin typeface="Century Gothic" pitchFamily="34" charset="0"/>
              </a:rPr>
              <a:t>італ</a:t>
            </a:r>
            <a:r>
              <a:rPr lang="ru-RU" sz="2000" dirty="0" smtClean="0">
                <a:latin typeface="Century Gothic" pitchFamily="34" charset="0"/>
              </a:rPr>
              <a:t>.</a:t>
            </a:r>
            <a:r>
              <a:rPr lang="en-US" sz="2000" dirty="0">
                <a:latin typeface="Century Gothic" pitchFamily="34" charset="0"/>
              </a:rPr>
              <a:t> </a:t>
            </a:r>
            <a:r>
              <a:rPr lang="it-IT" sz="2000" dirty="0">
                <a:latin typeface="Century Gothic" pitchFamily="34" charset="0"/>
              </a:rPr>
              <a:t>opera</a:t>
            </a:r>
            <a:r>
              <a:rPr lang="en-US" sz="2000" dirty="0">
                <a:latin typeface="Century Gothic" pitchFamily="34" charset="0"/>
              </a:rPr>
              <a:t> </a:t>
            </a:r>
            <a:r>
              <a:rPr lang="ru-RU" sz="2000" dirty="0">
                <a:latin typeface="Century Gothic" pitchFamily="34" charset="0"/>
              </a:rPr>
              <a:t>— «</a:t>
            </a:r>
            <a:r>
              <a:rPr lang="ru-RU" sz="2000" dirty="0" err="1">
                <a:latin typeface="Century Gothic" pitchFamily="34" charset="0"/>
              </a:rPr>
              <a:t>дія</a:t>
            </a:r>
            <a:r>
              <a:rPr lang="ru-RU" sz="2000" dirty="0">
                <a:latin typeface="Century Gothic" pitchFamily="34" charset="0"/>
              </a:rPr>
              <a:t>», «</a:t>
            </a:r>
            <a:r>
              <a:rPr lang="ru-RU" sz="2000" dirty="0" err="1">
                <a:latin typeface="Century Gothic" pitchFamily="34" charset="0"/>
              </a:rPr>
              <a:t>праця</a:t>
            </a:r>
            <a:r>
              <a:rPr lang="ru-RU" sz="2000" dirty="0">
                <a:latin typeface="Century Gothic" pitchFamily="34" charset="0"/>
              </a:rPr>
              <a:t>», «</a:t>
            </a:r>
            <a:r>
              <a:rPr lang="ru-RU" sz="2000" dirty="0" err="1">
                <a:latin typeface="Century Gothic" pitchFamily="34" charset="0"/>
              </a:rPr>
              <a:t>твір</a:t>
            </a:r>
            <a:r>
              <a:rPr lang="ru-RU" sz="2000" dirty="0">
                <a:latin typeface="Century Gothic" pitchFamily="34" charset="0"/>
              </a:rPr>
              <a:t>»)</a:t>
            </a:r>
            <a:r>
              <a:rPr lang="en-US" sz="2000" dirty="0">
                <a:latin typeface="Century Gothic" pitchFamily="34" charset="0"/>
              </a:rPr>
              <a:t> </a:t>
            </a:r>
            <a:r>
              <a:rPr lang="ru-RU" sz="2000" dirty="0">
                <a:latin typeface="Century Gothic" pitchFamily="34" charset="0"/>
              </a:rPr>
              <a:t>— </a:t>
            </a:r>
            <a:r>
              <a:rPr lang="ru-RU" sz="2000" dirty="0" err="1">
                <a:latin typeface="Century Gothic" pitchFamily="34" charset="0"/>
              </a:rPr>
              <a:t>музично-драматичний</a:t>
            </a:r>
            <a:r>
              <a:rPr lang="ru-RU" sz="2000" dirty="0">
                <a:latin typeface="Century Gothic" pitchFamily="34" charset="0"/>
              </a:rPr>
              <a:t> жанр, </a:t>
            </a:r>
            <a:r>
              <a:rPr lang="ru-RU" sz="2000" dirty="0" err="1">
                <a:latin typeface="Century Gothic" pitchFamily="34" charset="0"/>
              </a:rPr>
              <a:t>що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ґрунтується</a:t>
            </a:r>
            <a:r>
              <a:rPr lang="ru-RU" sz="2000" dirty="0">
                <a:latin typeface="Century Gothic" pitchFamily="34" charset="0"/>
              </a:rPr>
              <a:t> на </a:t>
            </a:r>
            <a:r>
              <a:rPr lang="ru-RU" sz="2000" dirty="0" err="1">
                <a:latin typeface="Century Gothic" pitchFamily="34" charset="0"/>
              </a:rPr>
              <a:t>синтезі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музики</a:t>
            </a:r>
            <a:r>
              <a:rPr lang="ru-RU" sz="2000" dirty="0">
                <a:latin typeface="Century Gothic" pitchFamily="34" charset="0"/>
              </a:rPr>
              <a:t>, слова, </a:t>
            </a:r>
            <a:r>
              <a:rPr lang="ru-RU" sz="2000" dirty="0" err="1">
                <a:latin typeface="Century Gothic" pitchFamily="34" charset="0"/>
              </a:rPr>
              <a:t>дії</a:t>
            </a:r>
            <a:r>
              <a:rPr lang="ru-RU" sz="2000" dirty="0">
                <a:latin typeface="Century Gothic" pitchFamily="34" charset="0"/>
              </a:rPr>
              <a:t>. В </a:t>
            </a:r>
            <a:r>
              <a:rPr lang="ru-RU" sz="2000" dirty="0" err="1">
                <a:latin typeface="Century Gothic" pitchFamily="34" charset="0"/>
              </a:rPr>
              <a:t>опері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сценічна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дія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органічно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поєднується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з</a:t>
            </a:r>
            <a:r>
              <a:rPr lang="ru-RU" sz="2000" dirty="0">
                <a:latin typeface="Century Gothic" pitchFamily="34" charset="0"/>
              </a:rPr>
              <a:t> вокальною </a:t>
            </a:r>
            <a:r>
              <a:rPr lang="ru-RU" sz="2000" dirty="0" smtClean="0">
                <a:latin typeface="Century Gothic" pitchFamily="34" charset="0"/>
              </a:rPr>
              <a:t>та </a:t>
            </a:r>
            <a:r>
              <a:rPr lang="ru-RU" sz="2000" dirty="0" err="1" smtClean="0">
                <a:latin typeface="Century Gothic" pitchFamily="34" charset="0"/>
              </a:rPr>
              <a:t>інструментальною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музикою</a:t>
            </a:r>
            <a:r>
              <a:rPr lang="ru-RU" sz="2000" dirty="0">
                <a:latin typeface="Century Gothic" pitchFamily="34" charset="0"/>
              </a:rPr>
              <a:t>, </a:t>
            </a:r>
            <a:r>
              <a:rPr lang="ru-RU" sz="2000" dirty="0" err="1">
                <a:latin typeface="Century Gothic" pitchFamily="34" charset="0"/>
              </a:rPr>
              <a:t>досить</a:t>
            </a:r>
            <a:r>
              <a:rPr lang="ru-RU" sz="2000" dirty="0">
                <a:latin typeface="Century Gothic" pitchFamily="34" charset="0"/>
              </a:rPr>
              <a:t> часто</a:t>
            </a:r>
            <a:r>
              <a:rPr lang="en-US" sz="2000" dirty="0">
                <a:latin typeface="Century Gothic" pitchFamily="34" charset="0"/>
              </a:rPr>
              <a:t> </a:t>
            </a:r>
            <a:r>
              <a:rPr lang="ru-RU" sz="2000" dirty="0">
                <a:latin typeface="Century Gothic" pitchFamily="34" charset="0"/>
              </a:rPr>
              <a:t>— </a:t>
            </a:r>
            <a:r>
              <a:rPr lang="ru-RU" sz="2000" dirty="0" err="1">
                <a:latin typeface="Century Gothic" pitchFamily="34" charset="0"/>
              </a:rPr>
              <a:t>з</a:t>
            </a:r>
            <a:r>
              <a:rPr lang="en-US" sz="2000" dirty="0">
                <a:latin typeface="Century Gothic" pitchFamily="34" charset="0"/>
              </a:rPr>
              <a:t> </a:t>
            </a:r>
            <a:r>
              <a:rPr lang="ru-RU" sz="2000" dirty="0" smtClean="0">
                <a:latin typeface="Century Gothic" pitchFamily="34" charset="0"/>
              </a:rPr>
              <a:t>балетом</a:t>
            </a:r>
            <a:r>
              <a:rPr lang="en-US" sz="2000" dirty="0">
                <a:latin typeface="Century Gothic" pitchFamily="34" charset="0"/>
              </a:rPr>
              <a:t> </a:t>
            </a:r>
            <a:r>
              <a:rPr lang="ru-RU" sz="2000" dirty="0" err="1">
                <a:latin typeface="Century Gothic" pitchFamily="34" charset="0"/>
              </a:rPr>
              <a:t>і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пантомімою</a:t>
            </a:r>
            <a:r>
              <a:rPr lang="ru-RU" sz="2000" dirty="0">
                <a:latin typeface="Century Gothic" pitchFamily="34" charset="0"/>
              </a:rPr>
              <a:t>, </a:t>
            </a:r>
            <a:r>
              <a:rPr lang="ru-RU" sz="2000" dirty="0" err="1">
                <a:latin typeface="Century Gothic" pitchFamily="34" charset="0"/>
              </a:rPr>
              <a:t>образотворчим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мистецтвом</a:t>
            </a:r>
            <a:r>
              <a:rPr lang="ru-RU" sz="2000" dirty="0" smtClean="0">
                <a:latin typeface="Century Gothic" pitchFamily="34" charset="0"/>
              </a:rPr>
              <a:t>.</a:t>
            </a:r>
            <a:endParaRPr lang="uk-UA" sz="2000" dirty="0">
              <a:latin typeface="Century Gothic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507088" cy="465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33265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entury Gothic" pitchFamily="34" charset="0"/>
              </a:rPr>
              <a:t>Опера </a:t>
            </a:r>
            <a:r>
              <a:rPr lang="ru-RU" sz="2000" dirty="0" err="1">
                <a:latin typeface="Century Gothic" pitchFamily="34" charset="0"/>
              </a:rPr>
              <a:t>може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складатися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з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кількох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дій</a:t>
            </a:r>
            <a:r>
              <a:rPr lang="ru-RU" sz="2000" dirty="0">
                <a:latin typeface="Century Gothic" pitchFamily="34" charset="0"/>
              </a:rPr>
              <a:t>, </a:t>
            </a:r>
            <a:r>
              <a:rPr lang="ru-RU" sz="2000" dirty="0" err="1">
                <a:latin typeface="Century Gothic" pitchFamily="34" charset="0"/>
              </a:rPr>
              <a:t>дії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можуть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поділятися</a:t>
            </a:r>
            <a:r>
              <a:rPr lang="ru-RU" sz="2000" dirty="0">
                <a:latin typeface="Century Gothic" pitchFamily="34" charset="0"/>
              </a:rPr>
              <a:t> на </a:t>
            </a:r>
            <a:r>
              <a:rPr lang="ru-RU" sz="2000" dirty="0" err="1">
                <a:latin typeface="Century Gothic" pitchFamily="34" charset="0"/>
              </a:rPr>
              <a:t>сцени</a:t>
            </a:r>
            <a:r>
              <a:rPr lang="ru-RU" sz="2000" dirty="0">
                <a:latin typeface="Century Gothic" pitchFamily="34" charset="0"/>
              </a:rPr>
              <a:t>. Опери </a:t>
            </a:r>
            <a:r>
              <a:rPr lang="ru-RU" sz="2000" dirty="0" err="1">
                <a:latin typeface="Century Gothic" pitchFamily="34" charset="0"/>
              </a:rPr>
              <a:t>можуть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будуватися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з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окремих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вокальних</a:t>
            </a:r>
            <a:r>
              <a:rPr lang="ru-RU" sz="2000" dirty="0">
                <a:latin typeface="Century Gothic" pitchFamily="34" charset="0"/>
              </a:rPr>
              <a:t> форм, таких як</a:t>
            </a:r>
            <a:r>
              <a:rPr lang="en-US" sz="2000" dirty="0">
                <a:latin typeface="Century Gothic" pitchFamily="34" charset="0"/>
              </a:rPr>
              <a:t> </a:t>
            </a:r>
            <a:r>
              <a:rPr lang="ru-RU" sz="2000" dirty="0" err="1" smtClean="0">
                <a:latin typeface="Century Gothic" pitchFamily="34" charset="0"/>
              </a:rPr>
              <a:t>арія</a:t>
            </a:r>
            <a:r>
              <a:rPr lang="ru-RU" sz="2000" dirty="0" smtClean="0">
                <a:latin typeface="Century Gothic" pitchFamily="34" charset="0"/>
              </a:rPr>
              <a:t>,</a:t>
            </a:r>
            <a:r>
              <a:rPr lang="en-US" sz="2000" dirty="0">
                <a:latin typeface="Century Gothic" pitchFamily="34" charset="0"/>
              </a:rPr>
              <a:t> </a:t>
            </a:r>
            <a:r>
              <a:rPr lang="ru-RU" sz="2000" dirty="0" smtClean="0">
                <a:latin typeface="Century Gothic" pitchFamily="34" charset="0"/>
              </a:rPr>
              <a:t>речитатив, </a:t>
            </a:r>
            <a:r>
              <a:rPr lang="ru-RU" sz="2000" dirty="0" err="1">
                <a:latin typeface="Century Gothic" pitchFamily="34" charset="0"/>
              </a:rPr>
              <a:t>вокальний</a:t>
            </a:r>
            <a:r>
              <a:rPr lang="ru-RU" sz="2000" dirty="0">
                <a:latin typeface="Century Gothic" pitchFamily="34" charset="0"/>
              </a:rPr>
              <a:t> ансамбль,</a:t>
            </a:r>
            <a:r>
              <a:rPr lang="en-US" sz="2000" dirty="0">
                <a:latin typeface="Century Gothic" pitchFamily="34" charset="0"/>
              </a:rPr>
              <a:t> </a:t>
            </a:r>
            <a:r>
              <a:rPr lang="ru-RU" sz="2000" dirty="0" smtClean="0">
                <a:latin typeface="Century Gothic" pitchFamily="34" charset="0"/>
              </a:rPr>
              <a:t>хори, </a:t>
            </a:r>
            <a:r>
              <a:rPr lang="ru-RU" sz="2000" dirty="0" err="1">
                <a:latin typeface="Century Gothic" pitchFamily="34" charset="0"/>
              </a:rPr>
              <a:t>оркестрові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номери</a:t>
            </a:r>
            <a:r>
              <a:rPr lang="ru-RU" sz="2000" dirty="0">
                <a:latin typeface="Century Gothic" pitchFamily="34" charset="0"/>
              </a:rPr>
              <a:t> (</a:t>
            </a:r>
            <a:r>
              <a:rPr lang="ru-RU" sz="2000" dirty="0" smtClean="0">
                <a:latin typeface="Century Gothic" pitchFamily="34" charset="0"/>
              </a:rPr>
              <a:t>увертюра, </a:t>
            </a:r>
            <a:r>
              <a:rPr lang="ru-RU" sz="2000" dirty="0" err="1">
                <a:latin typeface="Century Gothic" pitchFamily="34" charset="0"/>
              </a:rPr>
              <a:t>антракти</a:t>
            </a:r>
            <a:r>
              <a:rPr lang="ru-RU" sz="2000" dirty="0">
                <a:latin typeface="Century Gothic" pitchFamily="34" charset="0"/>
              </a:rPr>
              <a:t>), </a:t>
            </a:r>
            <a:r>
              <a:rPr lang="ru-RU" sz="2000" dirty="0" err="1">
                <a:latin typeface="Century Gothic" pitchFamily="34" charset="0"/>
              </a:rPr>
              <a:t>або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відрізнятися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наскрізним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розвитком</a:t>
            </a:r>
            <a:r>
              <a:rPr lang="ru-RU" sz="2000" dirty="0">
                <a:latin typeface="Century Gothic" pitchFamily="34" charset="0"/>
              </a:rPr>
              <a:t>, </a:t>
            </a:r>
            <a:r>
              <a:rPr lang="ru-RU" sz="2000" dirty="0" err="1">
                <a:latin typeface="Century Gothic" pitchFamily="34" charset="0"/>
              </a:rPr>
              <a:t>що</a:t>
            </a:r>
            <a:r>
              <a:rPr lang="ru-RU" sz="2000" dirty="0">
                <a:latin typeface="Century Gothic" pitchFamily="34" charset="0"/>
              </a:rPr>
              <a:t> не </a:t>
            </a:r>
            <a:r>
              <a:rPr lang="ru-RU" sz="2000" dirty="0" err="1">
                <a:latin typeface="Century Gothic" pitchFamily="34" charset="0"/>
              </a:rPr>
              <a:t>передбачає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поділу</a:t>
            </a:r>
            <a:r>
              <a:rPr lang="ru-RU" sz="2000" dirty="0">
                <a:latin typeface="Century Gothic" pitchFamily="34" charset="0"/>
              </a:rPr>
              <a:t> на такого роду </a:t>
            </a:r>
            <a:r>
              <a:rPr lang="ru-RU" sz="2000" dirty="0" err="1" smtClean="0">
                <a:latin typeface="Century Gothic" pitchFamily="34" charset="0"/>
              </a:rPr>
              <a:t>форми</a:t>
            </a:r>
            <a:r>
              <a:rPr lang="ru-RU" sz="2000" dirty="0" smtClean="0">
                <a:latin typeface="Century Gothic" pitchFamily="34" charset="0"/>
              </a:rPr>
              <a:t>.</a:t>
            </a:r>
            <a:endParaRPr lang="uk-UA" sz="2000" dirty="0">
              <a:latin typeface="Century Gothic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0888"/>
            <a:ext cx="6610673" cy="4179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45224"/>
            <a:ext cx="8604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entury Gothic" pitchFamily="34" charset="0"/>
              </a:rPr>
              <a:t>Опери </a:t>
            </a:r>
            <a:r>
              <a:rPr lang="ru-RU" sz="2000" dirty="0" err="1">
                <a:latin typeface="Century Gothic" pitchFamily="34" charset="0"/>
              </a:rPr>
              <a:t>розраховані</a:t>
            </a:r>
            <a:r>
              <a:rPr lang="ru-RU" sz="2000" dirty="0">
                <a:latin typeface="Century Gothic" pitchFamily="34" charset="0"/>
              </a:rPr>
              <a:t> на </a:t>
            </a:r>
            <a:r>
              <a:rPr lang="ru-RU" sz="2000" dirty="0" err="1">
                <a:latin typeface="Century Gothic" pitchFamily="34" charset="0"/>
              </a:rPr>
              <a:t>виконання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оперними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співаками</a:t>
            </a:r>
            <a:r>
              <a:rPr lang="ru-RU" sz="2000" dirty="0">
                <a:latin typeface="Century Gothic" pitchFamily="34" charset="0"/>
              </a:rPr>
              <a:t> в </a:t>
            </a:r>
            <a:r>
              <a:rPr lang="ru-RU" sz="2000" dirty="0" err="1">
                <a:latin typeface="Century Gothic" pitchFamily="34" charset="0"/>
              </a:rPr>
              <a:t>супроводі</a:t>
            </a:r>
            <a:r>
              <a:rPr lang="ru-RU" sz="2000" dirty="0">
                <a:latin typeface="Century Gothic" pitchFamily="34" charset="0"/>
              </a:rPr>
              <a:t> оркестру. В </a:t>
            </a:r>
            <a:r>
              <a:rPr lang="ru-RU" sz="2000" dirty="0" err="1">
                <a:latin typeface="Century Gothic" pitchFamily="34" charset="0"/>
              </a:rPr>
              <a:t>багатьох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країнах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світу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існують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спеціально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обладнані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будівлі</a:t>
            </a:r>
            <a:r>
              <a:rPr lang="ru-RU" sz="2000" dirty="0">
                <a:latin typeface="Century Gothic" pitchFamily="34" charset="0"/>
              </a:rPr>
              <a:t> для </a:t>
            </a:r>
            <a:r>
              <a:rPr lang="ru-RU" sz="2000" dirty="0" err="1">
                <a:latin typeface="Century Gothic" pitchFamily="34" charset="0"/>
              </a:rPr>
              <a:t>виконання</a:t>
            </a:r>
            <a:r>
              <a:rPr lang="ru-RU" sz="2000" dirty="0">
                <a:latin typeface="Century Gothic" pitchFamily="34" charset="0"/>
              </a:rPr>
              <a:t> опер</a:t>
            </a:r>
            <a:r>
              <a:rPr lang="en-US" sz="2000" dirty="0">
                <a:latin typeface="Century Gothic" pitchFamily="34" charset="0"/>
              </a:rPr>
              <a:t> </a:t>
            </a:r>
            <a:r>
              <a:rPr lang="ru-RU" sz="2000" dirty="0">
                <a:latin typeface="Century Gothic" pitchFamily="34" charset="0"/>
              </a:rPr>
              <a:t>—</a:t>
            </a:r>
            <a:r>
              <a:rPr lang="en-US" sz="2000" dirty="0">
                <a:latin typeface="Century Gothic" pitchFamily="34" charset="0"/>
              </a:rPr>
              <a:t> </a:t>
            </a:r>
            <a:r>
              <a:rPr lang="ru-RU" sz="2000" dirty="0" err="1">
                <a:latin typeface="Century Gothic" pitchFamily="34" charset="0"/>
              </a:rPr>
              <a:t>оперні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театри</a:t>
            </a:r>
            <a:r>
              <a:rPr lang="ru-RU" sz="2000" dirty="0" smtClean="0">
                <a:latin typeface="Century Gothic" pitchFamily="34" charset="0"/>
              </a:rPr>
              <a:t>.</a:t>
            </a:r>
            <a:endParaRPr lang="uk-UA" sz="2000" dirty="0">
              <a:latin typeface="Century Gothic" pitchFamily="34" charset="0"/>
            </a:endParaRPr>
          </a:p>
        </p:txBody>
      </p:sp>
      <p:sp>
        <p:nvSpPr>
          <p:cNvPr id="7170" name="AutoShape 2" descr="0_1bfec_bcb71014_XL (800×535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259960" cy="4855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entury Gothic" pitchFamily="34" charset="0"/>
              </a:rPr>
              <a:t>Опера </a:t>
            </a:r>
            <a:r>
              <a:rPr lang="ru-RU" sz="2000" dirty="0" err="1">
                <a:latin typeface="Century Gothic" pitchFamily="34" charset="0"/>
              </a:rPr>
              <a:t>виникла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наприкінці</a:t>
            </a:r>
            <a:r>
              <a:rPr lang="en-US" sz="2000" dirty="0">
                <a:latin typeface="Century Gothic" pitchFamily="34" charset="0"/>
              </a:rPr>
              <a:t> XVI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сторіччя</a:t>
            </a:r>
            <a:r>
              <a:rPr lang="en-US" sz="2000" dirty="0">
                <a:latin typeface="Century Gothic" pitchFamily="34" charset="0"/>
              </a:rPr>
              <a:t> </a:t>
            </a:r>
            <a:r>
              <a:rPr lang="ru-RU" sz="2000" dirty="0">
                <a:latin typeface="Century Gothic" pitchFamily="34" charset="0"/>
              </a:rPr>
              <a:t>в</a:t>
            </a:r>
            <a:r>
              <a:rPr lang="en-US" sz="2000" dirty="0">
                <a:latin typeface="Century Gothic" pitchFamily="34" charset="0"/>
              </a:rPr>
              <a:t> </a:t>
            </a:r>
            <a:r>
              <a:rPr lang="ru-RU" sz="2000" dirty="0" err="1" smtClean="0">
                <a:latin typeface="Century Gothic" pitchFamily="34" charset="0"/>
              </a:rPr>
              <a:t>Італії</a:t>
            </a:r>
            <a:r>
              <a:rPr lang="ru-RU" sz="2000" dirty="0" smtClean="0">
                <a:latin typeface="Century Gothic" pitchFamily="34" charset="0"/>
              </a:rPr>
              <a:t>, </a:t>
            </a:r>
            <a:r>
              <a:rPr lang="ru-RU" sz="2000" dirty="0">
                <a:latin typeface="Century Gothic" pitchFamily="34" charset="0"/>
              </a:rPr>
              <a:t>як </a:t>
            </a:r>
            <a:r>
              <a:rPr lang="ru-RU" sz="2000" dirty="0" err="1">
                <a:latin typeface="Century Gothic" pitchFamily="34" charset="0"/>
              </a:rPr>
              <a:t>спроба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групи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вчених-гуманістів</a:t>
            </a:r>
            <a:r>
              <a:rPr lang="ru-RU" sz="2000" dirty="0">
                <a:latin typeface="Century Gothic" pitchFamily="34" charset="0"/>
              </a:rPr>
              <a:t>, </a:t>
            </a:r>
            <a:r>
              <a:rPr lang="ru-RU" sz="2000" dirty="0" err="1">
                <a:latin typeface="Century Gothic" pitchFamily="34" charset="0"/>
              </a:rPr>
              <a:t>літераторів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і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музикантів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відродити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давньогрецьку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трагедію</a:t>
            </a:r>
            <a:r>
              <a:rPr lang="ru-RU" sz="2000" dirty="0" smtClean="0">
                <a:latin typeface="Century Gothic" pitchFamily="34" charset="0"/>
              </a:rPr>
              <a:t>. </a:t>
            </a:r>
          </a:p>
          <a:p>
            <a:r>
              <a:rPr lang="ru-RU" sz="2000" dirty="0" err="1" smtClean="0">
                <a:latin typeface="Century Gothic" pitchFamily="34" charset="0"/>
              </a:rPr>
              <a:t>Першою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>
                <a:latin typeface="Century Gothic" pitchFamily="34" charset="0"/>
              </a:rPr>
              <a:t>оперою як правило </a:t>
            </a:r>
            <a:r>
              <a:rPr lang="ru-RU" sz="2000" dirty="0" err="1">
                <a:latin typeface="Century Gothic" pitchFamily="34" charset="0"/>
              </a:rPr>
              <a:t>вважають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написану</a:t>
            </a:r>
            <a:r>
              <a:rPr lang="ru-RU" sz="2000" dirty="0">
                <a:latin typeface="Century Gothic" pitchFamily="34" charset="0"/>
              </a:rPr>
              <a:t> 1597 року оперу</a:t>
            </a:r>
            <a:r>
              <a:rPr lang="en-US" sz="2000" dirty="0">
                <a:latin typeface="Century Gothic" pitchFamily="34" charset="0"/>
              </a:rPr>
              <a:t> </a:t>
            </a:r>
            <a:r>
              <a:rPr lang="ru-RU" sz="2000" dirty="0">
                <a:latin typeface="Century Gothic" pitchFamily="34" charset="0"/>
              </a:rPr>
              <a:t>«</a:t>
            </a:r>
            <a:r>
              <a:rPr lang="ru-RU" sz="2000" dirty="0" smtClean="0">
                <a:latin typeface="Century Gothic" pitchFamily="34" charset="0"/>
              </a:rPr>
              <a:t>Дафна»</a:t>
            </a:r>
            <a:r>
              <a:rPr lang="en-US" sz="2000" dirty="0">
                <a:latin typeface="Century Gothic" pitchFamily="34" charset="0"/>
              </a:rPr>
              <a:t> </a:t>
            </a:r>
            <a:r>
              <a:rPr lang="ru-RU" sz="2000" dirty="0" err="1">
                <a:latin typeface="Century Gothic" pitchFamily="34" charset="0"/>
              </a:rPr>
              <a:t>Якопо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Пері</a:t>
            </a:r>
            <a:r>
              <a:rPr lang="ru-RU" sz="2000" dirty="0">
                <a:latin typeface="Century Gothic" pitchFamily="34" charset="0"/>
              </a:rPr>
              <a:t>, </a:t>
            </a:r>
            <a:r>
              <a:rPr lang="ru-RU" sz="2000" dirty="0" err="1">
                <a:latin typeface="Century Gothic" pitchFamily="34" charset="0"/>
              </a:rPr>
              <a:t>представника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мистецького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об'єднання</a:t>
            </a:r>
            <a:r>
              <a:rPr lang="en-US" sz="2000" dirty="0">
                <a:latin typeface="Century Gothic" pitchFamily="34" charset="0"/>
              </a:rPr>
              <a:t> </a:t>
            </a:r>
            <a:r>
              <a:rPr lang="ru-RU" sz="2000" dirty="0" err="1">
                <a:latin typeface="Century Gothic" pitchFamily="34" charset="0"/>
              </a:rPr>
              <a:t>Флорентійська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камерата</a:t>
            </a:r>
            <a:r>
              <a:rPr lang="ru-RU" sz="2000" dirty="0" smtClean="0">
                <a:latin typeface="Century Gothic" pitchFamily="34" charset="0"/>
              </a:rPr>
              <a:t>.</a:t>
            </a:r>
            <a:endParaRPr lang="uk-UA" sz="2000" dirty="0">
              <a:latin typeface="Century Gothic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48880"/>
            <a:ext cx="6192688" cy="4192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1268760"/>
            <a:ext cx="4211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entury Gothic" pitchFamily="34" charset="0"/>
              </a:rPr>
              <a:t>Вершиною </a:t>
            </a:r>
            <a:r>
              <a:rPr lang="ru-RU" sz="2000" dirty="0" err="1">
                <a:latin typeface="Century Gothic" pitchFamily="34" charset="0"/>
              </a:rPr>
              <a:t>розвитку</a:t>
            </a:r>
            <a:r>
              <a:rPr lang="ru-RU" sz="2000" dirty="0">
                <a:latin typeface="Century Gothic" pitchFamily="34" charset="0"/>
              </a:rPr>
              <a:t> опери в </a:t>
            </a:r>
            <a:r>
              <a:rPr lang="ru-RU" sz="2000" dirty="0" err="1">
                <a:latin typeface="Century Gothic" pitchFamily="34" charset="0"/>
              </a:rPr>
              <a:t>кінці</a:t>
            </a:r>
            <a:r>
              <a:rPr lang="ru-RU" sz="2000" dirty="0">
                <a:latin typeface="Century Gothic" pitchFamily="34" charset="0"/>
              </a:rPr>
              <a:t> 18 </a:t>
            </a:r>
            <a:r>
              <a:rPr lang="ru-RU" sz="2000" dirty="0" err="1">
                <a:latin typeface="Century Gothic" pitchFamily="34" charset="0"/>
              </a:rPr>
              <a:t>столітті</a:t>
            </a:r>
            <a:r>
              <a:rPr lang="ru-RU" sz="2000" dirty="0">
                <a:latin typeface="Century Gothic" pitchFamily="34" charset="0"/>
              </a:rPr>
              <a:t> стала </a:t>
            </a:r>
            <a:r>
              <a:rPr lang="ru-RU" sz="2000" dirty="0" err="1">
                <a:latin typeface="Century Gothic" pitchFamily="34" charset="0"/>
              </a:rPr>
              <a:t>творчість</a:t>
            </a:r>
            <a:r>
              <a:rPr lang="en-US" sz="2000" dirty="0">
                <a:latin typeface="Century Gothic" pitchFamily="34" charset="0"/>
              </a:rPr>
              <a:t> </a:t>
            </a:r>
            <a:r>
              <a:rPr lang="ru-RU" sz="2000" dirty="0">
                <a:latin typeface="Century Gothic" pitchFamily="34" charset="0"/>
              </a:rPr>
              <a:t>В.</a:t>
            </a:r>
            <a:r>
              <a:rPr lang="en-US" sz="2000" dirty="0">
                <a:latin typeface="Century Gothic" pitchFamily="34" charset="0"/>
              </a:rPr>
              <a:t> </a:t>
            </a:r>
            <a:r>
              <a:rPr lang="ru-RU" sz="2000" dirty="0">
                <a:latin typeface="Century Gothic" pitchFamily="34" charset="0"/>
              </a:rPr>
              <a:t>А.</a:t>
            </a:r>
            <a:r>
              <a:rPr lang="en-US" sz="2000" dirty="0">
                <a:latin typeface="Century Gothic" pitchFamily="34" charset="0"/>
              </a:rPr>
              <a:t> </a:t>
            </a:r>
            <a:r>
              <a:rPr lang="ru-RU" sz="2000" dirty="0">
                <a:latin typeface="Century Gothic" pitchFamily="34" charset="0"/>
              </a:rPr>
              <a:t>Моцарта, автора 20 опер. </a:t>
            </a:r>
            <a:r>
              <a:rPr lang="ru-RU" sz="2000" dirty="0" err="1">
                <a:latin typeface="Century Gothic" pitchFamily="34" charset="0"/>
              </a:rPr>
              <a:t>Його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роботи</a:t>
            </a:r>
            <a:r>
              <a:rPr lang="ru-RU" sz="2000" dirty="0">
                <a:latin typeface="Century Gothic" pitchFamily="34" charset="0"/>
              </a:rPr>
              <a:t> в </a:t>
            </a:r>
            <a:r>
              <a:rPr lang="ru-RU" sz="2000" dirty="0" err="1">
                <a:latin typeface="Century Gothic" pitchFamily="34" charset="0"/>
              </a:rPr>
              <a:t>жанрі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опери-серіа</a:t>
            </a:r>
            <a:r>
              <a:rPr lang="ru-RU" sz="2000" dirty="0">
                <a:latin typeface="Century Gothic" pitchFamily="34" charset="0"/>
              </a:rPr>
              <a:t> («</a:t>
            </a:r>
            <a:r>
              <a:rPr lang="ru-RU" sz="2000" dirty="0" err="1">
                <a:latin typeface="Century Gothic" pitchFamily="34" charset="0"/>
              </a:rPr>
              <a:t>Ідоменей</a:t>
            </a:r>
            <a:r>
              <a:rPr lang="ru-RU" sz="2000" dirty="0">
                <a:latin typeface="Century Gothic" pitchFamily="34" charset="0"/>
              </a:rPr>
              <a:t>»,</a:t>
            </a:r>
            <a:r>
              <a:rPr lang="en-US" sz="2000" dirty="0">
                <a:latin typeface="Century Gothic" pitchFamily="34" charset="0"/>
              </a:rPr>
              <a:t> </a:t>
            </a:r>
            <a:r>
              <a:rPr lang="ru-RU" sz="2000" dirty="0">
                <a:latin typeface="Century Gothic" pitchFamily="34" charset="0"/>
              </a:rPr>
              <a:t>«</a:t>
            </a:r>
            <a:r>
              <a:rPr lang="ru-RU" sz="2000" dirty="0" err="1">
                <a:latin typeface="Century Gothic" pitchFamily="34" charset="0"/>
              </a:rPr>
              <a:t>Милосердя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Тіта</a:t>
            </a:r>
            <a:r>
              <a:rPr lang="ru-RU" sz="2000" dirty="0">
                <a:latin typeface="Century Gothic" pitchFamily="34" charset="0"/>
              </a:rPr>
              <a:t>»), </a:t>
            </a:r>
            <a:r>
              <a:rPr lang="ru-RU" sz="2000" dirty="0" err="1">
                <a:latin typeface="Century Gothic" pitchFamily="34" charset="0"/>
              </a:rPr>
              <a:t>однак</a:t>
            </a:r>
            <a:r>
              <a:rPr lang="ru-RU" sz="2000" dirty="0">
                <a:latin typeface="Century Gothic" pitchFamily="34" charset="0"/>
              </a:rPr>
              <a:t>, не </a:t>
            </a:r>
            <a:r>
              <a:rPr lang="ru-RU" sz="2000" dirty="0" err="1">
                <a:latin typeface="Century Gothic" pitchFamily="34" charset="0"/>
              </a:rPr>
              <a:t>змогли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повернути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життєздатність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опери-серіа</a:t>
            </a:r>
            <a:r>
              <a:rPr lang="ru-RU" sz="2000" dirty="0" smtClean="0">
                <a:latin typeface="Century Gothic" pitchFamily="34" charset="0"/>
              </a:rPr>
              <a:t>, </a:t>
            </a:r>
            <a:r>
              <a:rPr lang="ru-RU" sz="2000" dirty="0" err="1">
                <a:latin typeface="Century Gothic" pitchFamily="34" charset="0"/>
              </a:rPr>
              <a:t>натомість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комічні</a:t>
            </a:r>
            <a:r>
              <a:rPr lang="ru-RU" sz="2000" dirty="0">
                <a:latin typeface="Century Gothic" pitchFamily="34" charset="0"/>
              </a:rPr>
              <a:t> опери</a:t>
            </a:r>
            <a:r>
              <a:rPr lang="en-US" sz="2000" dirty="0">
                <a:latin typeface="Century Gothic" pitchFamily="34" charset="0"/>
              </a:rPr>
              <a:t> </a:t>
            </a:r>
            <a:r>
              <a:rPr lang="ru-RU" sz="2000" dirty="0">
                <a:latin typeface="Century Gothic" pitchFamily="34" charset="0"/>
              </a:rPr>
              <a:t>—</a:t>
            </a:r>
            <a:r>
              <a:rPr lang="en-US" sz="2000" dirty="0">
                <a:latin typeface="Century Gothic" pitchFamily="34" charset="0"/>
              </a:rPr>
              <a:t> </a:t>
            </a:r>
            <a:r>
              <a:rPr lang="ru-RU" sz="2000" dirty="0">
                <a:latin typeface="Century Gothic" pitchFamily="34" charset="0"/>
              </a:rPr>
              <a:t>«Так </a:t>
            </a:r>
            <a:r>
              <a:rPr lang="ru-RU" sz="2000" dirty="0" err="1">
                <a:latin typeface="Century Gothic" pitchFamily="34" charset="0"/>
              </a:rPr>
              <a:t>чинять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усі</a:t>
            </a:r>
            <a:r>
              <a:rPr lang="ru-RU" sz="2000" dirty="0">
                <a:latin typeface="Century Gothic" pitchFamily="34" charset="0"/>
              </a:rPr>
              <a:t>»,</a:t>
            </a:r>
            <a:r>
              <a:rPr lang="en-US" sz="2000" dirty="0">
                <a:latin typeface="Century Gothic" pitchFamily="34" charset="0"/>
              </a:rPr>
              <a:t> </a:t>
            </a:r>
            <a:r>
              <a:rPr lang="ru-RU" sz="2000" dirty="0">
                <a:latin typeface="Century Gothic" pitchFamily="34" charset="0"/>
              </a:rPr>
              <a:t>«</a:t>
            </a:r>
            <a:r>
              <a:rPr lang="ru-RU" sz="2000" dirty="0" err="1">
                <a:latin typeface="Century Gothic" pitchFamily="34" charset="0"/>
              </a:rPr>
              <a:t>Весілля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Фігаро</a:t>
            </a:r>
            <a:r>
              <a:rPr lang="ru-RU" sz="2000" dirty="0">
                <a:latin typeface="Century Gothic" pitchFamily="34" charset="0"/>
              </a:rPr>
              <a:t>»,</a:t>
            </a:r>
            <a:r>
              <a:rPr lang="en-US" sz="2000" dirty="0">
                <a:latin typeface="Century Gothic" pitchFamily="34" charset="0"/>
              </a:rPr>
              <a:t> </a:t>
            </a:r>
            <a:r>
              <a:rPr lang="ru-RU" sz="2000" dirty="0">
                <a:latin typeface="Century Gothic" pitchFamily="34" charset="0"/>
              </a:rPr>
              <a:t>«</a:t>
            </a:r>
            <a:r>
              <a:rPr lang="ru-RU" sz="2000" dirty="0" err="1">
                <a:latin typeface="Century Gothic" pitchFamily="34" charset="0"/>
              </a:rPr>
              <a:t>Чарівна</a:t>
            </a:r>
            <a:r>
              <a:rPr lang="ru-RU" sz="2000" dirty="0">
                <a:latin typeface="Century Gothic" pitchFamily="34" charset="0"/>
              </a:rPr>
              <a:t> флейта»,</a:t>
            </a:r>
            <a:r>
              <a:rPr lang="en-US" sz="2000" dirty="0">
                <a:latin typeface="Century Gothic" pitchFamily="34" charset="0"/>
              </a:rPr>
              <a:t> </a:t>
            </a:r>
            <a:r>
              <a:rPr lang="ru-RU" sz="2000" dirty="0">
                <a:latin typeface="Century Gothic" pitchFamily="34" charset="0"/>
              </a:rPr>
              <a:t>«Дон Жуан»</a:t>
            </a:r>
            <a:r>
              <a:rPr lang="en-US" sz="2000" dirty="0">
                <a:latin typeface="Century Gothic" pitchFamily="34" charset="0"/>
              </a:rPr>
              <a:t> </a:t>
            </a:r>
            <a:r>
              <a:rPr lang="ru-RU" sz="2000" dirty="0" err="1">
                <a:latin typeface="Century Gothic" pitchFamily="34" charset="0"/>
              </a:rPr>
              <a:t>лишаються</a:t>
            </a:r>
            <a:r>
              <a:rPr lang="ru-RU" sz="2000" dirty="0">
                <a:latin typeface="Century Gothic" pitchFamily="34" charset="0"/>
              </a:rPr>
              <a:t> в </a:t>
            </a:r>
            <a:r>
              <a:rPr lang="ru-RU" sz="2000" dirty="0" err="1">
                <a:latin typeface="Century Gothic" pitchFamily="34" charset="0"/>
              </a:rPr>
              <a:t>числі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найпопулярніших</a:t>
            </a:r>
            <a:r>
              <a:rPr lang="ru-RU" sz="2000" dirty="0">
                <a:latin typeface="Century Gothic" pitchFamily="34" charset="0"/>
              </a:rPr>
              <a:t> опер </a:t>
            </a:r>
            <a:r>
              <a:rPr lang="ru-RU" sz="2000" dirty="0" err="1" smtClean="0">
                <a:latin typeface="Century Gothic" pitchFamily="34" charset="0"/>
              </a:rPr>
              <a:t>світу</a:t>
            </a:r>
            <a:r>
              <a:rPr lang="ru-RU" sz="2000" dirty="0" smtClean="0">
                <a:latin typeface="Century Gothic" pitchFamily="34" charset="0"/>
              </a:rPr>
              <a:t>.</a:t>
            </a:r>
            <a:endParaRPr lang="uk-UA" sz="2000" dirty="0">
              <a:latin typeface="Century Gothic" pitchFamily="34" charset="0"/>
            </a:endParaRPr>
          </a:p>
        </p:txBody>
      </p:sp>
      <p:pic>
        <p:nvPicPr>
          <p:cNvPr id="5123" name="Picture 3" descr="mozart.jpg (320×42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3528392" cy="4631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Carrer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32656"/>
            <a:ext cx="3366058" cy="3359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3205023" cy="3029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39552" y="4797152"/>
            <a:ext cx="37444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Century Gothic" pitchFamily="34" charset="0"/>
              </a:rPr>
              <a:t>Відомими оперними співаками є </a:t>
            </a:r>
            <a:r>
              <a:rPr lang="en-US" sz="2000" dirty="0" err="1">
                <a:latin typeface="Century Gothic" pitchFamily="34" charset="0"/>
              </a:rPr>
              <a:t>Енріко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Карузо</a:t>
            </a:r>
            <a:r>
              <a:rPr lang="en-US" sz="2000" dirty="0">
                <a:latin typeface="Century Gothic" pitchFamily="34" charset="0"/>
              </a:rPr>
              <a:t>, </a:t>
            </a:r>
            <a:r>
              <a:rPr lang="en-US" sz="2000" dirty="0" err="1">
                <a:latin typeface="Century Gothic" pitchFamily="34" charset="0"/>
              </a:rPr>
              <a:t>Лучано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Паваротті</a:t>
            </a:r>
            <a:r>
              <a:rPr lang="en-US" sz="2000" dirty="0">
                <a:latin typeface="Century Gothic" pitchFamily="34" charset="0"/>
              </a:rPr>
              <a:t>, </a:t>
            </a:r>
            <a:r>
              <a:rPr lang="en-US" sz="2000" dirty="0" err="1">
                <a:latin typeface="Century Gothic" pitchFamily="34" charset="0"/>
              </a:rPr>
              <a:t>Хосе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Каррерас</a:t>
            </a:r>
            <a:r>
              <a:rPr lang="en-US" sz="2000" dirty="0">
                <a:latin typeface="Century Gothic" pitchFamily="34" charset="0"/>
              </a:rPr>
              <a:t> і </a:t>
            </a:r>
            <a:r>
              <a:rPr lang="en-US" sz="2000" dirty="0" err="1">
                <a:latin typeface="Century Gothic" pitchFamily="34" charset="0"/>
              </a:rPr>
              <a:t>Пласідо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Домінго</a:t>
            </a:r>
            <a:r>
              <a:rPr lang="uk-UA" sz="2000" dirty="0" smtClean="0">
                <a:latin typeface="Century Gothic" pitchFamily="34" charset="0"/>
              </a:rPr>
              <a:t>.</a:t>
            </a:r>
            <a:endParaRPr lang="uk-UA" sz="2000" dirty="0">
              <a:latin typeface="Century Gothic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620688"/>
            <a:ext cx="3180994" cy="3423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6672"/>
            <a:ext cx="291407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1556792"/>
            <a:ext cx="2857500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5229200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entury Gothic" pitchFamily="34" charset="0"/>
              </a:rPr>
              <a:t>Відомі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оперні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співачки</a:t>
            </a:r>
            <a:r>
              <a:rPr lang="en-US" sz="2000" dirty="0">
                <a:latin typeface="Century Gothic" pitchFamily="34" charset="0"/>
              </a:rPr>
              <a:t> - </a:t>
            </a:r>
            <a:r>
              <a:rPr lang="en-US" sz="2000" dirty="0" err="1">
                <a:latin typeface="Century Gothic" pitchFamily="34" charset="0"/>
              </a:rPr>
              <a:t>Марія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Каллас</a:t>
            </a:r>
            <a:r>
              <a:rPr lang="en-US" sz="2000" dirty="0">
                <a:latin typeface="Century Gothic" pitchFamily="34" charset="0"/>
              </a:rPr>
              <a:t>, </a:t>
            </a:r>
            <a:r>
              <a:rPr lang="en-US" sz="2000" dirty="0" err="1">
                <a:latin typeface="Century Gothic" pitchFamily="34" charset="0"/>
              </a:rPr>
              <a:t>Кірі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Те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Канава</a:t>
            </a:r>
            <a:r>
              <a:rPr lang="uk-UA" sz="2000" dirty="0" smtClean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і </a:t>
            </a:r>
            <a:r>
              <a:rPr lang="en-US" sz="2000" dirty="0" err="1">
                <a:latin typeface="Century Gothic" pitchFamily="34" charset="0"/>
              </a:rPr>
              <a:t>Анна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Нетребко</a:t>
            </a:r>
            <a:r>
              <a:rPr lang="en-US" sz="2000" dirty="0">
                <a:latin typeface="Century Gothic" pitchFamily="34" charset="0"/>
              </a:rPr>
              <a:t>.</a:t>
            </a:r>
            <a:endParaRPr lang="uk-UA" sz="2000" dirty="0"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2739584" cy="3970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980728"/>
            <a:ext cx="3448050" cy="383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115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2012-10-09T19:54:51Z</dcterms:created>
  <dcterms:modified xsi:type="dcterms:W3CDTF">2012-10-09T20:46:46Z</dcterms:modified>
</cp:coreProperties>
</file>