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D23069FD-AF44-4631-BC80-71845AE0EB01}" type="datetimeFigureOut">
              <a:rPr lang="uk-UA" smtClean="0"/>
              <a:t>12.04.2014</a:t>
            </a:fld>
            <a:endParaRPr lang="uk-UA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CBBEE7-C381-4003-AF83-464504A31D67}" type="slidenum">
              <a:rPr lang="uk-UA" smtClean="0"/>
              <a:t>‹#›</a:t>
            </a:fld>
            <a:endParaRPr lang="uk-U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69FD-AF44-4631-BC80-71845AE0EB01}" type="datetimeFigureOut">
              <a:rPr lang="uk-UA" smtClean="0"/>
              <a:t>12.04.2014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BEE7-C381-4003-AF83-464504A31D6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69FD-AF44-4631-BC80-71845AE0EB01}" type="datetimeFigureOut">
              <a:rPr lang="uk-UA" smtClean="0"/>
              <a:t>12.04.2014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BEE7-C381-4003-AF83-464504A31D67}" type="slidenum">
              <a:rPr lang="uk-UA" smtClean="0"/>
              <a:t>‹#›</a:t>
            </a:fld>
            <a:endParaRPr lang="uk-U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3069FD-AF44-4631-BC80-71845AE0EB01}" type="datetimeFigureOut">
              <a:rPr lang="uk-UA" smtClean="0"/>
              <a:t>12.04.2014</a:t>
            </a:fld>
            <a:endParaRPr lang="uk-U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0CBBEE7-C381-4003-AF83-464504A31D67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69FD-AF44-4631-BC80-71845AE0EB01}" type="datetimeFigureOut">
              <a:rPr lang="uk-UA" smtClean="0"/>
              <a:t>12.04.2014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CBBEE7-C381-4003-AF83-464504A31D67}" type="slidenum">
              <a:rPr lang="uk-UA" smtClean="0"/>
              <a:t>‹#›</a:t>
            </a:fld>
            <a:endParaRPr lang="uk-U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23069FD-AF44-4631-BC80-71845AE0EB01}" type="datetimeFigureOut">
              <a:rPr lang="uk-UA" smtClean="0"/>
              <a:t>12.04.2014</a:t>
            </a:fld>
            <a:endParaRPr lang="uk-U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0CBBEE7-C381-4003-AF83-464504A31D67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3069FD-AF44-4631-BC80-71845AE0EB01}" type="datetimeFigureOut">
              <a:rPr lang="uk-UA" smtClean="0"/>
              <a:t>12.04.2014</a:t>
            </a:fld>
            <a:endParaRPr lang="uk-U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0CBBEE7-C381-4003-AF83-464504A31D67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69FD-AF44-4631-BC80-71845AE0EB01}" type="datetimeFigureOut">
              <a:rPr lang="uk-UA" smtClean="0"/>
              <a:t>12.04.2014</a:t>
            </a:fld>
            <a:endParaRPr lang="uk-U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CBBEE7-C381-4003-AF83-464504A31D67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69FD-AF44-4631-BC80-71845AE0EB01}" type="datetimeFigureOut">
              <a:rPr lang="uk-UA" smtClean="0"/>
              <a:t>12.04.2014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CBBEE7-C381-4003-AF83-464504A31D67}" type="slidenum">
              <a:rPr lang="uk-UA" smtClean="0"/>
              <a:t>‹#›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23069FD-AF44-4631-BC80-71845AE0EB01}" type="datetimeFigureOut">
              <a:rPr lang="uk-UA" smtClean="0"/>
              <a:t>12.04.2014</a:t>
            </a:fld>
            <a:endParaRPr lang="uk-UA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0CBBEE7-C381-4003-AF83-464504A31D67}" type="slidenum">
              <a:rPr lang="uk-UA" smtClean="0"/>
              <a:t>‹#›</a:t>
            </a:fld>
            <a:endParaRPr lang="uk-U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23069FD-AF44-4631-BC80-71845AE0EB01}" type="datetimeFigureOut">
              <a:rPr lang="uk-UA" smtClean="0"/>
              <a:t>12.04.2014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00CBBEE7-C381-4003-AF83-464504A31D67}" type="slidenum">
              <a:rPr lang="uk-UA" smtClean="0"/>
              <a:t>‹#›</a:t>
            </a:fld>
            <a:endParaRPr lang="uk-U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D23069FD-AF44-4631-BC80-71845AE0EB01}" type="datetimeFigureOut">
              <a:rPr lang="uk-UA" smtClean="0"/>
              <a:t>12.04.2014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00CBBEE7-C381-4003-AF83-464504A31D67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ЦІКАВІ ФАКТИ</a:t>
            </a:r>
            <a:endParaRPr lang="uk-UA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КІНОМАТОРГАФ  ІНДІЇ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032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62" y="2928144"/>
            <a:ext cx="3810000" cy="2190750"/>
          </a:xfrm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Основні </a:t>
            </a:r>
            <a:r>
              <a:rPr lang="uk-UA" dirty="0"/>
              <a:t>різновиди пісень у фільмах - це похідні від регіональних наспівів, які мало змінилися з 1930-х років</a:t>
            </a:r>
            <a:r>
              <a:rPr lang="uk-UA" dirty="0" smtClean="0"/>
              <a:t>. Як </a:t>
            </a:r>
            <a:r>
              <a:rPr lang="uk-UA" dirty="0"/>
              <a:t>пісня, так і танець використовуються для передачі ейфорії від любові, а також як сполучна ланка в оповіді.</a:t>
            </a:r>
          </a:p>
          <a:p>
            <a:r>
              <a:rPr lang="uk-UA" dirty="0"/>
              <a:t>Високий жіночий голос буває цікаво порівняти з оперою.</a:t>
            </a:r>
          </a:p>
          <a:p>
            <a:r>
              <a:rPr lang="uk-UA" dirty="0" smtClean="0"/>
              <a:t>Навчені </a:t>
            </a:r>
            <a:r>
              <a:rPr lang="uk-UA" dirty="0"/>
              <a:t>співати в класичній традиції, </a:t>
            </a:r>
            <a:r>
              <a:rPr lang="uk-UA" dirty="0" err="1"/>
              <a:t>Нур</a:t>
            </a:r>
            <a:r>
              <a:rPr lang="uk-UA" dirty="0"/>
              <a:t> </a:t>
            </a:r>
            <a:r>
              <a:rPr lang="uk-UA" dirty="0" err="1"/>
              <a:t>Джахан</a:t>
            </a:r>
            <a:r>
              <a:rPr lang="uk-UA" dirty="0"/>
              <a:t> і Лата </a:t>
            </a:r>
            <a:r>
              <a:rPr lang="uk-UA" dirty="0" err="1"/>
              <a:t>Мангешкар</a:t>
            </a:r>
            <a:r>
              <a:rPr lang="uk-UA" dirty="0"/>
              <a:t> стали орієнтиром для інших співачок.</a:t>
            </a:r>
          </a:p>
          <a:p>
            <a:r>
              <a:rPr lang="uk-UA" dirty="0"/>
              <a:t>У класичній традиції </a:t>
            </a:r>
            <a:r>
              <a:rPr lang="uk-UA" dirty="0" err="1"/>
              <a:t>вокалістки</a:t>
            </a:r>
            <a:r>
              <a:rPr lang="uk-UA" dirty="0"/>
              <a:t> Південної Азії співають на більш низьких частотах, ніж </a:t>
            </a:r>
            <a:r>
              <a:rPr lang="uk-UA" dirty="0" err="1"/>
              <a:t>Нур</a:t>
            </a:r>
            <a:r>
              <a:rPr lang="uk-UA" dirty="0"/>
              <a:t> </a:t>
            </a:r>
            <a:r>
              <a:rPr lang="uk-UA" dirty="0" err="1"/>
              <a:t>Джахан</a:t>
            </a:r>
            <a:r>
              <a:rPr lang="uk-UA" dirty="0"/>
              <a:t> і </a:t>
            </a:r>
            <a:r>
              <a:rPr lang="uk-UA" dirty="0" err="1"/>
              <a:t>Мангешкар</a:t>
            </a:r>
            <a:r>
              <a:rPr lang="uk-UA" dirty="0"/>
              <a:t>, чия вокальна подача ближче до західних оперних дів-сопрано.</a:t>
            </a:r>
          </a:p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Спів на межі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ультразвуку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28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82611"/>
            <a:ext cx="4022725" cy="2681816"/>
          </a:xfrm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/>
              <a:t>У минулому зірки </a:t>
            </a:r>
            <a:r>
              <a:rPr lang="uk-UA" dirty="0" err="1"/>
              <a:t>Боллівуду</a:t>
            </a:r>
            <a:r>
              <a:rPr lang="uk-UA" dirty="0"/>
              <a:t> регулярно танцювали навколо дерев, освідчуючись в коханні.</a:t>
            </a:r>
          </a:p>
          <a:p>
            <a:r>
              <a:rPr lang="uk-UA" dirty="0"/>
              <a:t>Найпростіша відповідь, чому ця формула пережила кілька поколінь, полягає в тому, що вони не були хорошими танцюристами.</a:t>
            </a:r>
          </a:p>
          <a:p>
            <a:r>
              <a:rPr lang="uk-UA" dirty="0"/>
              <a:t>В останні десятиліття актори </a:t>
            </a:r>
            <a:r>
              <a:rPr lang="uk-UA" dirty="0" err="1"/>
              <a:t>Боллівуду</a:t>
            </a:r>
            <a:r>
              <a:rPr lang="uk-UA" dirty="0"/>
              <a:t> довели, що вони дійсно можуть рухатися.</a:t>
            </a:r>
          </a:p>
          <a:p>
            <a:r>
              <a:rPr lang="uk-UA" dirty="0"/>
              <a:t>Феєричні танці </a:t>
            </a:r>
            <a:r>
              <a:rPr lang="uk-UA" dirty="0" err="1"/>
              <a:t>Боллівуду</a:t>
            </a:r>
            <a:r>
              <a:rPr lang="uk-UA" dirty="0"/>
              <a:t> виявилися джерелом натхнення для багатьох західних режисерів, зокрема для постановника "</a:t>
            </a:r>
            <a:r>
              <a:rPr lang="uk-UA" dirty="0" err="1"/>
              <a:t>Мулен</a:t>
            </a:r>
            <a:r>
              <a:rPr lang="uk-UA" dirty="0"/>
              <a:t> Руж" База </a:t>
            </a:r>
            <a:r>
              <a:rPr lang="uk-UA" dirty="0" err="1"/>
              <a:t>Лурманна</a:t>
            </a:r>
            <a:r>
              <a:rPr lang="uk-UA" dirty="0"/>
              <a:t>.</a:t>
            </a:r>
          </a:p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ТАНЦІ В БОЛЛІВУДІ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821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2371365"/>
            <a:ext cx="6172200" cy="2597869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 err="1"/>
              <a:t>Боллівуд</a:t>
            </a:r>
            <a:r>
              <a:rPr lang="uk-UA" dirty="0"/>
              <a:t> виготовляє від 600 до 1 000 фільмів на рік, які переглядають 3 мільярди 600 мільйонів глядачів.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1600" dirty="0" smtClean="0">
                <a:solidFill>
                  <a:schemeClr val="accent1">
                    <a:lumMod val="75000"/>
                  </a:schemeClr>
                </a:solidFill>
              </a:rPr>
              <a:t>НЕЙМОВІРНА КІЛЬКІСТЬ ФІЛЬМІВ </a:t>
            </a:r>
            <a:endParaRPr lang="uk-UA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66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313" y="1914525"/>
            <a:ext cx="4337374" cy="351155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uk-UA" dirty="0"/>
              <a:t>Індійський актор </a:t>
            </a:r>
            <a:r>
              <a:rPr lang="uk-UA" dirty="0" err="1"/>
              <a:t>Мітхун</a:t>
            </a:r>
            <a:r>
              <a:rPr lang="uk-UA" dirty="0"/>
              <a:t> </a:t>
            </a:r>
            <a:r>
              <a:rPr lang="uk-UA" dirty="0" err="1" smtClean="0"/>
              <a:t>Чакраборті</a:t>
            </a:r>
            <a:r>
              <a:rPr lang="uk-UA" dirty="0"/>
              <a:t> </a:t>
            </a:r>
            <a:r>
              <a:rPr lang="uk-UA" dirty="0" smtClean="0"/>
              <a:t> є </a:t>
            </a:r>
            <a:r>
              <a:rPr lang="uk-UA" dirty="0"/>
              <a:t>одним з найпопулярніших і високооплачуваних акторів </a:t>
            </a:r>
            <a:r>
              <a:rPr lang="uk-UA" dirty="0" smtClean="0"/>
              <a:t>Індії, він засвітився </a:t>
            </a:r>
            <a:r>
              <a:rPr lang="uk-UA" dirty="0"/>
              <a:t>майже в 400 </a:t>
            </a:r>
            <a:r>
              <a:rPr lang="uk-UA" dirty="0" smtClean="0"/>
              <a:t>фільмах.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1600" dirty="0" err="1">
                <a:solidFill>
                  <a:schemeClr val="accent1">
                    <a:lumMod val="75000"/>
                  </a:schemeClr>
                </a:solidFill>
              </a:rPr>
              <a:t>Мітхун</a:t>
            </a:r>
            <a:r>
              <a:rPr lang="uk-UA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1600" dirty="0" err="1">
                <a:solidFill>
                  <a:schemeClr val="accent1">
                    <a:lumMod val="75000"/>
                  </a:schemeClr>
                </a:solidFill>
              </a:rPr>
              <a:t>Чакраборті</a:t>
            </a:r>
            <a:endParaRPr lang="uk-UA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56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165350"/>
            <a:ext cx="3810000" cy="300990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/>
              <a:t>4 години 25 хвилин - стільки триває найдовший індійський фільм "</a:t>
            </a:r>
            <a:r>
              <a:rPr lang="en-US" dirty="0"/>
              <a:t>LOC </a:t>
            </a:r>
            <a:r>
              <a:rPr lang="en-US" dirty="0" err="1"/>
              <a:t>Kargil</a:t>
            </a:r>
            <a:r>
              <a:rPr lang="en-US" dirty="0"/>
              <a:t>" ("</a:t>
            </a:r>
            <a:r>
              <a:rPr lang="uk-UA" dirty="0"/>
              <a:t>Лінія контролю: </a:t>
            </a:r>
            <a:r>
              <a:rPr lang="uk-UA" dirty="0" err="1"/>
              <a:t>Каргіл</a:t>
            </a:r>
            <a:r>
              <a:rPr lang="uk-UA" dirty="0"/>
              <a:t>").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НАЙДОВШИЙ ФІЛЬМ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37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11760" y="2060848"/>
            <a:ext cx="4114800" cy="36057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Виконала: </a:t>
            </a:r>
            <a:b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учениця 22 групи</a:t>
            </a:r>
            <a:b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НВК «ШЕЛ»</a:t>
            </a:r>
            <a:b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м. </a:t>
            </a:r>
            <a:r>
              <a:rPr lang="uk-UA" sz="2800" dirty="0" err="1" smtClean="0">
                <a:solidFill>
                  <a:schemeClr val="accent1">
                    <a:lumMod val="75000"/>
                  </a:schemeClr>
                </a:solidFill>
              </a:rPr>
              <a:t>львова</a:t>
            </a: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800" dirty="0" err="1" smtClean="0">
                <a:solidFill>
                  <a:schemeClr val="accent1">
                    <a:lumMod val="75000"/>
                  </a:schemeClr>
                </a:solidFill>
              </a:rPr>
              <a:t>степась</a:t>
            </a: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 мар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’</a:t>
            </a:r>
            <a:r>
              <a:rPr lang="uk-UA" sz="2800" dirty="0" err="1" smtClean="0">
                <a:solidFill>
                  <a:schemeClr val="accent1">
                    <a:lumMod val="75000"/>
                  </a:schemeClr>
                </a:solidFill>
              </a:rPr>
              <a:t>яна</a:t>
            </a: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uk-UA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646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1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64" y="2020888"/>
            <a:ext cx="5439671" cy="4075112"/>
          </a:xfr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Найпопулярніші  фільми індії  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13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12" y="2951956"/>
            <a:ext cx="2857500" cy="2143125"/>
          </a:xfrm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Фільми з характерними піснями і танцями збирають мільйони глядачів у всьому світі. Назва </a:t>
            </a:r>
            <a:r>
              <a:rPr lang="uk-UA" dirty="0" err="1"/>
              <a:t>Боллівуд</a:t>
            </a:r>
            <a:r>
              <a:rPr lang="uk-UA" dirty="0"/>
              <a:t> походить від двох слів - Голлівуд і Бомбей - місто, де в основному знімали і знімають фільми мовою </a:t>
            </a:r>
            <a:r>
              <a:rPr lang="uk-UA" dirty="0" err="1"/>
              <a:t>хінді</a:t>
            </a:r>
            <a:r>
              <a:rPr lang="uk-UA" dirty="0"/>
              <a:t>.</a:t>
            </a:r>
          </a:p>
          <a:p>
            <a:r>
              <a:rPr lang="uk-UA" dirty="0"/>
              <a:t>В</a:t>
            </a:r>
            <a:r>
              <a:rPr lang="uk-UA" dirty="0" smtClean="0"/>
              <a:t> </a:t>
            </a:r>
            <a:r>
              <a:rPr lang="uk-UA" dirty="0"/>
              <a:t>перші роки існування індійський кінематограф не називався </a:t>
            </a:r>
            <a:r>
              <a:rPr lang="uk-UA" dirty="0" err="1"/>
              <a:t>Боллівуд</a:t>
            </a:r>
            <a:r>
              <a:rPr lang="uk-UA" dirty="0"/>
              <a:t>, ця назва з'явилась в другій половині </a:t>
            </a:r>
            <a:r>
              <a:rPr lang="en-US" dirty="0"/>
              <a:t>XX </a:t>
            </a:r>
            <a:r>
              <a:rPr lang="uk-UA" dirty="0"/>
              <a:t>століття, коли Індія обігнала Голлівуд за кількістю фільмів, що знімаються. </a:t>
            </a:r>
          </a:p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ІСТОРІЯ 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097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573016"/>
            <a:ext cx="3236050" cy="2423914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505" y="2816225"/>
            <a:ext cx="2371865" cy="320992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39552" y="1916832"/>
            <a:ext cx="4023360" cy="1408176"/>
          </a:xfrm>
        </p:spPr>
        <p:txBody>
          <a:bodyPr>
            <a:normAutofit fontScale="62500" lnSpcReduction="20000"/>
          </a:bodyPr>
          <a:lstStyle/>
          <a:p>
            <a:r>
              <a:rPr lang="uk-UA" dirty="0"/>
              <a:t>Прем'єра першого повнометражного індійського фільму відбулась 3 травня 1913 року. Тоді був показаний чорно-білий фільм за авторством </a:t>
            </a:r>
            <a:r>
              <a:rPr lang="uk-UA" dirty="0" err="1"/>
              <a:t>Дхундіраджа</a:t>
            </a:r>
            <a:r>
              <a:rPr lang="uk-UA" dirty="0"/>
              <a:t> </a:t>
            </a:r>
            <a:r>
              <a:rPr lang="uk-UA" dirty="0" err="1"/>
              <a:t>Говінда</a:t>
            </a:r>
            <a:r>
              <a:rPr lang="uk-UA" dirty="0"/>
              <a:t> </a:t>
            </a:r>
            <a:r>
              <a:rPr lang="uk-UA" dirty="0" err="1"/>
              <a:t>Пхалке</a:t>
            </a:r>
            <a:r>
              <a:rPr lang="uk-UA" dirty="0"/>
              <a:t> "Раджа </a:t>
            </a:r>
            <a:r>
              <a:rPr lang="uk-UA" dirty="0" err="1"/>
              <a:t>Харішчандра</a:t>
            </a:r>
            <a:r>
              <a:rPr lang="uk-UA" dirty="0" smtClean="0"/>
              <a:t>".</a:t>
            </a:r>
          </a:p>
          <a:p>
            <a:r>
              <a:rPr lang="ru-RU" dirty="0" smtClean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історія</a:t>
            </a:r>
            <a:r>
              <a:rPr lang="ru-RU" dirty="0"/>
              <a:t> про справедливого правителя,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ніколи</a:t>
            </a:r>
            <a:r>
              <a:rPr lang="ru-RU" dirty="0"/>
              <a:t> не брехав.</a:t>
            </a:r>
            <a:endParaRPr lang="uk-UA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Сам </a:t>
            </a:r>
            <a:r>
              <a:rPr lang="ru-RU" dirty="0" err="1" smtClean="0"/>
              <a:t>Пхалке</a:t>
            </a:r>
            <a:r>
              <a:rPr lang="ru-RU" dirty="0" smtClean="0"/>
              <a:t> </a:t>
            </a:r>
            <a:r>
              <a:rPr lang="ru-RU" dirty="0" err="1"/>
              <a:t>зняв</a:t>
            </a:r>
            <a:r>
              <a:rPr lang="ru-RU" dirty="0"/>
              <a:t> 95 </a:t>
            </a:r>
            <a:r>
              <a:rPr lang="ru-RU" dirty="0" err="1"/>
              <a:t>повнометражних</a:t>
            </a:r>
            <a:r>
              <a:rPr lang="ru-RU" dirty="0"/>
              <a:t> </a:t>
            </a:r>
            <a:r>
              <a:rPr lang="ru-RU" dirty="0" err="1"/>
              <a:t>фільмів</a:t>
            </a:r>
            <a:r>
              <a:rPr lang="ru-RU" dirty="0"/>
              <a:t>, але помер у </a:t>
            </a:r>
            <a:r>
              <a:rPr lang="ru-RU" dirty="0" err="1"/>
              <a:t>злиднях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ПЕРШИЙ ФІЛЬМ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117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676" y="1914525"/>
            <a:ext cx="3568648" cy="351155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Поцілунки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тривали</a:t>
            </a:r>
            <a:r>
              <a:rPr lang="ru-RU" dirty="0" smtClean="0"/>
              <a:t> </a:t>
            </a:r>
            <a:r>
              <a:rPr lang="ru-RU" dirty="0"/>
              <a:t>по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 smtClean="0"/>
              <a:t>хвилини</a:t>
            </a:r>
            <a:r>
              <a:rPr lang="ru-RU" dirty="0"/>
              <a:t>. . У 1929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глядачі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побачили</a:t>
            </a:r>
            <a:r>
              <a:rPr lang="ru-RU" dirty="0"/>
              <a:t> </a:t>
            </a:r>
            <a:r>
              <a:rPr lang="ru-RU" dirty="0" err="1"/>
              <a:t>поцілунок</a:t>
            </a:r>
            <a:r>
              <a:rPr lang="ru-RU" dirty="0"/>
              <a:t> на </a:t>
            </a:r>
            <a:r>
              <a:rPr lang="ru-RU" dirty="0" err="1"/>
              <a:t>екрані</a:t>
            </a:r>
            <a:r>
              <a:rPr lang="ru-RU" dirty="0"/>
              <a:t>. </a:t>
            </a:r>
            <a:r>
              <a:rPr lang="ru-RU" dirty="0" err="1"/>
              <a:t>Відразу</a:t>
            </a:r>
            <a:r>
              <a:rPr lang="ru-RU" dirty="0"/>
              <a:t> ж </a:t>
            </a:r>
            <a:r>
              <a:rPr lang="ru-RU" dirty="0" err="1"/>
              <a:t>була</a:t>
            </a:r>
            <a:r>
              <a:rPr lang="ru-RU" dirty="0"/>
              <a:t> введена заборона, яку </a:t>
            </a:r>
            <a:r>
              <a:rPr lang="ru-RU" dirty="0" err="1"/>
              <a:t>скасували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через </a:t>
            </a:r>
            <a:r>
              <a:rPr lang="ru-RU" dirty="0" smtClean="0"/>
              <a:t> 50 </a:t>
            </a:r>
            <a:r>
              <a:rPr lang="ru-RU" dirty="0" err="1"/>
              <a:t>років</a:t>
            </a:r>
            <a:r>
              <a:rPr lang="ru-RU" dirty="0"/>
              <a:t> - у 1983 </a:t>
            </a:r>
            <a:r>
              <a:rPr lang="ru-RU" dirty="0" err="1"/>
              <a:t>році</a:t>
            </a:r>
            <a:r>
              <a:rPr lang="ru-RU" dirty="0"/>
              <a:t>. </a:t>
            </a:r>
            <a:endParaRPr lang="uk-UA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ФІЛЬМ «КАРМА»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269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5802"/>
            <a:ext cx="4022725" cy="3395433"/>
          </a:xfrm>
        </p:spPr>
      </p:pic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Більшість індійців не дивиться </a:t>
            </a:r>
            <a:r>
              <a:rPr lang="uk-UA" dirty="0" smtClean="0"/>
              <a:t>кіно. Тим </a:t>
            </a:r>
            <a:r>
              <a:rPr lang="uk-UA" dirty="0"/>
              <a:t>не менш, </a:t>
            </a:r>
            <a:r>
              <a:rPr lang="uk-UA" dirty="0" err="1"/>
              <a:t>боллівудська</a:t>
            </a:r>
            <a:r>
              <a:rPr lang="uk-UA" dirty="0"/>
              <a:t> кіноіндустрія аж ніяк не страждає від недовироблення: за показника в більш ніж тисячу фільмів на рік це найбільший кіноринок у світі.</a:t>
            </a:r>
          </a:p>
          <a:p>
            <a:r>
              <a:rPr lang="uk-UA" dirty="0"/>
              <a:t> </a:t>
            </a:r>
            <a:r>
              <a:rPr lang="uk-UA" dirty="0" smtClean="0"/>
              <a:t>В </a:t>
            </a:r>
            <a:r>
              <a:rPr lang="uk-UA" dirty="0"/>
              <a:t>країні знімають фільми більш ніж 20 мовами, але </a:t>
            </a:r>
            <a:r>
              <a:rPr lang="uk-UA" dirty="0" err="1"/>
              <a:t>Боллівуд</a:t>
            </a:r>
            <a:r>
              <a:rPr lang="uk-UA" dirty="0"/>
              <a:t> мовою </a:t>
            </a:r>
            <a:r>
              <a:rPr lang="uk-UA" dirty="0" err="1"/>
              <a:t>хінді</a:t>
            </a:r>
            <a:r>
              <a:rPr lang="uk-UA" dirty="0"/>
              <a:t> - найбільший </a:t>
            </a:r>
            <a:r>
              <a:rPr lang="uk-UA" dirty="0" err="1"/>
              <a:t>кіновиробник</a:t>
            </a:r>
            <a:r>
              <a:rPr lang="uk-UA" dirty="0"/>
              <a:t>.</a:t>
            </a:r>
          </a:p>
          <a:p>
            <a:r>
              <a:rPr lang="uk-UA" dirty="0"/>
              <a:t>Найдорожчий індійський фільм - </a:t>
            </a:r>
            <a:r>
              <a:rPr lang="uk-UA" dirty="0" err="1"/>
              <a:t>таміломовний</a:t>
            </a:r>
            <a:r>
              <a:rPr lang="uk-UA" dirty="0"/>
              <a:t> "Робот" вартістю 35 </a:t>
            </a:r>
            <a:r>
              <a:rPr lang="uk-UA" dirty="0" smtClean="0"/>
              <a:t>млн. </a:t>
            </a:r>
            <a:r>
              <a:rPr lang="uk-UA" dirty="0"/>
              <a:t>доларів.</a:t>
            </a:r>
          </a:p>
          <a:p>
            <a:endParaRPr lang="uk-UA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СУЧАСНІ ФІЛЬМИ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4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 smtClean="0"/>
              <a:t>У </a:t>
            </a:r>
            <a:r>
              <a:rPr lang="uk-UA" dirty="0"/>
              <a:t>1920 році режисер і актор </a:t>
            </a:r>
            <a:r>
              <a:rPr lang="uk-UA" dirty="0" err="1"/>
              <a:t>Хіманшу</a:t>
            </a:r>
            <a:r>
              <a:rPr lang="uk-UA" dirty="0"/>
              <a:t> Рай уклав угоду з німецькою </a:t>
            </a:r>
            <a:r>
              <a:rPr lang="uk-UA" dirty="0" err="1"/>
              <a:t>продюсерською</a:t>
            </a:r>
            <a:r>
              <a:rPr lang="uk-UA" dirty="0"/>
              <a:t> компанією </a:t>
            </a:r>
            <a:r>
              <a:rPr lang="en-US" dirty="0" err="1"/>
              <a:t>Emalka</a:t>
            </a:r>
            <a:r>
              <a:rPr lang="en-US" dirty="0"/>
              <a:t>, </a:t>
            </a:r>
            <a:r>
              <a:rPr lang="uk-UA" dirty="0"/>
              <a:t>після чого вони разом зняли ряд дуже успішних фільмів.</a:t>
            </a:r>
          </a:p>
          <a:p>
            <a:r>
              <a:rPr lang="uk-UA" dirty="0"/>
              <a:t>Німецький режисер </a:t>
            </a:r>
            <a:r>
              <a:rPr lang="uk-UA" dirty="0" err="1"/>
              <a:t>Франц</a:t>
            </a:r>
            <a:r>
              <a:rPr lang="uk-UA" dirty="0"/>
              <a:t> </a:t>
            </a:r>
            <a:r>
              <a:rPr lang="uk-UA" dirty="0" err="1"/>
              <a:t>Остен</a:t>
            </a:r>
            <a:r>
              <a:rPr lang="uk-UA" dirty="0"/>
              <a:t> зняв 14 фільмів для Рая, але як тільки почалася Друга світова війна, британський колоніальний уряд депортував близько десятка німецьких техніків, що поклало кінець вигідній співпраці.</a:t>
            </a:r>
          </a:p>
          <a:p>
            <a:r>
              <a:rPr lang="uk-UA" dirty="0"/>
              <a:t>Тільки після появи японської загрози на східних кордонах Індії під час війни, багато кінематографістів переїхали в Бомбей, який тоді називався Мумбаї.</a:t>
            </a:r>
          </a:p>
          <a:p>
            <a:endParaRPr lang="uk-UA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Як </a:t>
            </a:r>
            <a:r>
              <a:rPr lang="uk-UA" dirty="0" err="1">
                <a:solidFill>
                  <a:schemeClr val="accent1">
                    <a:lumMod val="75000"/>
                  </a:schemeClr>
                </a:solidFill>
              </a:rPr>
              <a:t>Боллівуду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 німці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допомагали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149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 err="1" smtClean="0"/>
              <a:t>Боллівуд</a:t>
            </a:r>
            <a:r>
              <a:rPr lang="uk-UA" dirty="0" smtClean="0"/>
              <a:t> </a:t>
            </a:r>
            <a:r>
              <a:rPr lang="uk-UA" dirty="0"/>
              <a:t>відкрив для себе гори Швейцарії в 1960-х роках.</a:t>
            </a:r>
          </a:p>
          <a:p>
            <a:r>
              <a:rPr lang="uk-UA" dirty="0"/>
              <a:t>У 1970-х легендарний продюсер Яш </a:t>
            </a:r>
            <a:r>
              <a:rPr lang="uk-UA" dirty="0" err="1"/>
              <a:t>Чопра</a:t>
            </a:r>
            <a:r>
              <a:rPr lang="uk-UA" dirty="0"/>
              <a:t> зробив "гірське кохання" особливо популярним, коли вирішив переїхати зі схилів Кашміру в альпійські околиці для зйомок нових </a:t>
            </a:r>
            <a:r>
              <a:rPr lang="uk-UA" dirty="0" err="1"/>
              <a:t>високобюджетних</a:t>
            </a:r>
            <a:r>
              <a:rPr lang="uk-UA" dirty="0"/>
              <a:t> романтичних стрічок з освідченнями в коханні під музику.</a:t>
            </a:r>
          </a:p>
          <a:p>
            <a:r>
              <a:rPr lang="uk-UA" dirty="0"/>
              <a:t>Екзотичні місця як і раніше в моді, але тепер знімальні групи </a:t>
            </a:r>
            <a:r>
              <a:rPr lang="uk-UA" dirty="0" err="1"/>
              <a:t>Боллівуду</a:t>
            </a:r>
            <a:r>
              <a:rPr lang="uk-UA" dirty="0"/>
              <a:t> можна зустріти в Шотландії, США, Австралії, Новій Зеландії, Таїланді та Південній </a:t>
            </a:r>
            <a:r>
              <a:rPr lang="uk-UA" dirty="0" smtClean="0"/>
              <a:t>Африці.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Кохання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в Альпах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вже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не в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моді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62" y="2594769"/>
            <a:ext cx="3810000" cy="2857500"/>
          </a:xfrm>
        </p:spPr>
      </p:pic>
    </p:spTree>
    <p:extLst>
      <p:ext uri="{BB962C8B-B14F-4D97-AF65-F5344CB8AC3E}">
        <p14:creationId xmlns:p14="http://schemas.microsoft.com/office/powerpoint/2010/main" val="3405135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Том </a:t>
            </a:r>
            <a:r>
              <a:rPr lang="uk-UA" dirty="0" err="1"/>
              <a:t>Олтер</a:t>
            </a:r>
            <a:r>
              <a:rPr lang="uk-UA" dirty="0"/>
              <a:t> - найпопулярніший з американців в </a:t>
            </a:r>
            <a:r>
              <a:rPr lang="uk-UA" dirty="0" err="1" smtClean="0"/>
              <a:t>Боллівуді</a:t>
            </a:r>
            <a:r>
              <a:rPr lang="uk-UA" dirty="0" smtClean="0"/>
              <a:t>.</a:t>
            </a:r>
            <a:endParaRPr lang="uk-UA" dirty="0"/>
          </a:p>
          <a:p>
            <a:r>
              <a:rPr lang="uk-UA" dirty="0" smtClean="0"/>
              <a:t>Основна </a:t>
            </a:r>
            <a:r>
              <a:rPr lang="uk-UA" dirty="0"/>
              <a:t>маса аудиторії - молоді люди у віці 15-25 років - сильно орієнтована на фільми за участю </a:t>
            </a:r>
            <a:r>
              <a:rPr lang="uk-UA" dirty="0" err="1"/>
              <a:t>супергероїв</a:t>
            </a:r>
            <a:r>
              <a:rPr lang="uk-UA" dirty="0"/>
              <a:t> і різного роду месників з коміксів.</a:t>
            </a:r>
          </a:p>
          <a:p>
            <a:r>
              <a:rPr lang="uk-UA" dirty="0"/>
              <a:t>Одним з найпопулярніших бойовиків про </a:t>
            </a:r>
            <a:r>
              <a:rPr lang="uk-UA" dirty="0" err="1"/>
              <a:t>супергероїв</a:t>
            </a:r>
            <a:r>
              <a:rPr lang="uk-UA" dirty="0"/>
              <a:t> в нещодавньому прокаті стала науково-фантастична серія "</a:t>
            </a:r>
            <a:r>
              <a:rPr lang="uk-UA" dirty="0" err="1"/>
              <a:t>Крріш</a:t>
            </a:r>
            <a:r>
              <a:rPr lang="uk-UA" dirty="0"/>
              <a:t>" з </a:t>
            </a:r>
            <a:r>
              <a:rPr lang="uk-UA" dirty="0" err="1"/>
              <a:t>Хрітіком</a:t>
            </a:r>
            <a:r>
              <a:rPr lang="uk-UA" dirty="0"/>
              <a:t> </a:t>
            </a:r>
            <a:r>
              <a:rPr lang="uk-UA" dirty="0" err="1"/>
              <a:t>Рошаном</a:t>
            </a:r>
            <a:r>
              <a:rPr lang="uk-UA" dirty="0"/>
              <a:t> у головній ролі.</a:t>
            </a:r>
          </a:p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Супергерої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роблять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касу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92128"/>
            <a:ext cx="4022725" cy="2262782"/>
          </a:xfrm>
        </p:spPr>
      </p:pic>
    </p:spTree>
    <p:extLst>
      <p:ext uri="{BB962C8B-B14F-4D97-AF65-F5344CB8AC3E}">
        <p14:creationId xmlns:p14="http://schemas.microsoft.com/office/powerpoint/2010/main" val="117833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78</TotalTime>
  <Words>696</Words>
  <Application>Microsoft Office PowerPoint</Application>
  <PresentationFormat>Экран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BlackTie</vt:lpstr>
      <vt:lpstr>КІНОМАТОРГАФ  ІНДІЇ</vt:lpstr>
      <vt:lpstr>Найпопулярніші  фільми індії  </vt:lpstr>
      <vt:lpstr>ІСТОРІЯ </vt:lpstr>
      <vt:lpstr>ПЕРШИЙ ФІЛЬМ</vt:lpstr>
      <vt:lpstr>ФІЛЬМ «КАРМА»</vt:lpstr>
      <vt:lpstr>СУЧАСНІ ФІЛЬМИ</vt:lpstr>
      <vt:lpstr>Як Боллівуду німці допомагали</vt:lpstr>
      <vt:lpstr>Кохання в Альпах вже не в моді</vt:lpstr>
      <vt:lpstr>Супергерої  роблять касу</vt:lpstr>
      <vt:lpstr>Спів на межі ультразвуку</vt:lpstr>
      <vt:lpstr>ТАНЦІ В БОЛЛІВУДІ</vt:lpstr>
      <vt:lpstr>НЕЙМОВІРНА КІЛЬКІСТЬ ФІЛЬМІВ </vt:lpstr>
      <vt:lpstr>Мітхун Чакраборті</vt:lpstr>
      <vt:lpstr>НАЙДОВШИЙ ФІЛЬМ</vt:lpstr>
      <vt:lpstr>Виконала:  учениця 22 групи НВК «ШЕЛ» м. львова  степась мар’яна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КІНОМАТОРГАФ  ІНДІЇ</dc:title>
  <dc:creator>Admin</dc:creator>
  <cp:lastModifiedBy>Admin</cp:lastModifiedBy>
  <cp:revision>10</cp:revision>
  <dcterms:created xsi:type="dcterms:W3CDTF">2014-04-12T11:26:41Z</dcterms:created>
  <dcterms:modified xsi:type="dcterms:W3CDTF">2014-04-12T12:45:03Z</dcterms:modified>
</cp:coreProperties>
</file>