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7" r:id="rId2"/>
    <p:sldId id="256" r:id="rId3"/>
    <p:sldId id="258" r:id="rId4"/>
    <p:sldId id="270" r:id="rId5"/>
    <p:sldId id="272" r:id="rId6"/>
    <p:sldId id="271" r:id="rId7"/>
    <p:sldId id="264" r:id="rId8"/>
    <p:sldId id="273" r:id="rId9"/>
    <p:sldId id="275" r:id="rId10"/>
    <p:sldId id="276" r:id="rId11"/>
    <p:sldId id="274" r:id="rId12"/>
    <p:sldId id="259" r:id="rId13"/>
    <p:sldId id="260" r:id="rId14"/>
    <p:sldId id="261" r:id="rId15"/>
    <p:sldId id="263" r:id="rId16"/>
    <p:sldId id="266" r:id="rId17"/>
    <p:sldId id="267" r:id="rId18"/>
    <p:sldId id="268" r:id="rId19"/>
    <p:sldId id="269" r:id="rId20"/>
    <p:sldId id="262" r:id="rId21"/>
    <p:sldId id="265"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6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16.03.2014</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16.03.2014</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16.03.2014</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16.03.2014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2123658"/>
          </a:xfrm>
          <a:prstGeom prst="rect">
            <a:avLst/>
          </a:prstGeom>
        </p:spPr>
        <p:txBody>
          <a:bodyPr wrap="square">
            <a:spAutoFit/>
          </a:bodyPr>
          <a:lstStyle/>
          <a:p>
            <a:pPr algn="ctr"/>
            <a:r>
              <a:rPr lang="en-US" sz="6600" b="1" dirty="0" smtClean="0">
                <a:solidFill>
                  <a:schemeClr val="tx2">
                    <a:lumMod val="75000"/>
                  </a:schemeClr>
                </a:solidFill>
                <a:latin typeface="Segoe Print" pitchFamily="2" charset="0"/>
              </a:rPr>
              <a:t>Realism </a:t>
            </a:r>
            <a:endParaRPr lang="ru-RU" sz="6600" b="1" dirty="0" smtClean="0">
              <a:solidFill>
                <a:schemeClr val="tx2">
                  <a:lumMod val="75000"/>
                </a:schemeClr>
              </a:solidFill>
              <a:latin typeface="Segoe Print" pitchFamily="2" charset="0"/>
            </a:endParaRPr>
          </a:p>
          <a:p>
            <a:pPr algn="ctr"/>
            <a:r>
              <a:rPr lang="en-US" sz="6600" b="1" dirty="0" smtClean="0">
                <a:solidFill>
                  <a:schemeClr val="tx2">
                    <a:lumMod val="75000"/>
                  </a:schemeClr>
                </a:solidFill>
                <a:latin typeface="Segoe Print" pitchFamily="2" charset="0"/>
              </a:rPr>
              <a:t>(</a:t>
            </a:r>
            <a:r>
              <a:rPr lang="en-US" sz="6600" b="1" dirty="0" smtClean="0">
                <a:solidFill>
                  <a:schemeClr val="tx2">
                    <a:lumMod val="75000"/>
                  </a:schemeClr>
                </a:solidFill>
                <a:latin typeface="Segoe Print" pitchFamily="2" charset="0"/>
              </a:rPr>
              <a:t>arts)</a:t>
            </a:r>
            <a:endParaRPr lang="uk-UA" sz="6600" b="1" dirty="0">
              <a:solidFill>
                <a:schemeClr val="tx2">
                  <a:lumMod val="75000"/>
                </a:schemeClr>
              </a:solidFill>
              <a:latin typeface="Segoe Print" pitchFamily="2" charset="0"/>
            </a:endParaRPr>
          </a:p>
        </p:txBody>
      </p:sp>
      <p:pic>
        <p:nvPicPr>
          <p:cNvPr id="1026" name="Picture 2"/>
          <p:cNvPicPr>
            <a:picLocks noChangeAspect="1" noChangeArrowheads="1"/>
          </p:cNvPicPr>
          <p:nvPr/>
        </p:nvPicPr>
        <p:blipFill>
          <a:blip r:embed="rId2" cstate="print"/>
          <a:srcRect/>
          <a:stretch>
            <a:fillRect/>
          </a:stretch>
        </p:blipFill>
        <p:spPr bwMode="auto">
          <a:xfrm>
            <a:off x="1835696" y="1844825"/>
            <a:ext cx="5400600" cy="4709826"/>
          </a:xfrm>
          <a:prstGeom prst="rect">
            <a:avLst/>
          </a:prstGeom>
          <a:noFill/>
          <a:ln w="9525">
            <a:noFill/>
            <a:miter lim="800000"/>
            <a:headEnd/>
            <a:tailEnd/>
          </a:ln>
        </p:spPr>
      </p:pic>
      <p:sp>
        <p:nvSpPr>
          <p:cNvPr id="4" name="Прямоугольник 3"/>
          <p:cNvSpPr/>
          <p:nvPr/>
        </p:nvSpPr>
        <p:spPr>
          <a:xfrm>
            <a:off x="7092280" y="5903893"/>
            <a:ext cx="2232248" cy="954107"/>
          </a:xfrm>
          <a:prstGeom prst="rect">
            <a:avLst/>
          </a:prstGeom>
        </p:spPr>
        <p:txBody>
          <a:bodyPr wrap="square">
            <a:spAutoFit/>
          </a:bodyPr>
          <a:lstStyle/>
          <a:p>
            <a:pPr algn="ctr"/>
            <a:r>
              <a:rPr lang="en-US" sz="1400" dirty="0" smtClean="0"/>
              <a:t>Bonjour, Monsieur Courbet, 1854. A Realist painting by </a:t>
            </a:r>
            <a:r>
              <a:rPr lang="en-US" sz="1400" dirty="0" err="1" smtClean="0"/>
              <a:t>Gustave</a:t>
            </a:r>
            <a:r>
              <a:rPr lang="en-US" sz="1400" dirty="0" smtClean="0"/>
              <a:t> Courbet.</a:t>
            </a:r>
            <a:endParaRPr lang="uk-UA"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646331"/>
          </a:xfrm>
          <a:prstGeom prst="rect">
            <a:avLst/>
          </a:prstGeom>
        </p:spPr>
        <p:txBody>
          <a:bodyPr wrap="square">
            <a:spAutoFit/>
          </a:bodyPr>
          <a:lstStyle/>
          <a:p>
            <a:pPr algn="ctr"/>
            <a:r>
              <a:rPr lang="en-US" sz="3600" b="1" dirty="0" err="1" smtClean="0">
                <a:solidFill>
                  <a:srgbClr val="FFFF00"/>
                </a:solidFill>
                <a:latin typeface="Segoe Print" pitchFamily="2" charset="0"/>
              </a:rPr>
              <a:t>Mykola</a:t>
            </a:r>
            <a:r>
              <a:rPr lang="en-US" sz="3600" b="1" dirty="0" smtClean="0">
                <a:solidFill>
                  <a:srgbClr val="FFFF00"/>
                </a:solidFill>
                <a:latin typeface="Segoe Print" pitchFamily="2" charset="0"/>
              </a:rPr>
              <a:t> </a:t>
            </a:r>
            <a:r>
              <a:rPr lang="en-US" sz="3600" b="1" dirty="0" err="1" smtClean="0">
                <a:solidFill>
                  <a:srgbClr val="FFFF00"/>
                </a:solidFill>
                <a:latin typeface="Segoe Print" pitchFamily="2" charset="0"/>
              </a:rPr>
              <a:t>Kornylovych</a:t>
            </a:r>
            <a:r>
              <a:rPr lang="en-US" sz="3600" b="1" dirty="0" smtClean="0">
                <a:solidFill>
                  <a:srgbClr val="FFFF00"/>
                </a:solidFill>
                <a:latin typeface="Segoe Print" pitchFamily="2" charset="0"/>
              </a:rPr>
              <a:t> </a:t>
            </a:r>
            <a:r>
              <a:rPr lang="en-US" sz="3600" b="1" dirty="0" err="1" smtClean="0">
                <a:solidFill>
                  <a:srgbClr val="FFFF00"/>
                </a:solidFill>
                <a:latin typeface="Segoe Print" pitchFamily="2" charset="0"/>
              </a:rPr>
              <a:t>Pymonenko</a:t>
            </a:r>
            <a:endParaRPr lang="uk-UA" b="1" dirty="0">
              <a:solidFill>
                <a:srgbClr val="FFFF00"/>
              </a:solidFill>
              <a:latin typeface="Segoe Print" pitchFamily="2" charset="0"/>
            </a:endParaRPr>
          </a:p>
        </p:txBody>
      </p:sp>
      <p:sp>
        <p:nvSpPr>
          <p:cNvPr id="3" name="Прямоугольник 2"/>
          <p:cNvSpPr/>
          <p:nvPr/>
        </p:nvSpPr>
        <p:spPr>
          <a:xfrm>
            <a:off x="0" y="980728"/>
            <a:ext cx="9144000" cy="830997"/>
          </a:xfrm>
          <a:prstGeom prst="rect">
            <a:avLst/>
          </a:prstGeom>
        </p:spPr>
        <p:txBody>
          <a:bodyPr wrap="square">
            <a:spAutoFit/>
          </a:bodyPr>
          <a:lstStyle/>
          <a:p>
            <a:pPr algn="ctr"/>
            <a:r>
              <a:rPr lang="en-US" sz="1600" dirty="0" smtClean="0"/>
              <a:t>was a Ukrainian painter. One of the most eminent Ukrainian genre painters </a:t>
            </a:r>
            <a:r>
              <a:rPr lang="en-US" sz="1600" dirty="0" err="1" smtClean="0"/>
              <a:t>Pymonenko</a:t>
            </a:r>
            <a:r>
              <a:rPr lang="en-US" sz="1600" dirty="0" smtClean="0"/>
              <a:t> was widely acclaimed in the Russian Empire; A member of the Imperial Academy of Arts since 1904 and of a progressive </a:t>
            </a:r>
            <a:r>
              <a:rPr lang="en-US" sz="1600" dirty="0" err="1" smtClean="0"/>
              <a:t>Peredvizhniki</a:t>
            </a:r>
            <a:r>
              <a:rPr lang="en-US" sz="1600" dirty="0" smtClean="0"/>
              <a:t> artistic movement and the turn of the century.</a:t>
            </a:r>
            <a:endParaRPr lang="uk-UA" sz="1600" dirty="0"/>
          </a:p>
        </p:txBody>
      </p:sp>
      <p:pic>
        <p:nvPicPr>
          <p:cNvPr id="18434" name="Picture 2"/>
          <p:cNvPicPr>
            <a:picLocks noChangeAspect="1" noChangeArrowheads="1"/>
          </p:cNvPicPr>
          <p:nvPr/>
        </p:nvPicPr>
        <p:blipFill>
          <a:blip r:embed="rId2" cstate="print"/>
          <a:srcRect/>
          <a:stretch>
            <a:fillRect/>
          </a:stretch>
        </p:blipFill>
        <p:spPr bwMode="auto">
          <a:xfrm>
            <a:off x="539552" y="1916832"/>
            <a:ext cx="3203848" cy="4602170"/>
          </a:xfrm>
          <a:prstGeom prst="rect">
            <a:avLst/>
          </a:prstGeom>
          <a:noFill/>
          <a:ln w="9525">
            <a:noFill/>
            <a:miter lim="800000"/>
            <a:headEnd/>
            <a:tailEnd/>
          </a:ln>
        </p:spPr>
      </p:pic>
      <p:sp>
        <p:nvSpPr>
          <p:cNvPr id="5" name="Прямоугольник 4"/>
          <p:cNvSpPr/>
          <p:nvPr/>
        </p:nvSpPr>
        <p:spPr>
          <a:xfrm>
            <a:off x="0" y="6396335"/>
            <a:ext cx="4283968" cy="461665"/>
          </a:xfrm>
          <a:prstGeom prst="rect">
            <a:avLst/>
          </a:prstGeom>
        </p:spPr>
        <p:txBody>
          <a:bodyPr wrap="square">
            <a:spAutoFit/>
          </a:bodyPr>
          <a:lstStyle/>
          <a:p>
            <a:pPr algn="ctr"/>
            <a:r>
              <a:rPr lang="en-US" sz="1200" i="1" dirty="0" err="1" smtClean="0"/>
              <a:t>Mykola</a:t>
            </a:r>
            <a:r>
              <a:rPr lang="en-US" sz="1200" i="1" dirty="0" smtClean="0"/>
              <a:t> </a:t>
            </a:r>
            <a:r>
              <a:rPr lang="en-US" sz="1200" i="1" dirty="0" err="1" smtClean="0"/>
              <a:t>Pymonenko</a:t>
            </a:r>
            <a:r>
              <a:rPr lang="en-US" sz="1200" i="1" dirty="0" smtClean="0"/>
              <a:t>. Fortune-Telling on Christmastide. </a:t>
            </a:r>
            <a:r>
              <a:rPr lang="en-US" sz="1200" i="1" dirty="0" smtClean="0"/>
              <a:t>1888. The </a:t>
            </a:r>
            <a:r>
              <a:rPr lang="en-US" sz="1200" i="1" dirty="0" smtClean="0"/>
              <a:t>State Russian Museum, Saint Petersburg</a:t>
            </a:r>
            <a:endParaRPr lang="uk-UA" sz="1200" i="1" dirty="0"/>
          </a:p>
        </p:txBody>
      </p:sp>
      <p:pic>
        <p:nvPicPr>
          <p:cNvPr id="18435" name="Picture 3"/>
          <p:cNvPicPr>
            <a:picLocks noChangeAspect="1" noChangeArrowheads="1"/>
          </p:cNvPicPr>
          <p:nvPr/>
        </p:nvPicPr>
        <p:blipFill>
          <a:blip r:embed="rId3" cstate="print"/>
          <a:srcRect/>
          <a:stretch>
            <a:fillRect/>
          </a:stretch>
        </p:blipFill>
        <p:spPr bwMode="auto">
          <a:xfrm>
            <a:off x="5220072" y="1772816"/>
            <a:ext cx="2653314" cy="4634610"/>
          </a:xfrm>
          <a:prstGeom prst="rect">
            <a:avLst/>
          </a:prstGeom>
          <a:noFill/>
          <a:ln w="9525">
            <a:noFill/>
            <a:miter lim="800000"/>
            <a:headEnd/>
            <a:tailEnd/>
          </a:ln>
        </p:spPr>
      </p:pic>
      <p:sp>
        <p:nvSpPr>
          <p:cNvPr id="7" name="Прямоугольник 6"/>
          <p:cNvSpPr/>
          <p:nvPr/>
        </p:nvSpPr>
        <p:spPr>
          <a:xfrm>
            <a:off x="4355976" y="6119336"/>
            <a:ext cx="4788024" cy="553998"/>
          </a:xfrm>
          <a:prstGeom prst="rect">
            <a:avLst/>
          </a:prstGeom>
        </p:spPr>
        <p:txBody>
          <a:bodyPr wrap="square">
            <a:spAutoFit/>
          </a:bodyPr>
          <a:lstStyle/>
          <a:p>
            <a:r>
              <a:rPr lang="en-US" dirty="0" smtClean="0"/>
              <a:t> </a:t>
            </a:r>
          </a:p>
          <a:p>
            <a:pPr algn="ctr"/>
            <a:r>
              <a:rPr lang="en-US" sz="1200" i="1" dirty="0" smtClean="0"/>
              <a:t>Harvester, Oil on canvas. </a:t>
            </a:r>
            <a:r>
              <a:rPr lang="en-US" sz="1200" i="1" dirty="0" smtClean="0"/>
              <a:t>1889</a:t>
            </a:r>
            <a:r>
              <a:rPr lang="en-US" sz="1200" i="1" dirty="0" smtClean="0"/>
              <a:t>, National Art Museum of Ukraine, Kiev</a:t>
            </a:r>
            <a:endParaRPr lang="uk-UA"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8435"/>
                                        </p:tgtEl>
                                        <p:attrNameLst>
                                          <p:attrName>style.visibility</p:attrName>
                                        </p:attrNameLst>
                                      </p:cBhvr>
                                      <p:to>
                                        <p:strVal val="visible"/>
                                      </p:to>
                                    </p:set>
                                    <p:animScale>
                                      <p:cBhvr>
                                        <p:cTn id="15"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8435"/>
                                        </p:tgtEl>
                                        <p:attrNameLst>
                                          <p:attrName>ppt_x</p:attrName>
                                          <p:attrName>ppt_y</p:attrName>
                                        </p:attrNameLst>
                                      </p:cBhvr>
                                    </p:animMotion>
                                    <p:animEffect transition="in" filter="fade">
                                      <p:cBhvr>
                                        <p:cTn id="17"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646331"/>
          </a:xfrm>
          <a:prstGeom prst="rect">
            <a:avLst/>
          </a:prstGeom>
        </p:spPr>
        <p:txBody>
          <a:bodyPr wrap="square">
            <a:spAutoFit/>
          </a:bodyPr>
          <a:lstStyle/>
          <a:p>
            <a:pPr algn="ctr"/>
            <a:r>
              <a:rPr lang="en-US" sz="3600" b="1" dirty="0" err="1" smtClean="0">
                <a:solidFill>
                  <a:srgbClr val="FFFF00"/>
                </a:solidFill>
                <a:latin typeface="Segoe Print" pitchFamily="2" charset="0"/>
              </a:rPr>
              <a:t>Konstiantyn</a:t>
            </a:r>
            <a:r>
              <a:rPr lang="en-US" sz="3600" b="1" dirty="0" smtClean="0">
                <a:solidFill>
                  <a:srgbClr val="FFFF00"/>
                </a:solidFill>
                <a:latin typeface="Segoe Print" pitchFamily="2" charset="0"/>
              </a:rPr>
              <a:t> </a:t>
            </a:r>
            <a:r>
              <a:rPr lang="en-US" sz="3600" b="1" dirty="0" err="1" smtClean="0">
                <a:solidFill>
                  <a:srgbClr val="FFFF00"/>
                </a:solidFill>
                <a:latin typeface="Segoe Print" pitchFamily="2" charset="0"/>
              </a:rPr>
              <a:t>Trutovsky</a:t>
            </a:r>
            <a:endParaRPr lang="uk-UA" sz="3600" b="1" dirty="0">
              <a:solidFill>
                <a:srgbClr val="FFFF00"/>
              </a:solidFill>
              <a:latin typeface="Segoe Print" pitchFamily="2" charset="0"/>
            </a:endParaRPr>
          </a:p>
        </p:txBody>
      </p:sp>
      <p:sp>
        <p:nvSpPr>
          <p:cNvPr id="3" name="Прямоугольник 2"/>
          <p:cNvSpPr/>
          <p:nvPr/>
        </p:nvSpPr>
        <p:spPr>
          <a:xfrm>
            <a:off x="107504" y="692696"/>
            <a:ext cx="9036496" cy="1323439"/>
          </a:xfrm>
          <a:prstGeom prst="rect">
            <a:avLst/>
          </a:prstGeom>
        </p:spPr>
        <p:txBody>
          <a:bodyPr wrap="square">
            <a:spAutoFit/>
          </a:bodyPr>
          <a:lstStyle/>
          <a:p>
            <a:pPr algn="ctr"/>
            <a:r>
              <a:rPr lang="en-US" sz="1600" dirty="0" err="1" smtClean="0"/>
              <a:t>Konstiantyn</a:t>
            </a:r>
            <a:r>
              <a:rPr lang="en-US" sz="1600" dirty="0" smtClean="0"/>
              <a:t> </a:t>
            </a:r>
            <a:r>
              <a:rPr lang="en-US" sz="1600" dirty="0" err="1" smtClean="0"/>
              <a:t>Trutovsky</a:t>
            </a:r>
            <a:r>
              <a:rPr lang="en-US" sz="1600" dirty="0" smtClean="0"/>
              <a:t> was a Russian-Ukrainian realist painter and graphic artist</a:t>
            </a:r>
            <a:r>
              <a:rPr lang="en-US" sz="1600" dirty="0" smtClean="0"/>
              <a:t>.</a:t>
            </a:r>
            <a:endParaRPr lang="en-US" sz="1600" dirty="0" smtClean="0"/>
          </a:p>
          <a:p>
            <a:pPr algn="ctr"/>
            <a:r>
              <a:rPr lang="en-US" sz="1600" dirty="0" smtClean="0"/>
              <a:t>His artistic heritage includes numerous genre screens on Ukrainian themes. He was interested in ethnography and depicted colorful Ukrainian folk customs, not shying away from "a dash of good </a:t>
            </a:r>
            <a:r>
              <a:rPr lang="en-US" sz="1600" dirty="0" err="1" smtClean="0"/>
              <a:t>humour</a:t>
            </a:r>
            <a:r>
              <a:rPr lang="en-US" sz="1600" dirty="0" smtClean="0"/>
              <a:t>". Like </a:t>
            </a:r>
            <a:r>
              <a:rPr lang="en-US" sz="1600" dirty="0" err="1" smtClean="0"/>
              <a:t>Taras</a:t>
            </a:r>
            <a:r>
              <a:rPr lang="en-US" sz="1600" dirty="0" smtClean="0"/>
              <a:t> Shevchenko, Ukraine's foremost bard, </a:t>
            </a:r>
            <a:r>
              <a:rPr lang="en-US" sz="1600" dirty="0" err="1" smtClean="0"/>
              <a:t>Trutovsky</a:t>
            </a:r>
            <a:r>
              <a:rPr lang="en-US" sz="1600" dirty="0" smtClean="0"/>
              <a:t> described the miserable and hopeless life of the peasant.</a:t>
            </a:r>
            <a:endParaRPr lang="uk-UA" sz="1600" dirty="0"/>
          </a:p>
        </p:txBody>
      </p:sp>
      <p:pic>
        <p:nvPicPr>
          <p:cNvPr id="19459" name="Picture 3"/>
          <p:cNvPicPr>
            <a:picLocks noChangeAspect="1" noChangeArrowheads="1"/>
          </p:cNvPicPr>
          <p:nvPr/>
        </p:nvPicPr>
        <p:blipFill>
          <a:blip r:embed="rId2" cstate="print"/>
          <a:srcRect/>
          <a:stretch>
            <a:fillRect/>
          </a:stretch>
        </p:blipFill>
        <p:spPr bwMode="auto">
          <a:xfrm>
            <a:off x="2051720" y="2060848"/>
            <a:ext cx="5544616" cy="4544767"/>
          </a:xfrm>
          <a:prstGeom prst="rect">
            <a:avLst/>
          </a:prstGeom>
          <a:noFill/>
          <a:ln w="9525">
            <a:noFill/>
            <a:miter lim="800000"/>
            <a:headEnd/>
            <a:tailEnd/>
          </a:ln>
        </p:spPr>
      </p:pic>
      <p:sp>
        <p:nvSpPr>
          <p:cNvPr id="6" name="Прямоугольник 5"/>
          <p:cNvSpPr/>
          <p:nvPr/>
        </p:nvSpPr>
        <p:spPr>
          <a:xfrm>
            <a:off x="0" y="6453336"/>
            <a:ext cx="2185342" cy="276999"/>
          </a:xfrm>
          <a:prstGeom prst="rect">
            <a:avLst/>
          </a:prstGeom>
        </p:spPr>
        <p:txBody>
          <a:bodyPr wrap="none">
            <a:spAutoFit/>
          </a:bodyPr>
          <a:lstStyle/>
          <a:p>
            <a:r>
              <a:rPr lang="en-US" sz="1200" i="1" dirty="0" smtClean="0"/>
              <a:t>By the water well by </a:t>
            </a:r>
            <a:r>
              <a:rPr lang="en-US" sz="1200" i="1" dirty="0" err="1" smtClean="0"/>
              <a:t>Trutovsky</a:t>
            </a:r>
            <a:endParaRPr lang="uk-UA"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fltVal val="0"/>
                                          </p:val>
                                        </p:tav>
                                        <p:tav tm="100000">
                                          <p:val>
                                            <p:strVal val="#ppt_w"/>
                                          </p:val>
                                        </p:tav>
                                      </p:tavLst>
                                    </p:anim>
                                    <p:anim calcmode="lin" valueType="num">
                                      <p:cBhvr>
                                        <p:cTn id="8" dur="1000" fill="hold"/>
                                        <p:tgtEl>
                                          <p:spTgt spid="19459"/>
                                        </p:tgtEl>
                                        <p:attrNameLst>
                                          <p:attrName>ppt_h</p:attrName>
                                        </p:attrNameLst>
                                      </p:cBhvr>
                                      <p:tavLst>
                                        <p:tav tm="0">
                                          <p:val>
                                            <p:fltVal val="0"/>
                                          </p:val>
                                        </p:tav>
                                        <p:tav tm="100000">
                                          <p:val>
                                            <p:strVal val="#ppt_h"/>
                                          </p:val>
                                        </p:tav>
                                      </p:tavLst>
                                    </p:anim>
                                    <p:anim calcmode="lin" valueType="num">
                                      <p:cBhvr>
                                        <p:cTn id="9" dur="1000" fill="hold"/>
                                        <p:tgtEl>
                                          <p:spTgt spid="194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523220"/>
          </a:xfrm>
          <a:prstGeom prst="rect">
            <a:avLst/>
          </a:prstGeom>
        </p:spPr>
        <p:txBody>
          <a:bodyPr wrap="square">
            <a:spAutoFit/>
          </a:bodyPr>
          <a:lstStyle/>
          <a:p>
            <a:pPr algn="ctr"/>
            <a:r>
              <a:rPr lang="en-US" sz="2800" b="1" dirty="0" smtClean="0">
                <a:solidFill>
                  <a:schemeClr val="accent3">
                    <a:lumMod val="20000"/>
                    <a:lumOff val="80000"/>
                  </a:schemeClr>
                </a:solidFill>
                <a:latin typeface="Segoe Print" pitchFamily="2" charset="0"/>
              </a:rPr>
              <a:t>The Gleaners (Jean-Francois Millet)</a:t>
            </a:r>
            <a:endParaRPr lang="uk-UA" sz="2800" b="1" dirty="0">
              <a:solidFill>
                <a:schemeClr val="accent3">
                  <a:lumMod val="20000"/>
                  <a:lumOff val="80000"/>
                </a:schemeClr>
              </a:solidFill>
              <a:latin typeface="Segoe Print" pitchFamily="2" charset="0"/>
            </a:endParaRPr>
          </a:p>
        </p:txBody>
      </p:sp>
      <p:sp>
        <p:nvSpPr>
          <p:cNvPr id="3" name="Прямоугольник 2"/>
          <p:cNvSpPr/>
          <p:nvPr/>
        </p:nvSpPr>
        <p:spPr>
          <a:xfrm>
            <a:off x="0" y="5661248"/>
            <a:ext cx="9036496" cy="1077218"/>
          </a:xfrm>
          <a:prstGeom prst="rect">
            <a:avLst/>
          </a:prstGeom>
        </p:spPr>
        <p:txBody>
          <a:bodyPr wrap="square">
            <a:spAutoFit/>
          </a:bodyPr>
          <a:lstStyle/>
          <a:p>
            <a:pPr algn="ctr"/>
            <a:r>
              <a:rPr lang="en-US" sz="1600" dirty="0" smtClean="0"/>
              <a:t>This painting is a great example of realism. It shows three peasant women gleaning a field for some scraps of wheat. They are bent over in hard work in the hope of finding a tiny bit of food. This painting was not well received by the French upper class when it was first exhibited in 1857 as it showed the harsh reality of poverty.</a:t>
            </a:r>
            <a:endParaRPr lang="uk-UA" sz="1600" dirty="0"/>
          </a:p>
        </p:txBody>
      </p:sp>
      <p:pic>
        <p:nvPicPr>
          <p:cNvPr id="4098" name="Picture 2"/>
          <p:cNvPicPr>
            <a:picLocks noChangeAspect="1" noChangeArrowheads="1"/>
          </p:cNvPicPr>
          <p:nvPr/>
        </p:nvPicPr>
        <p:blipFill>
          <a:blip r:embed="rId2" cstate="print"/>
          <a:srcRect/>
          <a:stretch>
            <a:fillRect/>
          </a:stretch>
        </p:blipFill>
        <p:spPr bwMode="auto">
          <a:xfrm>
            <a:off x="1475656" y="836712"/>
            <a:ext cx="6266805" cy="4680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1815882"/>
          </a:xfrm>
          <a:prstGeom prst="rect">
            <a:avLst/>
          </a:prstGeom>
        </p:spPr>
        <p:txBody>
          <a:bodyPr wrap="square">
            <a:spAutoFit/>
          </a:bodyPr>
          <a:lstStyle/>
          <a:p>
            <a:pPr algn="ctr"/>
            <a:r>
              <a:rPr lang="en-US" sz="2800" b="1" dirty="0" smtClean="0">
                <a:solidFill>
                  <a:schemeClr val="accent3">
                    <a:lumMod val="20000"/>
                    <a:lumOff val="80000"/>
                  </a:schemeClr>
                </a:solidFill>
                <a:latin typeface="Segoe Print" pitchFamily="2" charset="0"/>
              </a:rPr>
              <a:t>Young Women from the Village (</a:t>
            </a:r>
            <a:r>
              <a:rPr lang="en-US" sz="2800" b="1" dirty="0" err="1" smtClean="0">
                <a:solidFill>
                  <a:schemeClr val="accent3">
                    <a:lumMod val="20000"/>
                    <a:lumOff val="80000"/>
                  </a:schemeClr>
                </a:solidFill>
                <a:latin typeface="Segoe Print" pitchFamily="2" charset="0"/>
              </a:rPr>
              <a:t>Gustave</a:t>
            </a:r>
            <a:r>
              <a:rPr lang="en-US" sz="2800" b="1" dirty="0" smtClean="0">
                <a:solidFill>
                  <a:schemeClr val="accent3">
                    <a:lumMod val="20000"/>
                    <a:lumOff val="80000"/>
                  </a:schemeClr>
                </a:solidFill>
                <a:latin typeface="Segoe Print" pitchFamily="2" charset="0"/>
              </a:rPr>
              <a:t> Courbet) </a:t>
            </a:r>
          </a:p>
          <a:p>
            <a:endParaRPr lang="en-US" dirty="0" smtClean="0"/>
          </a:p>
          <a:p>
            <a:pPr algn="ctr"/>
            <a:r>
              <a:rPr lang="en-US" dirty="0" smtClean="0"/>
              <a:t> </a:t>
            </a:r>
            <a:r>
              <a:rPr lang="en-US" sz="1600" dirty="0" smtClean="0"/>
              <a:t>The reality of this painting is in stark contrast to Romanticism. The three women are dressed in their country clothes and the landscape is rough and a little ugly. Even the cows are scraggly looking. The rich lady is handing some money to the poor girl while the others look on. Courbet was criticized for the "reality" of this painting, but that was what he found beautiful and was trying to capture.</a:t>
            </a:r>
            <a:endParaRPr lang="uk-UA" sz="1600" dirty="0"/>
          </a:p>
        </p:txBody>
      </p:sp>
      <p:pic>
        <p:nvPicPr>
          <p:cNvPr id="5122" name="Picture 2"/>
          <p:cNvPicPr>
            <a:picLocks noChangeAspect="1" noChangeArrowheads="1"/>
          </p:cNvPicPr>
          <p:nvPr/>
        </p:nvPicPr>
        <p:blipFill>
          <a:blip r:embed="rId2" cstate="print"/>
          <a:srcRect/>
          <a:stretch>
            <a:fillRect/>
          </a:stretch>
        </p:blipFill>
        <p:spPr bwMode="auto">
          <a:xfrm>
            <a:off x="1259632" y="1988840"/>
            <a:ext cx="6408712" cy="46751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1538883"/>
          </a:xfrm>
          <a:prstGeom prst="rect">
            <a:avLst/>
          </a:prstGeom>
        </p:spPr>
        <p:txBody>
          <a:bodyPr wrap="square">
            <a:spAutoFit/>
          </a:bodyPr>
          <a:lstStyle/>
          <a:p>
            <a:pPr algn="ctr"/>
            <a:r>
              <a:rPr lang="en-US" sz="2800" b="1" dirty="0" smtClean="0">
                <a:solidFill>
                  <a:schemeClr val="accent3">
                    <a:lumMod val="20000"/>
                    <a:lumOff val="80000"/>
                  </a:schemeClr>
                </a:solidFill>
                <a:latin typeface="Segoe Print" pitchFamily="2" charset="0"/>
              </a:rPr>
              <a:t>The Fox Hunt (Winslow Homer) </a:t>
            </a:r>
          </a:p>
          <a:p>
            <a:endParaRPr lang="en-US" dirty="0" smtClean="0"/>
          </a:p>
          <a:p>
            <a:pPr algn="ctr"/>
            <a:r>
              <a:rPr lang="en-US" sz="1600" dirty="0" smtClean="0"/>
              <a:t> In this painting Winslow Homer shows a hungry fox hunting in the snow for food. At the same time there are ravens which are so driven to hunger they are hunting the fox. There is nothing heroic or romantic about this painting, just the reality of what happens in the winter to hungry animals.</a:t>
            </a:r>
            <a:endParaRPr lang="uk-UA" sz="1600" dirty="0"/>
          </a:p>
        </p:txBody>
      </p:sp>
      <p:pic>
        <p:nvPicPr>
          <p:cNvPr id="6146" name="Picture 2"/>
          <p:cNvPicPr>
            <a:picLocks noChangeAspect="1" noChangeArrowheads="1"/>
          </p:cNvPicPr>
          <p:nvPr/>
        </p:nvPicPr>
        <p:blipFill>
          <a:blip r:embed="rId2" cstate="print"/>
          <a:srcRect/>
          <a:stretch>
            <a:fillRect/>
          </a:stretch>
        </p:blipFill>
        <p:spPr bwMode="auto">
          <a:xfrm>
            <a:off x="323528" y="1844824"/>
            <a:ext cx="8452406" cy="4680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 calcmode="lin" valueType="num">
                                      <p:cBhvr>
                                        <p:cTn id="9" dur="500" fill="hold"/>
                                        <p:tgtEl>
                                          <p:spTgt spid="6146"/>
                                        </p:tgtEl>
                                        <p:attrNameLst>
                                          <p:attrName>style.rotation</p:attrName>
                                        </p:attrNameLst>
                                      </p:cBhvr>
                                      <p:tavLst>
                                        <p:tav tm="0">
                                          <p:val>
                                            <p:fltVal val="360"/>
                                          </p:val>
                                        </p:tav>
                                        <p:tav tm="100000">
                                          <p:val>
                                            <p:fltVal val="0"/>
                                          </p:val>
                                        </p:tav>
                                      </p:tavLst>
                                    </p:anim>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4664"/>
            <a:ext cx="9144000" cy="584775"/>
          </a:xfrm>
          <a:prstGeom prst="rect">
            <a:avLst/>
          </a:prstGeom>
        </p:spPr>
        <p:txBody>
          <a:bodyPr wrap="square">
            <a:spAutoFit/>
          </a:bodyPr>
          <a:lstStyle/>
          <a:p>
            <a:pPr algn="ctr"/>
            <a:r>
              <a:rPr lang="en-US" sz="3200" b="1" dirty="0" smtClean="0">
                <a:solidFill>
                  <a:schemeClr val="accent2">
                    <a:lumMod val="60000"/>
                    <a:lumOff val="40000"/>
                  </a:schemeClr>
                </a:solidFill>
                <a:latin typeface="Segoe Print" pitchFamily="2" charset="0"/>
              </a:rPr>
              <a:t>Realism </a:t>
            </a:r>
            <a:r>
              <a:rPr lang="en-US" sz="3200" b="1" dirty="0" err="1" smtClean="0">
                <a:solidFill>
                  <a:schemeClr val="accent2">
                    <a:lumMod val="60000"/>
                    <a:lumOff val="40000"/>
                  </a:schemeClr>
                </a:solidFill>
                <a:latin typeface="Segoe Print" pitchFamily="2" charset="0"/>
              </a:rPr>
              <a:t>vs</a:t>
            </a:r>
            <a:r>
              <a:rPr lang="en-US" sz="3200" b="1" dirty="0" smtClean="0">
                <a:solidFill>
                  <a:schemeClr val="accent2">
                    <a:lumMod val="60000"/>
                    <a:lumOff val="40000"/>
                  </a:schemeClr>
                </a:solidFill>
                <a:latin typeface="Segoe Print" pitchFamily="2" charset="0"/>
              </a:rPr>
              <a:t> Fauvism: How will you paint?</a:t>
            </a:r>
            <a:endParaRPr lang="uk-UA" sz="3200" b="1" dirty="0">
              <a:solidFill>
                <a:schemeClr val="accent2">
                  <a:lumMod val="60000"/>
                  <a:lumOff val="40000"/>
                </a:schemeClr>
              </a:solidFill>
              <a:latin typeface="Segoe Print" pitchFamily="2" charset="0"/>
            </a:endParaRPr>
          </a:p>
        </p:txBody>
      </p:sp>
      <p:pic>
        <p:nvPicPr>
          <p:cNvPr id="7170" name="Picture 2"/>
          <p:cNvPicPr>
            <a:picLocks noChangeAspect="1" noChangeArrowheads="1"/>
          </p:cNvPicPr>
          <p:nvPr/>
        </p:nvPicPr>
        <p:blipFill>
          <a:blip r:embed="rId2" cstate="print"/>
          <a:srcRect/>
          <a:stretch>
            <a:fillRect/>
          </a:stretch>
        </p:blipFill>
        <p:spPr bwMode="auto">
          <a:xfrm>
            <a:off x="827584" y="1340768"/>
            <a:ext cx="7929511" cy="4248472"/>
          </a:xfrm>
          <a:prstGeom prst="rect">
            <a:avLst/>
          </a:prstGeom>
          <a:noFill/>
          <a:ln w="9525">
            <a:noFill/>
            <a:miter lim="800000"/>
            <a:headEnd/>
            <a:tailEnd/>
          </a:ln>
        </p:spPr>
      </p:pic>
      <p:sp>
        <p:nvSpPr>
          <p:cNvPr id="4" name="Прямоугольник 3"/>
          <p:cNvSpPr/>
          <p:nvPr/>
        </p:nvSpPr>
        <p:spPr>
          <a:xfrm>
            <a:off x="0" y="5949280"/>
            <a:ext cx="9144000" cy="461665"/>
          </a:xfrm>
          <a:prstGeom prst="rect">
            <a:avLst/>
          </a:prstGeom>
        </p:spPr>
        <p:txBody>
          <a:bodyPr wrap="square">
            <a:spAutoFit/>
          </a:bodyPr>
          <a:lstStyle/>
          <a:p>
            <a:pPr algn="ctr"/>
            <a:r>
              <a:rPr lang="en-US" sz="2400" u="sng" dirty="0" smtClean="0"/>
              <a:t>There is a big difference between Realism and Fauvism.</a:t>
            </a:r>
            <a:endParaRPr lang="uk-UA" sz="24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144000" cy="1292662"/>
          </a:xfrm>
          <a:prstGeom prst="rect">
            <a:avLst/>
          </a:prstGeom>
        </p:spPr>
        <p:txBody>
          <a:bodyPr wrap="square">
            <a:spAutoFit/>
          </a:bodyPr>
          <a:lstStyle/>
          <a:p>
            <a:pPr algn="ctr"/>
            <a:r>
              <a:rPr lang="en-US" sz="2400" b="1" i="1" u="sng" dirty="0" smtClean="0">
                <a:solidFill>
                  <a:schemeClr val="accent1">
                    <a:lumMod val="40000"/>
                    <a:lumOff val="60000"/>
                  </a:schemeClr>
                </a:solidFill>
              </a:rPr>
              <a:t>Realist </a:t>
            </a:r>
            <a:r>
              <a:rPr lang="en-US" dirty="0" smtClean="0"/>
              <a:t>painting is an art form that requires copying every single detail from the hair on the farmer to the wrinkles on the tree. It’s making sure that the sky stays blue and the sea stays green. Thus, someone capable of following the rules – imitating every single detail and </a:t>
            </a:r>
            <a:r>
              <a:rPr lang="en-US" dirty="0" err="1" smtClean="0"/>
              <a:t>colour</a:t>
            </a:r>
            <a:r>
              <a:rPr lang="en-US" dirty="0" smtClean="0"/>
              <a:t> onto the canvas will be successful.</a:t>
            </a:r>
            <a:endParaRPr lang="uk-UA" dirty="0"/>
          </a:p>
        </p:txBody>
      </p:sp>
      <p:pic>
        <p:nvPicPr>
          <p:cNvPr id="8194" name="Picture 2"/>
          <p:cNvPicPr>
            <a:picLocks noChangeAspect="1" noChangeArrowheads="1"/>
          </p:cNvPicPr>
          <p:nvPr/>
        </p:nvPicPr>
        <p:blipFill>
          <a:blip r:embed="rId2" cstate="print"/>
          <a:srcRect/>
          <a:stretch>
            <a:fillRect/>
          </a:stretch>
        </p:blipFill>
        <p:spPr bwMode="auto">
          <a:xfrm>
            <a:off x="1403648" y="1700808"/>
            <a:ext cx="6336704" cy="470500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1569660"/>
          </a:xfrm>
          <a:prstGeom prst="rect">
            <a:avLst/>
          </a:prstGeom>
        </p:spPr>
        <p:txBody>
          <a:bodyPr wrap="square">
            <a:spAutoFit/>
          </a:bodyPr>
          <a:lstStyle/>
          <a:p>
            <a:pPr algn="ctr"/>
            <a:r>
              <a:rPr lang="en-US" sz="2400" b="1" i="1" u="sng" dirty="0" smtClean="0">
                <a:solidFill>
                  <a:schemeClr val="accent1">
                    <a:lumMod val="40000"/>
                    <a:lumOff val="60000"/>
                  </a:schemeClr>
                </a:solidFill>
              </a:rPr>
              <a:t>Fauvist </a:t>
            </a:r>
            <a:r>
              <a:rPr lang="en-US" dirty="0" smtClean="0"/>
              <a:t>painting on the other hand requires much less physical skill but will take much more creativity. Artists of this style emphasize strong </a:t>
            </a:r>
            <a:r>
              <a:rPr lang="en-US" dirty="0" err="1" smtClean="0"/>
              <a:t>colour</a:t>
            </a:r>
            <a:r>
              <a:rPr lang="en-US" dirty="0" smtClean="0"/>
              <a:t> over the representation of realistic subjects. This is when the sky can be red and the sea can be aquamarine. A much deeper level of skill is needed– the ability to creatively interpret the subject using </a:t>
            </a:r>
            <a:r>
              <a:rPr lang="en-US" dirty="0" err="1" smtClean="0"/>
              <a:t>colours</a:t>
            </a:r>
            <a:r>
              <a:rPr lang="en-US" dirty="0" smtClean="0"/>
              <a:t> to communicate an emotional response to a scene.</a:t>
            </a:r>
            <a:endParaRPr lang="uk-UA" dirty="0"/>
          </a:p>
        </p:txBody>
      </p:sp>
      <p:pic>
        <p:nvPicPr>
          <p:cNvPr id="9218" name="Picture 2"/>
          <p:cNvPicPr>
            <a:picLocks noChangeAspect="1" noChangeArrowheads="1"/>
          </p:cNvPicPr>
          <p:nvPr/>
        </p:nvPicPr>
        <p:blipFill>
          <a:blip r:embed="rId2" cstate="print"/>
          <a:srcRect/>
          <a:stretch>
            <a:fillRect/>
          </a:stretch>
        </p:blipFill>
        <p:spPr bwMode="auto">
          <a:xfrm>
            <a:off x="1259632" y="1916832"/>
            <a:ext cx="6552728" cy="43146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4)">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924944"/>
            <a:ext cx="2655983" cy="338554"/>
          </a:xfrm>
          <a:prstGeom prst="rect">
            <a:avLst/>
          </a:prstGeom>
        </p:spPr>
        <p:txBody>
          <a:bodyPr wrap="none">
            <a:spAutoFit/>
          </a:bodyPr>
          <a:lstStyle/>
          <a:p>
            <a:r>
              <a:rPr lang="en-US" sz="1600" i="1" dirty="0" smtClean="0"/>
              <a:t>Ufa. </a:t>
            </a:r>
            <a:r>
              <a:rPr lang="en-US" sz="1600" i="1" dirty="0" err="1" smtClean="0"/>
              <a:t>Alexandrovskaya</a:t>
            </a:r>
            <a:r>
              <a:rPr lang="en-US" sz="1600" i="1" dirty="0" smtClean="0"/>
              <a:t> Street</a:t>
            </a:r>
            <a:endParaRPr lang="uk-UA" sz="1600" i="1" dirty="0"/>
          </a:p>
        </p:txBody>
      </p:sp>
      <p:pic>
        <p:nvPicPr>
          <p:cNvPr id="10242" name="Picture 2"/>
          <p:cNvPicPr>
            <a:picLocks noChangeAspect="1" noChangeArrowheads="1"/>
          </p:cNvPicPr>
          <p:nvPr/>
        </p:nvPicPr>
        <p:blipFill>
          <a:blip r:embed="rId2" cstate="print"/>
          <a:srcRect/>
          <a:stretch>
            <a:fillRect/>
          </a:stretch>
        </p:blipFill>
        <p:spPr bwMode="auto">
          <a:xfrm>
            <a:off x="179512" y="116632"/>
            <a:ext cx="3960440" cy="282322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5004048" y="116632"/>
            <a:ext cx="3888432" cy="2899660"/>
          </a:xfrm>
          <a:prstGeom prst="rect">
            <a:avLst/>
          </a:prstGeom>
          <a:noFill/>
          <a:ln w="9525">
            <a:noFill/>
            <a:miter lim="800000"/>
            <a:headEnd/>
            <a:tailEnd/>
          </a:ln>
        </p:spPr>
      </p:pic>
      <p:sp>
        <p:nvSpPr>
          <p:cNvPr id="5" name="Прямоугольник 4"/>
          <p:cNvSpPr/>
          <p:nvPr/>
        </p:nvSpPr>
        <p:spPr>
          <a:xfrm>
            <a:off x="5724128" y="2996952"/>
            <a:ext cx="2509790" cy="338554"/>
          </a:xfrm>
          <a:prstGeom prst="rect">
            <a:avLst/>
          </a:prstGeom>
        </p:spPr>
        <p:txBody>
          <a:bodyPr wrap="none">
            <a:spAutoFit/>
          </a:bodyPr>
          <a:lstStyle/>
          <a:p>
            <a:r>
              <a:rPr lang="en-US" sz="1600" i="1" dirty="0" smtClean="0"/>
              <a:t>Kazan. </a:t>
            </a:r>
            <a:r>
              <a:rPr lang="en-US" sz="1600" i="1" dirty="0" err="1" smtClean="0"/>
              <a:t>Tukaevskaya</a:t>
            </a:r>
            <a:r>
              <a:rPr lang="en-US" sz="1600" i="1" dirty="0" smtClean="0"/>
              <a:t> Street</a:t>
            </a:r>
            <a:endParaRPr lang="uk-UA" sz="1600" i="1" dirty="0"/>
          </a:p>
        </p:txBody>
      </p:sp>
      <p:pic>
        <p:nvPicPr>
          <p:cNvPr id="10244" name="Picture 4"/>
          <p:cNvPicPr>
            <a:picLocks noChangeAspect="1" noChangeArrowheads="1"/>
          </p:cNvPicPr>
          <p:nvPr/>
        </p:nvPicPr>
        <p:blipFill>
          <a:blip r:embed="rId4" cstate="print"/>
          <a:srcRect/>
          <a:stretch>
            <a:fillRect/>
          </a:stretch>
        </p:blipFill>
        <p:spPr bwMode="auto">
          <a:xfrm>
            <a:off x="395536" y="3284984"/>
            <a:ext cx="1776299" cy="3573016"/>
          </a:xfrm>
          <a:prstGeom prst="rect">
            <a:avLst/>
          </a:prstGeom>
          <a:noFill/>
          <a:ln w="9525">
            <a:noFill/>
            <a:miter lim="800000"/>
            <a:headEnd/>
            <a:tailEnd/>
          </a:ln>
        </p:spPr>
      </p:pic>
      <p:sp>
        <p:nvSpPr>
          <p:cNvPr id="7" name="Прямоугольник 6"/>
          <p:cNvSpPr/>
          <p:nvPr/>
        </p:nvSpPr>
        <p:spPr>
          <a:xfrm>
            <a:off x="2195736" y="6381328"/>
            <a:ext cx="795089" cy="338554"/>
          </a:xfrm>
          <a:prstGeom prst="rect">
            <a:avLst/>
          </a:prstGeom>
        </p:spPr>
        <p:txBody>
          <a:bodyPr wrap="none">
            <a:spAutoFit/>
          </a:bodyPr>
          <a:lstStyle/>
          <a:p>
            <a:r>
              <a:rPr lang="en-US" sz="1600" i="1" dirty="0" smtClean="0"/>
              <a:t>Prague</a:t>
            </a:r>
            <a:endParaRPr lang="uk-UA" sz="1600" i="1" dirty="0"/>
          </a:p>
        </p:txBody>
      </p:sp>
      <p:sp>
        <p:nvSpPr>
          <p:cNvPr id="8" name="Прямоугольник 7"/>
          <p:cNvSpPr/>
          <p:nvPr/>
        </p:nvSpPr>
        <p:spPr>
          <a:xfrm>
            <a:off x="4283968" y="6519446"/>
            <a:ext cx="4572000" cy="338554"/>
          </a:xfrm>
          <a:prstGeom prst="rect">
            <a:avLst/>
          </a:prstGeom>
        </p:spPr>
        <p:txBody>
          <a:bodyPr>
            <a:spAutoFit/>
          </a:bodyPr>
          <a:lstStyle/>
          <a:p>
            <a:r>
              <a:rPr lang="en-US" sz="1600" i="1" dirty="0" smtClean="0"/>
              <a:t>Kazan Kremlin. View of the </a:t>
            </a:r>
            <a:r>
              <a:rPr lang="en-US" sz="1600" i="1" dirty="0" err="1" smtClean="0"/>
              <a:t>Kul</a:t>
            </a:r>
            <a:r>
              <a:rPr lang="en-US" sz="1600" i="1" dirty="0" smtClean="0"/>
              <a:t>-Sharif Mosque</a:t>
            </a:r>
            <a:endParaRPr lang="uk-UA" sz="1600" i="1" dirty="0"/>
          </a:p>
        </p:txBody>
      </p:sp>
      <p:pic>
        <p:nvPicPr>
          <p:cNvPr id="10245" name="Picture 5"/>
          <p:cNvPicPr>
            <a:picLocks noChangeAspect="1" noChangeArrowheads="1"/>
          </p:cNvPicPr>
          <p:nvPr/>
        </p:nvPicPr>
        <p:blipFill>
          <a:blip r:embed="rId5" cstate="print"/>
          <a:srcRect/>
          <a:stretch>
            <a:fillRect/>
          </a:stretch>
        </p:blipFill>
        <p:spPr bwMode="auto">
          <a:xfrm>
            <a:off x="4355976" y="3429000"/>
            <a:ext cx="3960440" cy="29703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Scale>
                                      <p:cBhvr>
                                        <p:cTn id="12" dur="1000" decel="50000" fill="hold">
                                          <p:stCondLst>
                                            <p:cond delay="0"/>
                                          </p:stCondLst>
                                        </p:cTn>
                                        <p:tgtEl>
                                          <p:spTgt spid="102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243"/>
                                        </p:tgtEl>
                                        <p:attrNameLst>
                                          <p:attrName>ppt_x</p:attrName>
                                          <p:attrName>ppt_y</p:attrName>
                                        </p:attrNameLst>
                                      </p:cBhvr>
                                    </p:animMotion>
                                    <p:animEffect transition="in" filter="fade">
                                      <p:cBhvr>
                                        <p:cTn id="14" dur="10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1000" fill="hold"/>
                                        <p:tgtEl>
                                          <p:spTgt spid="10244"/>
                                        </p:tgtEl>
                                        <p:attrNameLst>
                                          <p:attrName>ppt_w</p:attrName>
                                        </p:attrNameLst>
                                      </p:cBhvr>
                                      <p:tavLst>
                                        <p:tav tm="0">
                                          <p:val>
                                            <p:fltVal val="0"/>
                                          </p:val>
                                        </p:tav>
                                        <p:tav tm="100000">
                                          <p:val>
                                            <p:strVal val="#ppt_w"/>
                                          </p:val>
                                        </p:tav>
                                      </p:tavLst>
                                    </p:anim>
                                    <p:anim calcmode="lin" valueType="num">
                                      <p:cBhvr>
                                        <p:cTn id="20" dur="1000" fill="hold"/>
                                        <p:tgtEl>
                                          <p:spTgt spid="10244"/>
                                        </p:tgtEl>
                                        <p:attrNameLst>
                                          <p:attrName>ppt_h</p:attrName>
                                        </p:attrNameLst>
                                      </p:cBhvr>
                                      <p:tavLst>
                                        <p:tav tm="0">
                                          <p:val>
                                            <p:fltVal val="0"/>
                                          </p:val>
                                        </p:tav>
                                        <p:tav tm="100000">
                                          <p:val>
                                            <p:strVal val="#ppt_h"/>
                                          </p:val>
                                        </p:tav>
                                      </p:tavLst>
                                    </p:anim>
                                    <p:anim calcmode="lin" valueType="num">
                                      <p:cBhvr>
                                        <p:cTn id="21" dur="1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0245"/>
                                        </p:tgtEl>
                                        <p:attrNameLst>
                                          <p:attrName>style.visibility</p:attrName>
                                        </p:attrNameLst>
                                      </p:cBhvr>
                                      <p:to>
                                        <p:strVal val="visible"/>
                                      </p:to>
                                    </p:set>
                                    <p:anim calcmode="lin" valueType="num">
                                      <p:cBhvr>
                                        <p:cTn id="27" dur="500" fill="hold"/>
                                        <p:tgtEl>
                                          <p:spTgt spid="10245"/>
                                        </p:tgtEl>
                                        <p:attrNameLst>
                                          <p:attrName>ppt_w</p:attrName>
                                        </p:attrNameLst>
                                      </p:cBhvr>
                                      <p:tavLst>
                                        <p:tav tm="0">
                                          <p:val>
                                            <p:fltVal val="0"/>
                                          </p:val>
                                        </p:tav>
                                        <p:tav tm="100000">
                                          <p:val>
                                            <p:strVal val="#ppt_w"/>
                                          </p:val>
                                        </p:tav>
                                      </p:tavLst>
                                    </p:anim>
                                    <p:anim calcmode="lin" valueType="num">
                                      <p:cBhvr>
                                        <p:cTn id="28" dur="500" fill="hold"/>
                                        <p:tgtEl>
                                          <p:spTgt spid="102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3068960"/>
            <a:ext cx="1801455" cy="338554"/>
          </a:xfrm>
          <a:prstGeom prst="rect">
            <a:avLst/>
          </a:prstGeom>
        </p:spPr>
        <p:txBody>
          <a:bodyPr wrap="none">
            <a:spAutoFit/>
          </a:bodyPr>
          <a:lstStyle/>
          <a:p>
            <a:r>
              <a:rPr lang="en-US" sz="1600" i="1" dirty="0" err="1" smtClean="0"/>
              <a:t>Raifsky</a:t>
            </a:r>
            <a:r>
              <a:rPr lang="en-US" sz="1600" i="1" dirty="0" smtClean="0"/>
              <a:t> Monastery</a:t>
            </a:r>
            <a:endParaRPr lang="uk-UA" sz="1600" i="1" dirty="0"/>
          </a:p>
        </p:txBody>
      </p:sp>
      <p:pic>
        <p:nvPicPr>
          <p:cNvPr id="11266" name="Picture 2"/>
          <p:cNvPicPr>
            <a:picLocks noChangeAspect="1" noChangeArrowheads="1"/>
          </p:cNvPicPr>
          <p:nvPr/>
        </p:nvPicPr>
        <p:blipFill>
          <a:blip r:embed="rId2" cstate="print"/>
          <a:srcRect/>
          <a:stretch>
            <a:fillRect/>
          </a:stretch>
        </p:blipFill>
        <p:spPr bwMode="auto">
          <a:xfrm>
            <a:off x="323527" y="116632"/>
            <a:ext cx="2380173" cy="3312368"/>
          </a:xfrm>
          <a:prstGeom prst="rect">
            <a:avLst/>
          </a:prstGeom>
          <a:noFill/>
          <a:ln w="9525">
            <a:noFill/>
            <a:miter lim="800000"/>
            <a:headEnd/>
            <a:tailEnd/>
          </a:ln>
        </p:spPr>
      </p:pic>
      <p:sp>
        <p:nvSpPr>
          <p:cNvPr id="4" name="Прямоугольник 3"/>
          <p:cNvSpPr/>
          <p:nvPr/>
        </p:nvSpPr>
        <p:spPr>
          <a:xfrm>
            <a:off x="6732240" y="3212976"/>
            <a:ext cx="1124988" cy="338554"/>
          </a:xfrm>
          <a:prstGeom prst="rect">
            <a:avLst/>
          </a:prstGeom>
        </p:spPr>
        <p:txBody>
          <a:bodyPr wrap="none">
            <a:spAutoFit/>
          </a:bodyPr>
          <a:lstStyle/>
          <a:p>
            <a:r>
              <a:rPr lang="en-US" sz="1600" i="1" dirty="0" smtClean="0"/>
              <a:t>Forest lake</a:t>
            </a:r>
            <a:endParaRPr lang="uk-UA" sz="1600" i="1" dirty="0"/>
          </a:p>
        </p:txBody>
      </p:sp>
      <p:pic>
        <p:nvPicPr>
          <p:cNvPr id="11267" name="Picture 3"/>
          <p:cNvPicPr>
            <a:picLocks noChangeAspect="1" noChangeArrowheads="1"/>
          </p:cNvPicPr>
          <p:nvPr/>
        </p:nvPicPr>
        <p:blipFill>
          <a:blip r:embed="rId3" cstate="print"/>
          <a:srcRect/>
          <a:stretch>
            <a:fillRect/>
          </a:stretch>
        </p:blipFill>
        <p:spPr bwMode="auto">
          <a:xfrm>
            <a:off x="4788024" y="0"/>
            <a:ext cx="4104456" cy="3208081"/>
          </a:xfrm>
          <a:prstGeom prst="rect">
            <a:avLst/>
          </a:prstGeom>
          <a:noFill/>
          <a:ln w="9525">
            <a:noFill/>
            <a:miter lim="800000"/>
            <a:headEnd/>
            <a:tailEnd/>
          </a:ln>
        </p:spPr>
      </p:pic>
      <p:sp>
        <p:nvSpPr>
          <p:cNvPr id="6" name="Прямоугольник 5"/>
          <p:cNvSpPr/>
          <p:nvPr/>
        </p:nvSpPr>
        <p:spPr>
          <a:xfrm>
            <a:off x="971600" y="6381328"/>
            <a:ext cx="2276264" cy="338554"/>
          </a:xfrm>
          <a:prstGeom prst="rect">
            <a:avLst/>
          </a:prstGeom>
        </p:spPr>
        <p:txBody>
          <a:bodyPr wrap="none">
            <a:spAutoFit/>
          </a:bodyPr>
          <a:lstStyle/>
          <a:p>
            <a:pPr algn="ctr"/>
            <a:r>
              <a:rPr lang="en-US" sz="1600" i="1" dirty="0" smtClean="0"/>
              <a:t>Charles Bridge (Prague)</a:t>
            </a:r>
            <a:endParaRPr lang="uk-UA" sz="1600" i="1" dirty="0"/>
          </a:p>
        </p:txBody>
      </p:sp>
      <p:pic>
        <p:nvPicPr>
          <p:cNvPr id="11268" name="Picture 4"/>
          <p:cNvPicPr>
            <a:picLocks noChangeAspect="1" noChangeArrowheads="1"/>
          </p:cNvPicPr>
          <p:nvPr/>
        </p:nvPicPr>
        <p:blipFill>
          <a:blip r:embed="rId4" cstate="print"/>
          <a:srcRect/>
          <a:stretch>
            <a:fillRect/>
          </a:stretch>
        </p:blipFill>
        <p:spPr bwMode="auto">
          <a:xfrm>
            <a:off x="179512" y="3861048"/>
            <a:ext cx="4104457" cy="2390847"/>
          </a:xfrm>
          <a:prstGeom prst="rect">
            <a:avLst/>
          </a:prstGeom>
          <a:noFill/>
          <a:ln w="9525">
            <a:noFill/>
            <a:miter lim="800000"/>
            <a:headEnd/>
            <a:tailEnd/>
          </a:ln>
        </p:spPr>
      </p:pic>
      <p:sp>
        <p:nvSpPr>
          <p:cNvPr id="8" name="Прямоугольник 7"/>
          <p:cNvSpPr/>
          <p:nvPr/>
        </p:nvSpPr>
        <p:spPr>
          <a:xfrm>
            <a:off x="5940152" y="6519446"/>
            <a:ext cx="2295693" cy="338554"/>
          </a:xfrm>
          <a:prstGeom prst="rect">
            <a:avLst/>
          </a:prstGeom>
        </p:spPr>
        <p:txBody>
          <a:bodyPr wrap="none">
            <a:spAutoFit/>
          </a:bodyPr>
          <a:lstStyle/>
          <a:p>
            <a:r>
              <a:rPr lang="en-US" sz="1600" i="1" dirty="0" smtClean="0"/>
              <a:t>Under the shady willows</a:t>
            </a:r>
            <a:endParaRPr lang="uk-UA" sz="1600" i="1" dirty="0"/>
          </a:p>
        </p:txBody>
      </p:sp>
      <p:pic>
        <p:nvPicPr>
          <p:cNvPr id="11269" name="Picture 5"/>
          <p:cNvPicPr>
            <a:picLocks noChangeAspect="1" noChangeArrowheads="1"/>
          </p:cNvPicPr>
          <p:nvPr/>
        </p:nvPicPr>
        <p:blipFill>
          <a:blip r:embed="rId5" cstate="print"/>
          <a:srcRect/>
          <a:stretch>
            <a:fillRect/>
          </a:stretch>
        </p:blipFill>
        <p:spPr bwMode="auto">
          <a:xfrm>
            <a:off x="5292080" y="3501008"/>
            <a:ext cx="3317222" cy="2952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checkerboard(across)">
                                      <p:cBhvr>
                                        <p:cTn id="15" dur="500"/>
                                        <p:tgtEl>
                                          <p:spTgt spid="11267"/>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1268"/>
                                        </p:tgtEl>
                                        <p:attrNameLst>
                                          <p:attrName>style.visibility</p:attrName>
                                        </p:attrNameLst>
                                      </p:cBhvr>
                                      <p:to>
                                        <p:strVal val="visible"/>
                                      </p:to>
                                    </p:set>
                                    <p:animEffect transition="in" filter="wedge">
                                      <p:cBhvr>
                                        <p:cTn id="20" dur="2000"/>
                                        <p:tgtEl>
                                          <p:spTgt spid="11268"/>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11269"/>
                                        </p:tgtEl>
                                        <p:attrNameLst>
                                          <p:attrName>style.visibility</p:attrName>
                                        </p:attrNameLst>
                                      </p:cBhvr>
                                      <p:to>
                                        <p:strVal val="visible"/>
                                      </p:to>
                                    </p:set>
                                    <p:anim to="" calcmode="lin" valueType="num">
                                      <p:cBhvr>
                                        <p:cTn id="25" dur="1" fill="hold"/>
                                        <p:tgtEl>
                                          <p:spTgt spid="1126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144000" cy="6001643"/>
          </a:xfrm>
          <a:prstGeom prst="rect">
            <a:avLst/>
          </a:prstGeom>
        </p:spPr>
        <p:txBody>
          <a:bodyPr wrap="square">
            <a:spAutoFit/>
          </a:bodyPr>
          <a:lstStyle/>
          <a:p>
            <a:pPr algn="ctr"/>
            <a:r>
              <a:rPr lang="en-US" sz="2400" b="1" i="1" dirty="0" smtClean="0">
                <a:solidFill>
                  <a:schemeClr val="accent2">
                    <a:lumMod val="40000"/>
                    <a:lumOff val="60000"/>
                  </a:schemeClr>
                </a:solidFill>
              </a:rPr>
              <a:t>Realism</a:t>
            </a:r>
            <a:r>
              <a:rPr lang="en-US" dirty="0" smtClean="0">
                <a:solidFill>
                  <a:schemeClr val="accent2">
                    <a:lumMod val="40000"/>
                    <a:lumOff val="60000"/>
                  </a:schemeClr>
                </a:solidFill>
              </a:rPr>
              <a:t> </a:t>
            </a:r>
            <a:r>
              <a:rPr lang="en-US" dirty="0" smtClean="0"/>
              <a:t>in the arts may be generally defined as the attempt to represent subject matter truthfully, without artificiality and avoiding artistic conventions, implausible, exotic and supernatural elements. </a:t>
            </a: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r>
              <a:rPr lang="en-US" dirty="0" smtClean="0"/>
              <a:t>The </a:t>
            </a:r>
            <a:r>
              <a:rPr lang="en-US" dirty="0" smtClean="0"/>
              <a:t>term originated in the 19th century, and was used to describe the work of </a:t>
            </a:r>
            <a:r>
              <a:rPr lang="en-US" dirty="0" err="1" smtClean="0"/>
              <a:t>Gustave</a:t>
            </a:r>
            <a:r>
              <a:rPr lang="en-US" dirty="0" smtClean="0"/>
              <a:t> Courbet and a group of painters who rejected idealization, focusing instead on everyday life</a:t>
            </a:r>
            <a:endParaRPr lang="uk-UA" dirty="0"/>
          </a:p>
        </p:txBody>
      </p:sp>
      <p:pic>
        <p:nvPicPr>
          <p:cNvPr id="2050" name="Picture 2"/>
          <p:cNvPicPr>
            <a:picLocks noChangeAspect="1" noChangeArrowheads="1"/>
          </p:cNvPicPr>
          <p:nvPr/>
        </p:nvPicPr>
        <p:blipFill>
          <a:blip r:embed="rId2" cstate="print"/>
          <a:srcRect/>
          <a:stretch>
            <a:fillRect/>
          </a:stretch>
        </p:blipFill>
        <p:spPr bwMode="auto">
          <a:xfrm>
            <a:off x="1547664" y="1556792"/>
            <a:ext cx="6408712" cy="38337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4001095"/>
          </a:xfrm>
          <a:prstGeom prst="rect">
            <a:avLst/>
          </a:prstGeom>
        </p:spPr>
        <p:txBody>
          <a:bodyPr wrap="square">
            <a:spAutoFit/>
          </a:bodyPr>
          <a:lstStyle/>
          <a:p>
            <a:pPr algn="ctr"/>
            <a:r>
              <a:rPr lang="en-US" sz="2800" b="1" dirty="0" smtClean="0">
                <a:solidFill>
                  <a:schemeClr val="accent3">
                    <a:lumMod val="20000"/>
                    <a:lumOff val="80000"/>
                  </a:schemeClr>
                </a:solidFill>
                <a:latin typeface="Segoe Print" pitchFamily="2" charset="0"/>
              </a:rPr>
              <a:t>Interesting Facts about </a:t>
            </a:r>
            <a:r>
              <a:rPr lang="en-US" sz="2800" b="1" dirty="0" smtClean="0">
                <a:solidFill>
                  <a:schemeClr val="accent3">
                    <a:lumMod val="20000"/>
                    <a:lumOff val="80000"/>
                  </a:schemeClr>
                </a:solidFill>
                <a:latin typeface="Segoe Print" pitchFamily="2" charset="0"/>
              </a:rPr>
              <a:t>Realism</a:t>
            </a:r>
            <a:endParaRPr lang="ru-RU" sz="2800" b="1" dirty="0" smtClean="0">
              <a:solidFill>
                <a:schemeClr val="accent3">
                  <a:lumMod val="20000"/>
                  <a:lumOff val="80000"/>
                </a:schemeClr>
              </a:solidFill>
              <a:latin typeface="Segoe Print" pitchFamily="2" charset="0"/>
            </a:endParaRPr>
          </a:p>
          <a:p>
            <a:pPr algn="ctr"/>
            <a:r>
              <a:rPr lang="en-US" sz="2800" b="1" dirty="0" smtClean="0">
                <a:solidFill>
                  <a:schemeClr val="accent3">
                    <a:lumMod val="20000"/>
                    <a:lumOff val="80000"/>
                  </a:schemeClr>
                </a:solidFill>
                <a:latin typeface="Segoe Print" pitchFamily="2" charset="0"/>
              </a:rPr>
              <a:t> </a:t>
            </a:r>
            <a:endParaRPr lang="ru-RU" sz="2800" b="1" dirty="0" smtClean="0">
              <a:solidFill>
                <a:schemeClr val="accent3">
                  <a:lumMod val="20000"/>
                  <a:lumOff val="80000"/>
                </a:schemeClr>
              </a:solidFill>
              <a:latin typeface="Segoe Print" pitchFamily="2" charset="0"/>
            </a:endParaRPr>
          </a:p>
          <a:p>
            <a:endParaRPr lang="en-US" dirty="0" smtClean="0"/>
          </a:p>
          <a:p>
            <a:pPr algn="ctr"/>
            <a:r>
              <a:rPr lang="ru-RU" dirty="0" smtClean="0"/>
              <a:t>•  </a:t>
            </a:r>
            <a:r>
              <a:rPr lang="en-US" dirty="0" smtClean="0"/>
              <a:t>The </a:t>
            </a:r>
            <a:r>
              <a:rPr lang="en-US" dirty="0" smtClean="0"/>
              <a:t>Realism movement started in France after the 1848 revolution.</a:t>
            </a:r>
          </a:p>
          <a:p>
            <a:pPr algn="ctr"/>
            <a:endParaRPr lang="ru-RU" dirty="0" smtClean="0"/>
          </a:p>
          <a:p>
            <a:pPr algn="ctr"/>
            <a:r>
              <a:rPr lang="ru-RU" dirty="0" smtClean="0"/>
              <a:t>• </a:t>
            </a:r>
            <a:r>
              <a:rPr lang="en-US" dirty="0" smtClean="0"/>
              <a:t>Unlike </a:t>
            </a:r>
            <a:r>
              <a:rPr lang="en-US" dirty="0" smtClean="0"/>
              <a:t>some other artistic movements, there was little sculpture or architecture as part of this movement.</a:t>
            </a:r>
          </a:p>
          <a:p>
            <a:pPr algn="ctr"/>
            <a:endParaRPr lang="ru-RU" dirty="0" smtClean="0"/>
          </a:p>
          <a:p>
            <a:pPr algn="ctr"/>
            <a:r>
              <a:rPr lang="ru-RU" dirty="0" smtClean="0"/>
              <a:t>• </a:t>
            </a:r>
            <a:r>
              <a:rPr lang="en-US" dirty="0" smtClean="0"/>
              <a:t>Near </a:t>
            </a:r>
            <a:r>
              <a:rPr lang="en-US" dirty="0" smtClean="0"/>
              <a:t>the end of the Realism movement, a school of art called the Pre-Raphaelite Brotherhood immerged. This was a group of English poets, artists, and critics. They felt the only true art was the High Renaissance.</a:t>
            </a:r>
          </a:p>
          <a:p>
            <a:pPr algn="ctr"/>
            <a:endParaRPr lang="ru-RU" dirty="0" smtClean="0"/>
          </a:p>
          <a:p>
            <a:pPr algn="ctr"/>
            <a:r>
              <a:rPr lang="ru-RU" dirty="0" smtClean="0"/>
              <a:t>• </a:t>
            </a:r>
            <a:r>
              <a:rPr lang="en-US" dirty="0" smtClean="0"/>
              <a:t>The </a:t>
            </a:r>
            <a:r>
              <a:rPr lang="en-US" dirty="0" smtClean="0"/>
              <a:t>invention of photography in 1840 likely helped to spur on the realism movement.</a:t>
            </a:r>
            <a:endParaRPr lang="uk-UA" dirty="0"/>
          </a:p>
        </p:txBody>
      </p:sp>
      <p:pic>
        <p:nvPicPr>
          <p:cNvPr id="20482" name="Picture 2"/>
          <p:cNvPicPr>
            <a:picLocks noChangeAspect="1" noChangeArrowheads="1"/>
          </p:cNvPicPr>
          <p:nvPr/>
        </p:nvPicPr>
        <p:blipFill>
          <a:blip r:embed="rId2" cstate="print"/>
          <a:srcRect/>
          <a:stretch>
            <a:fillRect/>
          </a:stretch>
        </p:blipFill>
        <p:spPr bwMode="auto">
          <a:xfrm>
            <a:off x="971600" y="4365104"/>
            <a:ext cx="2904959" cy="2204864"/>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4788024" y="4221088"/>
            <a:ext cx="2952328" cy="24489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Scale>
                                      <p:cBhvr>
                                        <p:cTn id="7"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2"/>
                                        </p:tgtEl>
                                        <p:attrNameLst>
                                          <p:attrName>ppt_x</p:attrName>
                                          <p:attrName>ppt_y</p:attrName>
                                        </p:attrNameLst>
                                      </p:cBhvr>
                                    </p:animMotion>
                                    <p:animEffect transition="in" filter="fade">
                                      <p:cBhvr>
                                        <p:cTn id="9" dur="10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checkerboard(across)">
                                      <p:cBhvr>
                                        <p:cTn id="14"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48680"/>
            <a:ext cx="9036496" cy="369332"/>
          </a:xfrm>
          <a:prstGeom prst="rect">
            <a:avLst/>
          </a:prstGeom>
        </p:spPr>
        <p:txBody>
          <a:bodyPr wrap="square">
            <a:spAutoFit/>
          </a:bodyPr>
          <a:lstStyle/>
          <a:p>
            <a:r>
              <a:rPr lang="en-US" dirty="0" smtClean="0"/>
              <a:t>http://www.orgsites.com/de/english11story/_pgg8.php3</a:t>
            </a:r>
            <a:endParaRPr lang="uk-UA" dirty="0"/>
          </a:p>
        </p:txBody>
      </p:sp>
      <p:sp>
        <p:nvSpPr>
          <p:cNvPr id="3" name="Прямоугольник 2"/>
          <p:cNvSpPr/>
          <p:nvPr/>
        </p:nvSpPr>
        <p:spPr>
          <a:xfrm>
            <a:off x="323528" y="908720"/>
            <a:ext cx="4569905" cy="369332"/>
          </a:xfrm>
          <a:prstGeom prst="rect">
            <a:avLst/>
          </a:prstGeom>
        </p:spPr>
        <p:txBody>
          <a:bodyPr wrap="none">
            <a:spAutoFit/>
          </a:bodyPr>
          <a:lstStyle/>
          <a:p>
            <a:r>
              <a:rPr lang="en-US" dirty="0" smtClean="0"/>
              <a:t>http://en.wikipedia.org/wiki/Realism_(arts)</a:t>
            </a:r>
            <a:endParaRPr lang="uk-UA" dirty="0"/>
          </a:p>
        </p:txBody>
      </p:sp>
      <p:sp>
        <p:nvSpPr>
          <p:cNvPr id="4" name="Прямоугольник 3"/>
          <p:cNvSpPr/>
          <p:nvPr/>
        </p:nvSpPr>
        <p:spPr>
          <a:xfrm>
            <a:off x="323528" y="1772816"/>
            <a:ext cx="6858000" cy="369332"/>
          </a:xfrm>
          <a:prstGeom prst="rect">
            <a:avLst/>
          </a:prstGeom>
        </p:spPr>
        <p:txBody>
          <a:bodyPr wrap="square">
            <a:spAutoFit/>
          </a:bodyPr>
          <a:lstStyle/>
          <a:p>
            <a:r>
              <a:rPr lang="en-US" dirty="0" smtClean="0"/>
              <a:t>http://opencontours.com/2010/05/19/realism-in-asia/</a:t>
            </a:r>
            <a:endParaRPr lang="uk-UA" dirty="0"/>
          </a:p>
        </p:txBody>
      </p:sp>
      <p:sp>
        <p:nvSpPr>
          <p:cNvPr id="5" name="Прямоугольник 4"/>
          <p:cNvSpPr/>
          <p:nvPr/>
        </p:nvSpPr>
        <p:spPr>
          <a:xfrm>
            <a:off x="323528" y="1340768"/>
            <a:ext cx="6804248" cy="369332"/>
          </a:xfrm>
          <a:prstGeom prst="rect">
            <a:avLst/>
          </a:prstGeom>
        </p:spPr>
        <p:txBody>
          <a:bodyPr wrap="square">
            <a:spAutoFit/>
          </a:bodyPr>
          <a:lstStyle/>
          <a:p>
            <a:r>
              <a:rPr lang="en-US" dirty="0" smtClean="0"/>
              <a:t>http://www.ducksters.com/history/art/realism.php</a:t>
            </a:r>
            <a:endParaRPr lang="uk-UA" dirty="0"/>
          </a:p>
        </p:txBody>
      </p:sp>
      <p:sp>
        <p:nvSpPr>
          <p:cNvPr id="6" name="Прямоугольник 5"/>
          <p:cNvSpPr/>
          <p:nvPr/>
        </p:nvSpPr>
        <p:spPr>
          <a:xfrm>
            <a:off x="323528" y="2636912"/>
            <a:ext cx="8964488" cy="369332"/>
          </a:xfrm>
          <a:prstGeom prst="rect">
            <a:avLst/>
          </a:prstGeom>
        </p:spPr>
        <p:txBody>
          <a:bodyPr wrap="square">
            <a:spAutoFit/>
          </a:bodyPr>
          <a:lstStyle/>
          <a:p>
            <a:r>
              <a:rPr lang="en-US" dirty="0" smtClean="0"/>
              <a:t>http://col0urblind.wordpress.com/2011/05/08/realism-vs-fauvism-how-will-you-paint/</a:t>
            </a:r>
            <a:endParaRPr lang="uk-UA" dirty="0"/>
          </a:p>
        </p:txBody>
      </p:sp>
      <p:sp>
        <p:nvSpPr>
          <p:cNvPr id="7" name="Прямоугольник 6"/>
          <p:cNvSpPr/>
          <p:nvPr/>
        </p:nvSpPr>
        <p:spPr>
          <a:xfrm>
            <a:off x="323528" y="5301208"/>
            <a:ext cx="9144000" cy="369332"/>
          </a:xfrm>
          <a:prstGeom prst="rect">
            <a:avLst/>
          </a:prstGeom>
        </p:spPr>
        <p:txBody>
          <a:bodyPr wrap="square">
            <a:spAutoFit/>
          </a:bodyPr>
          <a:lstStyle/>
          <a:p>
            <a:r>
              <a:rPr lang="en-US" dirty="0" smtClean="0"/>
              <a:t>http://www.arthit.ru/realism/0153/realism.html</a:t>
            </a:r>
            <a:endParaRPr lang="uk-UA" dirty="0"/>
          </a:p>
        </p:txBody>
      </p:sp>
      <p:sp>
        <p:nvSpPr>
          <p:cNvPr id="8" name="Прямоугольник 7"/>
          <p:cNvSpPr/>
          <p:nvPr/>
        </p:nvSpPr>
        <p:spPr>
          <a:xfrm>
            <a:off x="323528" y="3573016"/>
            <a:ext cx="4932040" cy="369332"/>
          </a:xfrm>
          <a:prstGeom prst="rect">
            <a:avLst/>
          </a:prstGeom>
        </p:spPr>
        <p:txBody>
          <a:bodyPr wrap="square">
            <a:spAutoFit/>
          </a:bodyPr>
          <a:lstStyle/>
          <a:p>
            <a:r>
              <a:rPr lang="en-US" dirty="0" smtClean="0"/>
              <a:t>http://shelf3d.com/i/realism%20(art)</a:t>
            </a:r>
            <a:endParaRPr lang="uk-UA" dirty="0"/>
          </a:p>
        </p:txBody>
      </p:sp>
      <p:sp>
        <p:nvSpPr>
          <p:cNvPr id="9" name="Прямоугольник 8"/>
          <p:cNvSpPr/>
          <p:nvPr/>
        </p:nvSpPr>
        <p:spPr>
          <a:xfrm>
            <a:off x="395536" y="2204864"/>
            <a:ext cx="6750496" cy="369332"/>
          </a:xfrm>
          <a:prstGeom prst="rect">
            <a:avLst/>
          </a:prstGeom>
        </p:spPr>
        <p:txBody>
          <a:bodyPr wrap="square">
            <a:spAutoFit/>
          </a:bodyPr>
          <a:lstStyle/>
          <a:p>
            <a:r>
              <a:rPr lang="en-US" dirty="0" smtClean="0"/>
              <a:t>http://en.wikipedia.org/wiki/Jean-Baptiste-Camille_Corot</a:t>
            </a:r>
            <a:endParaRPr lang="uk-UA" dirty="0"/>
          </a:p>
        </p:txBody>
      </p:sp>
      <p:sp>
        <p:nvSpPr>
          <p:cNvPr id="10" name="Прямоугольник 9"/>
          <p:cNvSpPr/>
          <p:nvPr/>
        </p:nvSpPr>
        <p:spPr>
          <a:xfrm>
            <a:off x="323528" y="4005064"/>
            <a:ext cx="6588224" cy="369332"/>
          </a:xfrm>
          <a:prstGeom prst="rect">
            <a:avLst/>
          </a:prstGeom>
        </p:spPr>
        <p:txBody>
          <a:bodyPr wrap="square">
            <a:spAutoFit/>
          </a:bodyPr>
          <a:lstStyle/>
          <a:p>
            <a:r>
              <a:rPr lang="en-US" dirty="0" smtClean="0"/>
              <a:t>http://en.wikipedia.org/wiki/Jean-François_Millet</a:t>
            </a:r>
            <a:endParaRPr lang="uk-UA" dirty="0"/>
          </a:p>
        </p:txBody>
      </p:sp>
      <p:sp>
        <p:nvSpPr>
          <p:cNvPr id="11" name="Прямоугольник 10"/>
          <p:cNvSpPr/>
          <p:nvPr/>
        </p:nvSpPr>
        <p:spPr>
          <a:xfrm>
            <a:off x="395536" y="4437112"/>
            <a:ext cx="7056784" cy="369332"/>
          </a:xfrm>
          <a:prstGeom prst="rect">
            <a:avLst/>
          </a:prstGeom>
        </p:spPr>
        <p:txBody>
          <a:bodyPr wrap="square">
            <a:spAutoFit/>
          </a:bodyPr>
          <a:lstStyle/>
          <a:p>
            <a:r>
              <a:rPr lang="en-US" dirty="0" smtClean="0"/>
              <a:t>http://en.wikipedia.org/wiki/Thomas_Eakins</a:t>
            </a:r>
            <a:endParaRPr lang="uk-UA" dirty="0"/>
          </a:p>
        </p:txBody>
      </p:sp>
      <p:sp>
        <p:nvSpPr>
          <p:cNvPr id="12" name="Прямоугольник 11"/>
          <p:cNvSpPr/>
          <p:nvPr/>
        </p:nvSpPr>
        <p:spPr>
          <a:xfrm>
            <a:off x="395536" y="4869160"/>
            <a:ext cx="6912768" cy="369332"/>
          </a:xfrm>
          <a:prstGeom prst="rect">
            <a:avLst/>
          </a:prstGeom>
        </p:spPr>
        <p:txBody>
          <a:bodyPr wrap="square">
            <a:spAutoFit/>
          </a:bodyPr>
          <a:lstStyle/>
          <a:p>
            <a:r>
              <a:rPr lang="en-US" dirty="0" smtClean="0"/>
              <a:t>http://www.artcyclopedia.com/history/realism.html</a:t>
            </a:r>
            <a:endParaRPr lang="uk-UA" dirty="0"/>
          </a:p>
        </p:txBody>
      </p:sp>
      <p:sp>
        <p:nvSpPr>
          <p:cNvPr id="13" name="Прямоугольник 12"/>
          <p:cNvSpPr/>
          <p:nvPr/>
        </p:nvSpPr>
        <p:spPr>
          <a:xfrm>
            <a:off x="323528" y="3068960"/>
            <a:ext cx="6030416" cy="369332"/>
          </a:xfrm>
          <a:prstGeom prst="rect">
            <a:avLst/>
          </a:prstGeom>
        </p:spPr>
        <p:txBody>
          <a:bodyPr wrap="square">
            <a:spAutoFit/>
          </a:bodyPr>
          <a:lstStyle/>
          <a:p>
            <a:r>
              <a:rPr lang="en-US" dirty="0" smtClean="0"/>
              <a:t>http://en.wikipedia.org/wiki/Mykola_Pymonenko</a:t>
            </a:r>
            <a:endParaRPr lang="uk-UA" dirty="0"/>
          </a:p>
        </p:txBody>
      </p:sp>
      <p:sp>
        <p:nvSpPr>
          <p:cNvPr id="14" name="Прямоугольник 13"/>
          <p:cNvSpPr/>
          <p:nvPr/>
        </p:nvSpPr>
        <p:spPr>
          <a:xfrm>
            <a:off x="395536" y="5733256"/>
            <a:ext cx="6804248" cy="369332"/>
          </a:xfrm>
          <a:prstGeom prst="rect">
            <a:avLst/>
          </a:prstGeom>
        </p:spPr>
        <p:txBody>
          <a:bodyPr wrap="square">
            <a:spAutoFit/>
          </a:bodyPr>
          <a:lstStyle/>
          <a:p>
            <a:r>
              <a:rPr lang="en-US" dirty="0" smtClean="0"/>
              <a:t>http://en.wikipedia.org/wiki/Konstiantyn_Trutovsky</a:t>
            </a:r>
            <a:endParaRPr lang="uk-U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954107"/>
          </a:xfrm>
          <a:prstGeom prst="rect">
            <a:avLst/>
          </a:prstGeom>
        </p:spPr>
        <p:txBody>
          <a:bodyPr wrap="square">
            <a:spAutoFit/>
          </a:bodyPr>
          <a:lstStyle/>
          <a:p>
            <a:pPr algn="ctr"/>
            <a:r>
              <a:rPr lang="en-US" sz="2800" b="1" i="1" dirty="0" smtClean="0">
                <a:solidFill>
                  <a:schemeClr val="tx2">
                    <a:lumMod val="75000"/>
                  </a:schemeClr>
                </a:solidFill>
              </a:rPr>
              <a:t>Realism or naturalism as the depiction of ordinary, everyday subjects</a:t>
            </a:r>
            <a:endParaRPr lang="uk-UA" sz="2800" b="1" i="1" dirty="0">
              <a:solidFill>
                <a:schemeClr val="tx2">
                  <a:lumMod val="75000"/>
                </a:schemeClr>
              </a:solidFill>
            </a:endParaRPr>
          </a:p>
        </p:txBody>
      </p:sp>
      <p:sp>
        <p:nvSpPr>
          <p:cNvPr id="3" name="Прямоугольник 2"/>
          <p:cNvSpPr/>
          <p:nvPr/>
        </p:nvSpPr>
        <p:spPr>
          <a:xfrm>
            <a:off x="0" y="1196752"/>
            <a:ext cx="9144000" cy="646331"/>
          </a:xfrm>
          <a:prstGeom prst="rect">
            <a:avLst/>
          </a:prstGeom>
        </p:spPr>
        <p:txBody>
          <a:bodyPr wrap="square">
            <a:spAutoFit/>
          </a:bodyPr>
          <a:lstStyle/>
          <a:p>
            <a:pPr algn="ctr"/>
            <a:r>
              <a:rPr lang="en-US" dirty="0" smtClean="0"/>
              <a:t>Realism and Naturalism were major points in which Americans began to industrialize themselves.</a:t>
            </a:r>
            <a:endParaRPr lang="uk-UA" dirty="0"/>
          </a:p>
        </p:txBody>
      </p:sp>
      <p:sp>
        <p:nvSpPr>
          <p:cNvPr id="4" name="Прямоугольник 3"/>
          <p:cNvSpPr/>
          <p:nvPr/>
        </p:nvSpPr>
        <p:spPr>
          <a:xfrm>
            <a:off x="0" y="6021288"/>
            <a:ext cx="9144000" cy="369332"/>
          </a:xfrm>
          <a:prstGeom prst="rect">
            <a:avLst/>
          </a:prstGeom>
        </p:spPr>
        <p:txBody>
          <a:bodyPr wrap="square">
            <a:spAutoFit/>
          </a:bodyPr>
          <a:lstStyle/>
          <a:p>
            <a:pPr algn="ctr"/>
            <a:r>
              <a:rPr lang="en-US" dirty="0" smtClean="0"/>
              <a:t>Realism began to move towards images of contemporary life and society 'as they were'.</a:t>
            </a:r>
            <a:endParaRPr lang="uk-UA" dirty="0"/>
          </a:p>
        </p:txBody>
      </p:sp>
      <p:pic>
        <p:nvPicPr>
          <p:cNvPr id="3074" name="Picture 2"/>
          <p:cNvPicPr>
            <a:picLocks noChangeAspect="1" noChangeArrowheads="1"/>
          </p:cNvPicPr>
          <p:nvPr/>
        </p:nvPicPr>
        <p:blipFill>
          <a:blip r:embed="rId2" cstate="print"/>
          <a:srcRect/>
          <a:stretch>
            <a:fillRect/>
          </a:stretch>
        </p:blipFill>
        <p:spPr bwMode="auto">
          <a:xfrm>
            <a:off x="4499992" y="1916832"/>
            <a:ext cx="4286250" cy="2962275"/>
          </a:xfrm>
          <a:prstGeom prst="rect">
            <a:avLst/>
          </a:prstGeom>
          <a:noFill/>
          <a:ln w="9525">
            <a:noFill/>
            <a:miter lim="800000"/>
            <a:headEnd/>
            <a:tailEnd/>
          </a:ln>
        </p:spPr>
      </p:pic>
      <p:sp>
        <p:nvSpPr>
          <p:cNvPr id="6" name="Прямоугольник 5"/>
          <p:cNvSpPr/>
          <p:nvPr/>
        </p:nvSpPr>
        <p:spPr>
          <a:xfrm>
            <a:off x="4427984" y="5013176"/>
            <a:ext cx="4572000" cy="646331"/>
          </a:xfrm>
          <a:prstGeom prst="rect">
            <a:avLst/>
          </a:prstGeom>
        </p:spPr>
        <p:txBody>
          <a:bodyPr>
            <a:spAutoFit/>
          </a:bodyPr>
          <a:lstStyle/>
          <a:p>
            <a:pPr algn="ctr"/>
            <a:r>
              <a:rPr lang="en-US" sz="1200" i="1" dirty="0" smtClean="0">
                <a:solidFill>
                  <a:schemeClr val="tx1">
                    <a:lumMod val="85000"/>
                  </a:schemeClr>
                </a:solidFill>
              </a:rPr>
              <a:t>Marketplace during the Occupation (1942), Fernando </a:t>
            </a:r>
            <a:r>
              <a:rPr lang="en-US" sz="1200" i="1" dirty="0" err="1" smtClean="0">
                <a:solidFill>
                  <a:schemeClr val="tx1">
                    <a:lumMod val="85000"/>
                  </a:schemeClr>
                </a:solidFill>
              </a:rPr>
              <a:t>Cueto</a:t>
            </a:r>
            <a:r>
              <a:rPr lang="en-US" sz="1200" i="1" dirty="0" smtClean="0">
                <a:solidFill>
                  <a:schemeClr val="tx1">
                    <a:lumMod val="85000"/>
                  </a:schemeClr>
                </a:solidFill>
              </a:rPr>
              <a:t> </a:t>
            </a:r>
            <a:r>
              <a:rPr lang="en-US" sz="1200" i="1" dirty="0" err="1" smtClean="0">
                <a:solidFill>
                  <a:schemeClr val="tx1">
                    <a:lumMod val="85000"/>
                  </a:schemeClr>
                </a:solidFill>
              </a:rPr>
              <a:t>Amorsolo</a:t>
            </a:r>
            <a:r>
              <a:rPr lang="en-US" sz="1200" i="1" dirty="0" smtClean="0">
                <a:solidFill>
                  <a:schemeClr val="tx1">
                    <a:lumMod val="85000"/>
                  </a:schemeClr>
                </a:solidFill>
              </a:rPr>
              <a:t>, Philippines, Oil on canvas, Collection of National Heritage Board, Singapore</a:t>
            </a:r>
            <a:endParaRPr lang="uk-UA" sz="1200" i="1" dirty="0">
              <a:solidFill>
                <a:schemeClr val="tx1">
                  <a:lumMod val="85000"/>
                </a:schemeClr>
              </a:solidFill>
            </a:endParaRPr>
          </a:p>
        </p:txBody>
      </p:sp>
      <p:pic>
        <p:nvPicPr>
          <p:cNvPr id="3075" name="Picture 3"/>
          <p:cNvPicPr>
            <a:picLocks noChangeAspect="1" noChangeArrowheads="1"/>
          </p:cNvPicPr>
          <p:nvPr/>
        </p:nvPicPr>
        <p:blipFill>
          <a:blip r:embed="rId3" cstate="print"/>
          <a:srcRect/>
          <a:stretch>
            <a:fillRect/>
          </a:stretch>
        </p:blipFill>
        <p:spPr bwMode="auto">
          <a:xfrm>
            <a:off x="683568" y="1628800"/>
            <a:ext cx="3024336" cy="3558042"/>
          </a:xfrm>
          <a:prstGeom prst="rect">
            <a:avLst/>
          </a:prstGeom>
          <a:noFill/>
          <a:ln w="9525">
            <a:noFill/>
            <a:miter lim="800000"/>
            <a:headEnd/>
            <a:tailEnd/>
          </a:ln>
        </p:spPr>
      </p:pic>
      <p:sp>
        <p:nvSpPr>
          <p:cNvPr id="8" name="Прямоугольник 7"/>
          <p:cNvSpPr/>
          <p:nvPr/>
        </p:nvSpPr>
        <p:spPr>
          <a:xfrm>
            <a:off x="179512" y="5229200"/>
            <a:ext cx="4572000" cy="646331"/>
          </a:xfrm>
          <a:prstGeom prst="rect">
            <a:avLst/>
          </a:prstGeom>
        </p:spPr>
        <p:txBody>
          <a:bodyPr>
            <a:spAutoFit/>
          </a:bodyPr>
          <a:lstStyle/>
          <a:p>
            <a:pPr algn="ctr"/>
            <a:r>
              <a:rPr lang="en-US" sz="1200" i="1" dirty="0" smtClean="0">
                <a:solidFill>
                  <a:schemeClr val="tx1">
                    <a:lumMod val="85000"/>
                  </a:schemeClr>
                </a:solidFill>
              </a:rPr>
              <a:t>Engineering Corps Constructing a Bridge in Malaya (c. 1944), Shimizu </a:t>
            </a:r>
            <a:r>
              <a:rPr lang="en-US" sz="1200" i="1" dirty="0" err="1" smtClean="0">
                <a:solidFill>
                  <a:schemeClr val="tx1">
                    <a:lumMod val="85000"/>
                  </a:schemeClr>
                </a:solidFill>
              </a:rPr>
              <a:t>Toshi</a:t>
            </a:r>
            <a:r>
              <a:rPr lang="en-US" sz="1200" i="1" dirty="0" smtClean="0">
                <a:solidFill>
                  <a:schemeClr val="tx1">
                    <a:lumMod val="85000"/>
                  </a:schemeClr>
                </a:solidFill>
              </a:rPr>
              <a:t>, Japan, Oil on canvas, Collection of National Museum of Modern Art, Japan</a:t>
            </a:r>
            <a:endParaRPr lang="uk-UA" sz="1200" i="1" dirty="0">
              <a:solidFill>
                <a:schemeClr val="tx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in)">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ox(i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646331"/>
          </a:xfrm>
          <a:prstGeom prst="rect">
            <a:avLst/>
          </a:prstGeom>
        </p:spPr>
        <p:txBody>
          <a:bodyPr wrap="square">
            <a:spAutoFit/>
          </a:bodyPr>
          <a:lstStyle/>
          <a:p>
            <a:pPr algn="ctr"/>
            <a:r>
              <a:rPr lang="en-US" sz="3600" b="1" dirty="0" smtClean="0">
                <a:solidFill>
                  <a:srgbClr val="FFFF00"/>
                </a:solidFill>
                <a:latin typeface="Segoe Print" pitchFamily="2" charset="0"/>
              </a:rPr>
              <a:t>Jean-</a:t>
            </a:r>
            <a:r>
              <a:rPr lang="en-US" sz="3600" b="1" dirty="0" err="1" smtClean="0">
                <a:solidFill>
                  <a:srgbClr val="FFFF00"/>
                </a:solidFill>
                <a:latin typeface="Segoe Print" pitchFamily="2" charset="0"/>
              </a:rPr>
              <a:t>Baptiste</a:t>
            </a:r>
            <a:r>
              <a:rPr lang="en-US" sz="3600" b="1" dirty="0" smtClean="0">
                <a:solidFill>
                  <a:srgbClr val="FFFF00"/>
                </a:solidFill>
                <a:latin typeface="Segoe Print" pitchFamily="2" charset="0"/>
              </a:rPr>
              <a:t>-Camille Corot</a:t>
            </a:r>
            <a:endParaRPr lang="uk-UA" sz="3600" b="1" dirty="0">
              <a:solidFill>
                <a:srgbClr val="FFFF00"/>
              </a:solidFill>
              <a:latin typeface="Segoe Print" pitchFamily="2" charset="0"/>
            </a:endParaRPr>
          </a:p>
        </p:txBody>
      </p:sp>
      <p:sp>
        <p:nvSpPr>
          <p:cNvPr id="3" name="Прямоугольник 2"/>
          <p:cNvSpPr/>
          <p:nvPr/>
        </p:nvSpPr>
        <p:spPr>
          <a:xfrm>
            <a:off x="0" y="980728"/>
            <a:ext cx="9144000" cy="1077218"/>
          </a:xfrm>
          <a:prstGeom prst="rect">
            <a:avLst/>
          </a:prstGeom>
        </p:spPr>
        <p:txBody>
          <a:bodyPr wrap="square">
            <a:spAutoFit/>
          </a:bodyPr>
          <a:lstStyle/>
          <a:p>
            <a:pPr algn="ctr"/>
            <a:r>
              <a:rPr lang="en-US" sz="1600" dirty="0" smtClean="0"/>
              <a:t>Jean-</a:t>
            </a:r>
            <a:r>
              <a:rPr lang="en-US" sz="1600" dirty="0" err="1" smtClean="0"/>
              <a:t>Baptiste</a:t>
            </a:r>
            <a:r>
              <a:rPr lang="en-US" sz="1600" dirty="0" smtClean="0"/>
              <a:t>-Camille Corot was a French landscape painter and Portrait painter as well as a printmaker in etching. Corot was the leading painter of the Barbizon school of France in the mid-nineteenth century. He is a pivotal figure in landscape painting and his vast output simultaneously references the Neo-Classical tradition and anticipates the </a:t>
            </a:r>
            <a:r>
              <a:rPr lang="en-US" sz="1600" dirty="0" err="1" smtClean="0"/>
              <a:t>plein</a:t>
            </a:r>
            <a:r>
              <a:rPr lang="en-US" sz="1600" dirty="0" smtClean="0"/>
              <a:t>-air innovations of Impressionism.</a:t>
            </a:r>
            <a:endParaRPr lang="uk-UA" sz="1600" dirty="0"/>
          </a:p>
        </p:txBody>
      </p:sp>
      <p:pic>
        <p:nvPicPr>
          <p:cNvPr id="12290" name="Picture 2"/>
          <p:cNvPicPr>
            <a:picLocks noChangeAspect="1" noChangeArrowheads="1"/>
          </p:cNvPicPr>
          <p:nvPr/>
        </p:nvPicPr>
        <p:blipFill>
          <a:blip r:embed="rId2" cstate="print"/>
          <a:srcRect/>
          <a:stretch>
            <a:fillRect/>
          </a:stretch>
        </p:blipFill>
        <p:spPr bwMode="auto">
          <a:xfrm>
            <a:off x="395536" y="2060848"/>
            <a:ext cx="3096344" cy="4384658"/>
          </a:xfrm>
          <a:prstGeom prst="rect">
            <a:avLst/>
          </a:prstGeom>
          <a:noFill/>
          <a:ln w="9525">
            <a:noFill/>
            <a:miter lim="800000"/>
            <a:headEnd/>
            <a:tailEnd/>
          </a:ln>
        </p:spPr>
      </p:pic>
      <p:sp>
        <p:nvSpPr>
          <p:cNvPr id="5" name="Прямоугольник 4"/>
          <p:cNvSpPr/>
          <p:nvPr/>
        </p:nvSpPr>
        <p:spPr>
          <a:xfrm>
            <a:off x="179512" y="6453336"/>
            <a:ext cx="4572000" cy="276999"/>
          </a:xfrm>
          <a:prstGeom prst="rect">
            <a:avLst/>
          </a:prstGeom>
        </p:spPr>
        <p:txBody>
          <a:bodyPr>
            <a:spAutoFit/>
          </a:bodyPr>
          <a:lstStyle/>
          <a:p>
            <a:r>
              <a:rPr lang="en-US" sz="1200" i="1" dirty="0" smtClean="0"/>
              <a:t>Woman with a Pearl, 1868-70, Paris: </a:t>
            </a:r>
            <a:r>
              <a:rPr lang="en-US" sz="1200" i="1" dirty="0" err="1" smtClean="0"/>
              <a:t>Musée</a:t>
            </a:r>
            <a:r>
              <a:rPr lang="en-US" sz="1200" i="1" dirty="0" smtClean="0"/>
              <a:t> du Louvre.</a:t>
            </a:r>
            <a:endParaRPr lang="uk-UA" sz="1200" i="1" dirty="0"/>
          </a:p>
        </p:txBody>
      </p:sp>
      <p:pic>
        <p:nvPicPr>
          <p:cNvPr id="12291" name="Picture 3"/>
          <p:cNvPicPr>
            <a:picLocks noChangeAspect="1" noChangeArrowheads="1"/>
          </p:cNvPicPr>
          <p:nvPr/>
        </p:nvPicPr>
        <p:blipFill>
          <a:blip r:embed="rId3" cstate="print"/>
          <a:srcRect/>
          <a:stretch>
            <a:fillRect/>
          </a:stretch>
        </p:blipFill>
        <p:spPr bwMode="auto">
          <a:xfrm>
            <a:off x="3851920" y="2204864"/>
            <a:ext cx="4896544" cy="3616914"/>
          </a:xfrm>
          <a:prstGeom prst="rect">
            <a:avLst/>
          </a:prstGeom>
          <a:noFill/>
          <a:ln w="9525">
            <a:noFill/>
            <a:miter lim="800000"/>
            <a:headEnd/>
            <a:tailEnd/>
          </a:ln>
        </p:spPr>
      </p:pic>
      <p:sp>
        <p:nvSpPr>
          <p:cNvPr id="7" name="Прямоугольник 6"/>
          <p:cNvSpPr/>
          <p:nvPr/>
        </p:nvSpPr>
        <p:spPr>
          <a:xfrm>
            <a:off x="3779912" y="5949280"/>
            <a:ext cx="5364088" cy="369332"/>
          </a:xfrm>
          <a:prstGeom prst="rect">
            <a:avLst/>
          </a:prstGeom>
        </p:spPr>
        <p:txBody>
          <a:bodyPr wrap="square">
            <a:spAutoFit/>
          </a:bodyPr>
          <a:lstStyle/>
          <a:p>
            <a:r>
              <a:rPr lang="en-US" sz="1200" i="1" dirty="0" smtClean="0"/>
              <a:t>Ville </a:t>
            </a:r>
            <a:r>
              <a:rPr lang="en-US" sz="1200" i="1" dirty="0" err="1" smtClean="0"/>
              <a:t>d'Avray</a:t>
            </a:r>
            <a:r>
              <a:rPr lang="en-US" sz="1200" i="1" dirty="0" smtClean="0"/>
              <a:t>, ca. 1867, oil on canvas. Washington, D.C.: National Gallery of Art</a:t>
            </a:r>
            <a:r>
              <a:rPr lang="en-US" dirty="0" smtClean="0"/>
              <a:t>.</a:t>
            </a:r>
            <a:endParaRPr lang="uk-U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amond(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diamond(in)">
                                      <p:cBhvr>
                                        <p:cTn id="1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51520" y="260648"/>
            <a:ext cx="4320480" cy="3516871"/>
          </a:xfrm>
          <a:prstGeom prst="rect">
            <a:avLst/>
          </a:prstGeom>
          <a:noFill/>
          <a:ln w="9525">
            <a:noFill/>
            <a:miter lim="800000"/>
            <a:headEnd/>
            <a:tailEnd/>
          </a:ln>
        </p:spPr>
      </p:pic>
      <p:sp>
        <p:nvSpPr>
          <p:cNvPr id="3" name="Прямоугольник 2"/>
          <p:cNvSpPr/>
          <p:nvPr/>
        </p:nvSpPr>
        <p:spPr>
          <a:xfrm>
            <a:off x="539552" y="4149080"/>
            <a:ext cx="1713161" cy="307777"/>
          </a:xfrm>
          <a:prstGeom prst="rect">
            <a:avLst/>
          </a:prstGeom>
        </p:spPr>
        <p:txBody>
          <a:bodyPr wrap="none">
            <a:spAutoFit/>
          </a:bodyPr>
          <a:lstStyle/>
          <a:p>
            <a:r>
              <a:rPr lang="en-US" sz="1400" i="1" dirty="0" err="1" smtClean="0"/>
              <a:t>Bornova</a:t>
            </a:r>
            <a:r>
              <a:rPr lang="en-US" sz="1400" i="1" dirty="0" smtClean="0"/>
              <a:t>, </a:t>
            </a:r>
            <a:r>
              <a:rPr lang="en-US" sz="1400" i="1" dirty="0" err="1" smtClean="0"/>
              <a:t>İzmir</a:t>
            </a:r>
            <a:r>
              <a:rPr lang="en-US" sz="1400" i="1" dirty="0" smtClean="0"/>
              <a:t>, 1873</a:t>
            </a:r>
            <a:endParaRPr lang="uk-UA" sz="1400" i="1" dirty="0"/>
          </a:p>
        </p:txBody>
      </p:sp>
      <p:pic>
        <p:nvPicPr>
          <p:cNvPr id="13316" name="Picture 4"/>
          <p:cNvPicPr>
            <a:picLocks noChangeAspect="1" noChangeArrowheads="1"/>
          </p:cNvPicPr>
          <p:nvPr/>
        </p:nvPicPr>
        <p:blipFill>
          <a:blip r:embed="rId3" cstate="print"/>
          <a:srcRect/>
          <a:stretch>
            <a:fillRect/>
          </a:stretch>
        </p:blipFill>
        <p:spPr bwMode="auto">
          <a:xfrm>
            <a:off x="3706980" y="3429000"/>
            <a:ext cx="5437020" cy="3228231"/>
          </a:xfrm>
          <a:prstGeom prst="rect">
            <a:avLst/>
          </a:prstGeom>
          <a:noFill/>
          <a:ln w="9525">
            <a:noFill/>
            <a:miter lim="800000"/>
            <a:headEnd/>
            <a:tailEnd/>
          </a:ln>
        </p:spPr>
      </p:pic>
      <p:sp>
        <p:nvSpPr>
          <p:cNvPr id="6" name="Прямоугольник 5"/>
          <p:cNvSpPr/>
          <p:nvPr/>
        </p:nvSpPr>
        <p:spPr>
          <a:xfrm>
            <a:off x="4572000" y="1844824"/>
            <a:ext cx="4572000" cy="523220"/>
          </a:xfrm>
          <a:prstGeom prst="rect">
            <a:avLst/>
          </a:prstGeom>
        </p:spPr>
        <p:txBody>
          <a:bodyPr>
            <a:spAutoFit/>
          </a:bodyPr>
          <a:lstStyle/>
          <a:p>
            <a:pPr algn="r"/>
            <a:r>
              <a:rPr lang="fr-FR" sz="1400" i="1" dirty="0" smtClean="0"/>
              <a:t>La Trinité-des-Monts, seen from the Villa Medici, 1825-1828 oil on canvas. Paris: Musée du Louvre.</a:t>
            </a:r>
            <a:endParaRPr lang="uk-UA"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heckerboard(across)">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08720"/>
            <a:ext cx="9144000" cy="830997"/>
          </a:xfrm>
          <a:prstGeom prst="rect">
            <a:avLst/>
          </a:prstGeom>
        </p:spPr>
        <p:txBody>
          <a:bodyPr wrap="square">
            <a:spAutoFit/>
          </a:bodyPr>
          <a:lstStyle/>
          <a:p>
            <a:pPr algn="ctr"/>
            <a:r>
              <a:rPr lang="en-US" sz="1600" dirty="0" smtClean="0"/>
              <a:t>Jean-François Millet </a:t>
            </a:r>
            <a:r>
              <a:rPr lang="ru-RU" sz="1600" dirty="0" smtClean="0"/>
              <a:t> </a:t>
            </a:r>
            <a:r>
              <a:rPr lang="en-US" sz="1600" dirty="0" smtClean="0"/>
              <a:t>was </a:t>
            </a:r>
            <a:r>
              <a:rPr lang="en-US" sz="1600" dirty="0" smtClean="0"/>
              <a:t>a French painter and one of the founders of the Barbizon school in rural France. Millet is noted for his scenes of peasant farmers; he can be categorized as part of the movements of Realism and Naturalism.</a:t>
            </a:r>
            <a:endParaRPr lang="uk-UA" sz="1600" dirty="0"/>
          </a:p>
        </p:txBody>
      </p:sp>
      <p:sp>
        <p:nvSpPr>
          <p:cNvPr id="3" name="Прямоугольник 2"/>
          <p:cNvSpPr/>
          <p:nvPr/>
        </p:nvSpPr>
        <p:spPr>
          <a:xfrm>
            <a:off x="0" y="188640"/>
            <a:ext cx="9144000" cy="646331"/>
          </a:xfrm>
          <a:prstGeom prst="rect">
            <a:avLst/>
          </a:prstGeom>
        </p:spPr>
        <p:txBody>
          <a:bodyPr wrap="square">
            <a:spAutoFit/>
          </a:bodyPr>
          <a:lstStyle/>
          <a:p>
            <a:pPr algn="ctr"/>
            <a:r>
              <a:rPr lang="en-US" sz="3600" b="1" dirty="0" smtClean="0">
                <a:solidFill>
                  <a:srgbClr val="FFFF00"/>
                </a:solidFill>
                <a:latin typeface="Segoe Print" pitchFamily="2" charset="0"/>
              </a:rPr>
              <a:t>Jean-François Millet</a:t>
            </a:r>
            <a:endParaRPr lang="uk-UA" sz="3600" b="1" dirty="0">
              <a:solidFill>
                <a:srgbClr val="FFFF00"/>
              </a:solidFill>
              <a:latin typeface="Segoe Print" pitchFamily="2" charset="0"/>
            </a:endParaRPr>
          </a:p>
        </p:txBody>
      </p:sp>
      <p:pic>
        <p:nvPicPr>
          <p:cNvPr id="14338" name="Picture 2"/>
          <p:cNvPicPr>
            <a:picLocks noChangeAspect="1" noChangeArrowheads="1"/>
          </p:cNvPicPr>
          <p:nvPr/>
        </p:nvPicPr>
        <p:blipFill>
          <a:blip r:embed="rId2" cstate="print"/>
          <a:srcRect/>
          <a:stretch>
            <a:fillRect/>
          </a:stretch>
        </p:blipFill>
        <p:spPr bwMode="auto">
          <a:xfrm>
            <a:off x="179512" y="1837692"/>
            <a:ext cx="6984776" cy="5020308"/>
          </a:xfrm>
          <a:prstGeom prst="rect">
            <a:avLst/>
          </a:prstGeom>
          <a:noFill/>
          <a:ln w="9525">
            <a:noFill/>
            <a:miter lim="800000"/>
            <a:headEnd/>
            <a:tailEnd/>
          </a:ln>
        </p:spPr>
      </p:pic>
      <p:sp>
        <p:nvSpPr>
          <p:cNvPr id="5" name="Прямоугольник 4"/>
          <p:cNvSpPr/>
          <p:nvPr/>
        </p:nvSpPr>
        <p:spPr>
          <a:xfrm>
            <a:off x="6713984" y="5733256"/>
            <a:ext cx="2430016" cy="1015663"/>
          </a:xfrm>
          <a:prstGeom prst="rect">
            <a:avLst/>
          </a:prstGeom>
        </p:spPr>
        <p:txBody>
          <a:bodyPr wrap="square">
            <a:spAutoFit/>
          </a:bodyPr>
          <a:lstStyle/>
          <a:p>
            <a:r>
              <a:rPr lang="en-US" sz="1200" i="1" dirty="0" smtClean="0"/>
              <a:t>In this painting by Millet, the waning moon throws a mysterious light across the plain between the villages of Barbizon and </a:t>
            </a:r>
            <a:r>
              <a:rPr lang="en-US" sz="1200" i="1" dirty="0" err="1" smtClean="0"/>
              <a:t>Chailly</a:t>
            </a:r>
            <a:r>
              <a:rPr lang="en-US" sz="1200" i="1" dirty="0" smtClean="0"/>
              <a:t>. </a:t>
            </a:r>
            <a:r>
              <a:rPr lang="en-US" sz="1200" i="1" dirty="0" smtClean="0"/>
              <a:t>The Walters Art Museum.</a:t>
            </a:r>
            <a:endParaRPr lang="uk-UA"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51520" y="332656"/>
            <a:ext cx="4070916" cy="5328592"/>
          </a:xfrm>
          <a:prstGeom prst="rect">
            <a:avLst/>
          </a:prstGeom>
          <a:noFill/>
          <a:ln w="9525">
            <a:noFill/>
            <a:miter lim="800000"/>
            <a:headEnd/>
            <a:tailEnd/>
          </a:ln>
        </p:spPr>
      </p:pic>
      <p:sp>
        <p:nvSpPr>
          <p:cNvPr id="3" name="Прямоугольник 2"/>
          <p:cNvSpPr/>
          <p:nvPr/>
        </p:nvSpPr>
        <p:spPr>
          <a:xfrm>
            <a:off x="179512" y="5805264"/>
            <a:ext cx="4176464" cy="523220"/>
          </a:xfrm>
          <a:prstGeom prst="rect">
            <a:avLst/>
          </a:prstGeom>
        </p:spPr>
        <p:txBody>
          <a:bodyPr wrap="square">
            <a:spAutoFit/>
          </a:bodyPr>
          <a:lstStyle/>
          <a:p>
            <a:pPr algn="ctr"/>
            <a:r>
              <a:rPr lang="nn-NO" sz="1400" i="1" dirty="0" smtClean="0"/>
              <a:t>Woman Baking Bread, 1854. Kröller-Müller Museum, Otterlo.</a:t>
            </a:r>
            <a:endParaRPr lang="uk-UA" sz="1400" i="1" dirty="0"/>
          </a:p>
        </p:txBody>
      </p:sp>
      <p:pic>
        <p:nvPicPr>
          <p:cNvPr id="15363" name="Picture 3"/>
          <p:cNvPicPr>
            <a:picLocks noChangeAspect="1" noChangeArrowheads="1"/>
          </p:cNvPicPr>
          <p:nvPr/>
        </p:nvPicPr>
        <p:blipFill>
          <a:blip r:embed="rId3" cstate="print"/>
          <a:srcRect/>
          <a:stretch>
            <a:fillRect/>
          </a:stretch>
        </p:blipFill>
        <p:spPr bwMode="auto">
          <a:xfrm>
            <a:off x="4572000" y="404664"/>
            <a:ext cx="4221063" cy="5256584"/>
          </a:xfrm>
          <a:prstGeom prst="rect">
            <a:avLst/>
          </a:prstGeom>
          <a:noFill/>
          <a:ln w="9525">
            <a:noFill/>
            <a:miter lim="800000"/>
            <a:headEnd/>
            <a:tailEnd/>
          </a:ln>
        </p:spPr>
      </p:pic>
      <p:sp>
        <p:nvSpPr>
          <p:cNvPr id="5" name="Прямоугольник 4"/>
          <p:cNvSpPr/>
          <p:nvPr/>
        </p:nvSpPr>
        <p:spPr>
          <a:xfrm>
            <a:off x="4427984" y="5877272"/>
            <a:ext cx="4572000" cy="307777"/>
          </a:xfrm>
          <a:prstGeom prst="rect">
            <a:avLst/>
          </a:prstGeom>
        </p:spPr>
        <p:txBody>
          <a:bodyPr>
            <a:spAutoFit/>
          </a:bodyPr>
          <a:lstStyle/>
          <a:p>
            <a:pPr algn="ctr"/>
            <a:r>
              <a:rPr lang="en-US" sz="1400" i="1" dirty="0" smtClean="0"/>
              <a:t>The </a:t>
            </a:r>
            <a:r>
              <a:rPr lang="en-US" sz="1400" i="1" dirty="0" err="1" smtClean="0"/>
              <a:t>Sower</a:t>
            </a:r>
            <a:r>
              <a:rPr lang="en-US" sz="1400" i="1" dirty="0" smtClean="0"/>
              <a:t>, 1850. Museum of Fine Arts, Boston.</a:t>
            </a:r>
            <a:endParaRPr lang="uk-UA"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p:cTn id="13" dur="500" decel="50000" fill="hold">
                                          <p:stCondLst>
                                            <p:cond delay="0"/>
                                          </p:stCondLst>
                                        </p:cTn>
                                        <p:tgtEl>
                                          <p:spTgt spid="1536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536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5363"/>
                                        </p:tgtEl>
                                        <p:attrNameLst>
                                          <p:attrName>ppt_w</p:attrName>
                                        </p:attrNameLst>
                                      </p:cBhvr>
                                      <p:tavLst>
                                        <p:tav tm="0">
                                          <p:val>
                                            <p:strVal val="#ppt_w*.05"/>
                                          </p:val>
                                        </p:tav>
                                        <p:tav tm="100000">
                                          <p:val>
                                            <p:strVal val="#ppt_w"/>
                                          </p:val>
                                        </p:tav>
                                      </p:tavLst>
                                    </p:anim>
                                    <p:anim calcmode="lin" valueType="num">
                                      <p:cBhvr>
                                        <p:cTn id="16" dur="1000" fill="hold"/>
                                        <p:tgtEl>
                                          <p:spTgt spid="1536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536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536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536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08720"/>
            <a:ext cx="9144000" cy="584775"/>
          </a:xfrm>
          <a:prstGeom prst="rect">
            <a:avLst/>
          </a:prstGeom>
        </p:spPr>
        <p:txBody>
          <a:bodyPr wrap="square">
            <a:spAutoFit/>
          </a:bodyPr>
          <a:lstStyle/>
          <a:p>
            <a:pPr algn="ctr"/>
            <a:r>
              <a:rPr lang="en-US" sz="1600" dirty="0" smtClean="0"/>
              <a:t>Thomas </a:t>
            </a:r>
            <a:r>
              <a:rPr lang="en-US" sz="1600" dirty="0" err="1" smtClean="0"/>
              <a:t>Cowperthwait</a:t>
            </a:r>
            <a:r>
              <a:rPr lang="en-US" sz="1600" dirty="0" smtClean="0"/>
              <a:t> Eakins </a:t>
            </a:r>
            <a:r>
              <a:rPr lang="en-US" sz="1600" dirty="0" smtClean="0"/>
              <a:t>was </a:t>
            </a:r>
            <a:r>
              <a:rPr lang="en-US" sz="1600" dirty="0" smtClean="0"/>
              <a:t>an American realist painter, </a:t>
            </a:r>
            <a:r>
              <a:rPr lang="en-US" sz="1600" dirty="0" err="1" smtClean="0"/>
              <a:t>photographer,sculptor</a:t>
            </a:r>
            <a:r>
              <a:rPr lang="en-US" sz="1600" dirty="0" smtClean="0"/>
              <a:t>, and fine arts educator. He is widely acknowledged to be one of the most important artists in American art history</a:t>
            </a:r>
            <a:r>
              <a:rPr lang="en-US" sz="1600" dirty="0" smtClean="0"/>
              <a:t>.</a:t>
            </a:r>
            <a:endParaRPr lang="uk-UA" sz="1600" dirty="0"/>
          </a:p>
        </p:txBody>
      </p:sp>
      <p:sp>
        <p:nvSpPr>
          <p:cNvPr id="3" name="Прямоугольник 2"/>
          <p:cNvSpPr/>
          <p:nvPr/>
        </p:nvSpPr>
        <p:spPr>
          <a:xfrm>
            <a:off x="0" y="260648"/>
            <a:ext cx="9144000" cy="646331"/>
          </a:xfrm>
          <a:prstGeom prst="rect">
            <a:avLst/>
          </a:prstGeom>
        </p:spPr>
        <p:txBody>
          <a:bodyPr wrap="square">
            <a:spAutoFit/>
          </a:bodyPr>
          <a:lstStyle/>
          <a:p>
            <a:pPr algn="ctr"/>
            <a:r>
              <a:rPr lang="en-US" sz="3600" b="1" dirty="0" smtClean="0">
                <a:solidFill>
                  <a:srgbClr val="FFFF00"/>
                </a:solidFill>
                <a:latin typeface="Segoe Print" pitchFamily="2" charset="0"/>
              </a:rPr>
              <a:t>Thomas </a:t>
            </a:r>
            <a:r>
              <a:rPr lang="en-US" sz="3600" b="1" dirty="0" err="1" smtClean="0">
                <a:solidFill>
                  <a:srgbClr val="FFFF00"/>
                </a:solidFill>
                <a:latin typeface="Segoe Print" pitchFamily="2" charset="0"/>
              </a:rPr>
              <a:t>Cowperthwait</a:t>
            </a:r>
            <a:r>
              <a:rPr lang="en-US" sz="3600" b="1" dirty="0" smtClean="0">
                <a:solidFill>
                  <a:srgbClr val="FFFF00"/>
                </a:solidFill>
                <a:latin typeface="Segoe Print" pitchFamily="2" charset="0"/>
              </a:rPr>
              <a:t> Eakins</a:t>
            </a:r>
            <a:endParaRPr lang="uk-UA" sz="3600" b="1" dirty="0">
              <a:solidFill>
                <a:srgbClr val="FFFF00"/>
              </a:solidFill>
              <a:latin typeface="Segoe Print" pitchFamily="2" charset="0"/>
            </a:endParaRPr>
          </a:p>
        </p:txBody>
      </p:sp>
      <p:pic>
        <p:nvPicPr>
          <p:cNvPr id="16386" name="Picture 2"/>
          <p:cNvPicPr>
            <a:picLocks noChangeAspect="1" noChangeArrowheads="1"/>
          </p:cNvPicPr>
          <p:nvPr/>
        </p:nvPicPr>
        <p:blipFill>
          <a:blip r:embed="rId2" cstate="print"/>
          <a:srcRect/>
          <a:stretch>
            <a:fillRect/>
          </a:stretch>
        </p:blipFill>
        <p:spPr bwMode="auto">
          <a:xfrm>
            <a:off x="1187624" y="1628800"/>
            <a:ext cx="6696744" cy="4637495"/>
          </a:xfrm>
          <a:prstGeom prst="rect">
            <a:avLst/>
          </a:prstGeom>
          <a:noFill/>
          <a:ln w="9525">
            <a:noFill/>
            <a:miter lim="800000"/>
            <a:headEnd/>
            <a:tailEnd/>
          </a:ln>
        </p:spPr>
      </p:pic>
      <p:sp>
        <p:nvSpPr>
          <p:cNvPr id="5" name="Прямоугольник 4"/>
          <p:cNvSpPr/>
          <p:nvPr/>
        </p:nvSpPr>
        <p:spPr>
          <a:xfrm>
            <a:off x="1907704" y="6309320"/>
            <a:ext cx="5598368" cy="276999"/>
          </a:xfrm>
          <a:prstGeom prst="rect">
            <a:avLst/>
          </a:prstGeom>
        </p:spPr>
        <p:txBody>
          <a:bodyPr wrap="square">
            <a:spAutoFit/>
          </a:bodyPr>
          <a:lstStyle/>
          <a:p>
            <a:r>
              <a:rPr lang="en-US" sz="1200" i="1" dirty="0" smtClean="0"/>
              <a:t>Max Schmitt in a single scull (1871), Metropolitan Museum of Art, New York.</a:t>
            </a:r>
            <a:endParaRPr lang="uk-UA"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95536" y="620688"/>
            <a:ext cx="3765093" cy="5184576"/>
          </a:xfrm>
          <a:prstGeom prst="rect">
            <a:avLst/>
          </a:prstGeom>
          <a:noFill/>
          <a:ln w="9525">
            <a:noFill/>
            <a:miter lim="800000"/>
            <a:headEnd/>
            <a:tailEnd/>
          </a:ln>
        </p:spPr>
      </p:pic>
      <p:sp>
        <p:nvSpPr>
          <p:cNvPr id="3" name="Прямоугольник 2"/>
          <p:cNvSpPr/>
          <p:nvPr/>
        </p:nvSpPr>
        <p:spPr>
          <a:xfrm>
            <a:off x="251520" y="6093296"/>
            <a:ext cx="4032448" cy="523220"/>
          </a:xfrm>
          <a:prstGeom prst="rect">
            <a:avLst/>
          </a:prstGeom>
        </p:spPr>
        <p:txBody>
          <a:bodyPr wrap="square">
            <a:spAutoFit/>
          </a:bodyPr>
          <a:lstStyle/>
          <a:p>
            <a:pPr algn="ctr"/>
            <a:r>
              <a:rPr lang="en-US" sz="1400" i="1" dirty="0" smtClean="0"/>
              <a:t>Miss Amelia Van Buren, ca. 1891, The Phillips Collection, Washington DC</a:t>
            </a:r>
            <a:endParaRPr lang="uk-UA" sz="1400" i="1" dirty="0"/>
          </a:p>
        </p:txBody>
      </p:sp>
      <p:sp>
        <p:nvSpPr>
          <p:cNvPr id="4" name="Прямоугольник 3"/>
          <p:cNvSpPr/>
          <p:nvPr/>
        </p:nvSpPr>
        <p:spPr>
          <a:xfrm>
            <a:off x="4860032" y="6093296"/>
            <a:ext cx="4283968" cy="523220"/>
          </a:xfrm>
          <a:prstGeom prst="rect">
            <a:avLst/>
          </a:prstGeom>
        </p:spPr>
        <p:txBody>
          <a:bodyPr wrap="square">
            <a:spAutoFit/>
          </a:bodyPr>
          <a:lstStyle/>
          <a:p>
            <a:pPr algn="ctr"/>
            <a:r>
              <a:rPr lang="en-US" sz="1400" i="1" dirty="0" smtClean="0"/>
              <a:t>Wrestlers, 1899, Los Angeles County Museum of Art, Los Angeles, California.</a:t>
            </a:r>
            <a:endParaRPr lang="uk-UA" sz="1400" i="1" dirty="0"/>
          </a:p>
        </p:txBody>
      </p:sp>
      <p:pic>
        <p:nvPicPr>
          <p:cNvPr id="17411" name="Picture 3"/>
          <p:cNvPicPr>
            <a:picLocks noChangeAspect="1" noChangeArrowheads="1"/>
          </p:cNvPicPr>
          <p:nvPr/>
        </p:nvPicPr>
        <p:blipFill>
          <a:blip r:embed="rId3" cstate="print"/>
          <a:srcRect/>
          <a:stretch>
            <a:fillRect/>
          </a:stretch>
        </p:blipFill>
        <p:spPr bwMode="auto">
          <a:xfrm>
            <a:off x="4355976" y="1412776"/>
            <a:ext cx="4608512" cy="368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heel(4)">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Scale>
                                      <p:cBhvr>
                                        <p:cTn id="12" dur="1000" decel="50000" fill="hold">
                                          <p:stCondLst>
                                            <p:cond delay="0"/>
                                          </p:stCondLst>
                                        </p:cTn>
                                        <p:tgtEl>
                                          <p:spTgt spid="174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411"/>
                                        </p:tgtEl>
                                        <p:attrNameLst>
                                          <p:attrName>ppt_x</p:attrName>
                                          <p:attrName>ppt_y</p:attrName>
                                        </p:attrNameLst>
                                      </p:cBhvr>
                                    </p:animMotion>
                                    <p:animEffect transition="in" filter="fade">
                                      <p:cBhvr>
                                        <p:cTn id="14" dur="1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65</TotalTime>
  <Words>1184</Words>
  <Application>Microsoft Office PowerPoint</Application>
  <PresentationFormat>Экран (4:3)</PresentationFormat>
  <Paragraphs>94</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Бумажная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Катерина</dc:creator>
  <cp:lastModifiedBy>Катерина</cp:lastModifiedBy>
  <cp:revision>8</cp:revision>
  <dcterms:created xsi:type="dcterms:W3CDTF">2014-03-16T11:43:09Z</dcterms:created>
  <dcterms:modified xsi:type="dcterms:W3CDTF">2014-03-16T12:59:11Z</dcterms:modified>
</cp:coreProperties>
</file>