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27637A-D370-43D8-9304-53B15B8D6A2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D0391B-4D73-466A-BDFD-B80558C7BA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78667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Гендерне</a:t>
            </a:r>
            <a:r>
              <a:rPr lang="ru-RU" sz="7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насилля</a:t>
            </a:r>
            <a:endParaRPr lang="ru-RU" sz="7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717032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Підготувала </a:t>
            </a:r>
          </a:p>
          <a:p>
            <a:r>
              <a:rPr lang="uk-UA" sz="2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учениця 11-Б класу Криворізької гімназії №127</a:t>
            </a:r>
          </a:p>
          <a:p>
            <a:r>
              <a:rPr lang="uk-UA" sz="2000" b="1" dirty="0" err="1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Катлан</a:t>
            </a:r>
            <a:r>
              <a:rPr lang="uk-UA" sz="2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Анастасія </a:t>
            </a:r>
          </a:p>
          <a:p>
            <a:r>
              <a:rPr lang="uk-UA" sz="2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Науковий керівник</a:t>
            </a:r>
          </a:p>
          <a:p>
            <a:r>
              <a:rPr lang="uk-UA" sz="2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Пшенична С.М.</a:t>
            </a:r>
          </a:p>
          <a:p>
            <a:r>
              <a:rPr lang="uk-UA" sz="2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Заступник директора, вчитель біології та медицини </a:t>
            </a:r>
            <a:endParaRPr lang="ru-RU" sz="2000" b="1" dirty="0">
              <a:ln w="1905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980">
            <a:off x="601733" y="2491188"/>
            <a:ext cx="3888432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25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430723" cy="2289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065"/>
            <a:ext cx="3596630" cy="235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4335"/>
            <a:ext cx="3158234" cy="210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5" y="2701775"/>
            <a:ext cx="3308598" cy="2481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25" y="3942499"/>
            <a:ext cx="3645768" cy="243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 smtClean="0">
                <a:solidFill>
                  <a:srgbClr val="002060"/>
                </a:solidFill>
              </a:rPr>
              <a:t>Дякую за увагу!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796" y="18864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17365D"/>
                </a:solidFill>
                <a:ea typeface="Calibri"/>
                <a:cs typeface="Times New Roman"/>
              </a:rPr>
              <a:t> Мета дослідження:</a:t>
            </a:r>
            <a:r>
              <a:rPr lang="uk-UA" sz="2400" b="1" dirty="0">
                <a:solidFill>
                  <a:srgbClr val="17365D"/>
                </a:solidFill>
                <a:ea typeface="Calibri"/>
                <a:cs typeface="Times New Roman"/>
              </a:rPr>
              <a:t> розкрити поняття насильства в учнівському середовищі, як першого кроку до проявів гендерного насилля в майбутньому; розвивати навички ефективного спілкування, конструктивної взаємодії з однолітками.</a:t>
            </a:r>
            <a:r>
              <a:rPr lang="uk-UA" sz="2400" b="1" i="1" dirty="0">
                <a:solidFill>
                  <a:srgbClr val="17365D"/>
                </a:solidFill>
                <a:ea typeface="Calibri"/>
                <a:cs typeface="Times New Roman"/>
              </a:rPr>
              <a:t>   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796" y="198884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Актуальність роботи: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гендерне насилля все дедалі частіше зустрічається в різних сім’ях: і з високим доходом, і з малим, з великою кількістю дітей, і взагалі в бездітних. Дитина, яка виявляє насилля до інших, або є жертвою насилля ще в школі, потенційно буде проявляти насилля до членів своєї родити в майбутньому.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796" y="4724515"/>
            <a:ext cx="8454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Гіпотеза: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 вчасно виявлене насилля серед підлітків, та вчасно вжиті заходи, щодо його усунення, зменшить емоційну напруженість всього класу, сприяє розвитку здорової психіки учнів, полегшить виховну роботу.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05064"/>
            <a:ext cx="7912389" cy="24425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Гендерне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насильство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насильство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, яке чинить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людина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однієї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статі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над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людиною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іншої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статі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Результати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психологічних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досліджень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свідчать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про те,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навчальному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закладі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багато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підлітків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є жертвами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нападів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знущань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цькувань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з боку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однокласників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027">
            <a:off x="833108" y="676258"/>
            <a:ext cx="2658591" cy="26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602">
            <a:off x="4558750" y="845037"/>
            <a:ext cx="3494902" cy="246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795687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Найбільш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частіше</a:t>
            </a:r>
            <a:r>
              <a:rPr lang="ru-RU" b="1" dirty="0">
                <a:solidFill>
                  <a:srgbClr val="002060"/>
                </a:solidFill>
              </a:rPr>
              <a:t> жертвами </a:t>
            </a:r>
            <a:r>
              <a:rPr lang="ru-RU" b="1" dirty="0" err="1">
                <a:solidFill>
                  <a:srgbClr val="002060"/>
                </a:solidFill>
              </a:rPr>
              <a:t>шкільного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фізичні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недоліки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носять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окуляри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проблеми</a:t>
            </a:r>
            <a:r>
              <a:rPr lang="ru-RU" b="1" dirty="0">
                <a:solidFill>
                  <a:srgbClr val="002060"/>
                </a:solidFill>
              </a:rPr>
              <a:t> з слухом, </a:t>
            </a:r>
            <a:r>
              <a:rPr lang="ru-RU" b="1" dirty="0" err="1">
                <a:solidFill>
                  <a:srgbClr val="002060"/>
                </a:solidFill>
              </a:rPr>
              <a:t>порушенням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рухового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апарату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</a:t>
            </a:r>
            <a:r>
              <a:rPr lang="ru-RU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</a:t>
            </a:r>
            <a:r>
              <a:rPr lang="ru-RU" b="1" dirty="0" err="1" smtClean="0">
                <a:solidFill>
                  <a:srgbClr val="002060"/>
                </a:solidFill>
              </a:rPr>
              <a:t>особливості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поведінки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замкнуті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діти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імпульсивною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поведінкою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</a:t>
            </a:r>
            <a:r>
              <a:rPr lang="ru-RU" b="1" dirty="0" err="1" smtClean="0">
                <a:solidFill>
                  <a:srgbClr val="002060"/>
                </a:solidFill>
              </a:rPr>
              <a:t>особливості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зовнішності</a:t>
            </a:r>
            <a:r>
              <a:rPr lang="ru-RU" b="1" dirty="0">
                <a:solidFill>
                  <a:srgbClr val="002060"/>
                </a:solidFill>
              </a:rPr>
              <a:t> – руде </a:t>
            </a:r>
            <a:r>
              <a:rPr lang="ru-RU" b="1" dirty="0" err="1">
                <a:solidFill>
                  <a:srgbClr val="002060"/>
                </a:solidFill>
              </a:rPr>
              <a:t>волосся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великі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вуха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  <a:r>
              <a:rPr lang="ru-RU" b="1" dirty="0" err="1">
                <a:solidFill>
                  <a:srgbClr val="002060"/>
                </a:solidFill>
              </a:rPr>
              <a:t>криві</a:t>
            </a:r>
            <a:r>
              <a:rPr lang="ru-RU" b="1" dirty="0">
                <a:solidFill>
                  <a:srgbClr val="002060"/>
                </a:solidFill>
              </a:rPr>
              <a:t> ноги; </a:t>
            </a:r>
            <a:r>
              <a:rPr lang="ru-RU" b="1" dirty="0" err="1">
                <a:solidFill>
                  <a:srgbClr val="002060"/>
                </a:solidFill>
              </a:rPr>
              <a:t>особлива</a:t>
            </a:r>
            <a:r>
              <a:rPr lang="ru-RU" b="1" dirty="0">
                <a:solidFill>
                  <a:srgbClr val="002060"/>
                </a:solidFill>
              </a:rPr>
              <a:t> форма </a:t>
            </a:r>
            <a:r>
              <a:rPr lang="ru-RU" b="1" dirty="0" err="1">
                <a:solidFill>
                  <a:srgbClr val="002060"/>
                </a:solidFill>
              </a:rPr>
              <a:t>голови</a:t>
            </a:r>
            <a:r>
              <a:rPr lang="ru-RU" b="1" dirty="0">
                <a:solidFill>
                  <a:srgbClr val="002060"/>
                </a:solidFill>
              </a:rPr>
              <a:t>, вага </a:t>
            </a:r>
            <a:r>
              <a:rPr lang="ru-RU" b="1" dirty="0" err="1">
                <a:solidFill>
                  <a:srgbClr val="002060"/>
                </a:solidFill>
              </a:rPr>
              <a:t>тіла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повнота</a:t>
            </a:r>
            <a:r>
              <a:rPr lang="ru-RU" b="1" dirty="0">
                <a:solidFill>
                  <a:srgbClr val="002060"/>
                </a:solidFill>
              </a:rPr>
              <a:t>, худоба);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нерозвинуті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навички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•страх </a:t>
            </a:r>
            <a:r>
              <a:rPr lang="ru-RU" b="1" dirty="0">
                <a:solidFill>
                  <a:srgbClr val="002060"/>
                </a:solidFill>
              </a:rPr>
              <a:t>перед школою;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відсутність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досвіду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життя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колективі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домашні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діти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717032"/>
            <a:ext cx="6150349" cy="26642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даний</a:t>
            </a:r>
            <a:r>
              <a:rPr lang="ru-RU" b="1" dirty="0">
                <a:solidFill>
                  <a:srgbClr val="002060"/>
                </a:solidFill>
              </a:rPr>
              <a:t> час </a:t>
            </a:r>
            <a:r>
              <a:rPr lang="ru-RU" b="1" dirty="0" err="1">
                <a:solidFill>
                  <a:srgbClr val="002060"/>
                </a:solidFill>
              </a:rPr>
              <a:t>визнаються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чотири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основних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види</a:t>
            </a:r>
            <a:r>
              <a:rPr lang="ru-RU" b="1" dirty="0">
                <a:solidFill>
                  <a:srgbClr val="002060"/>
                </a:solidFill>
              </a:rPr>
              <a:t> гендерного </a:t>
            </a:r>
            <a:r>
              <a:rPr lang="ru-RU" b="1" dirty="0" err="1">
                <a:solidFill>
                  <a:srgbClr val="002060"/>
                </a:solidFill>
              </a:rPr>
              <a:t>насильства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Сексуальне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насильство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Фізичне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Психологічне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Економічне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насильство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682">
            <a:off x="892348" y="710217"/>
            <a:ext cx="3456384" cy="252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684">
            <a:off x="5048676" y="777310"/>
            <a:ext cx="3494264" cy="232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80928"/>
            <a:ext cx="8496944" cy="38884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Міжнародна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кампанія</a:t>
            </a:r>
            <a:r>
              <a:rPr lang="ru-RU" b="1" dirty="0">
                <a:solidFill>
                  <a:srgbClr val="002060"/>
                </a:solidFill>
              </a:rPr>
              <a:t> «16 </a:t>
            </a:r>
            <a:r>
              <a:rPr lang="ru-RU" b="1" dirty="0" err="1">
                <a:solidFill>
                  <a:srgbClr val="002060"/>
                </a:solidFill>
              </a:rPr>
              <a:t>днів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проти</a:t>
            </a:r>
            <a:r>
              <a:rPr lang="ru-RU" b="1" dirty="0">
                <a:solidFill>
                  <a:srgbClr val="002060"/>
                </a:solidFill>
              </a:rPr>
              <a:t> гендерного </a:t>
            </a:r>
            <a:r>
              <a:rPr lang="ru-RU" b="1" dirty="0" err="1">
                <a:solidFill>
                  <a:srgbClr val="002060"/>
                </a:solidFill>
              </a:rPr>
              <a:t>насильства</a:t>
            </a:r>
            <a:r>
              <a:rPr lang="ru-RU" b="1" dirty="0">
                <a:solidFill>
                  <a:srgbClr val="002060"/>
                </a:solidFill>
              </a:rPr>
              <a:t>» (25 листопада – 10 </a:t>
            </a:r>
            <a:r>
              <a:rPr lang="ru-RU" b="1" dirty="0" err="1">
                <a:solidFill>
                  <a:srgbClr val="002060"/>
                </a:solidFill>
              </a:rPr>
              <a:t>грудня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b="1" dirty="0" err="1">
                <a:solidFill>
                  <a:srgbClr val="002060"/>
                </a:solidFill>
              </a:rPr>
              <a:t>ініційована</a:t>
            </a:r>
            <a:r>
              <a:rPr lang="ru-RU" b="1" dirty="0">
                <a:solidFill>
                  <a:srgbClr val="002060"/>
                </a:solidFill>
              </a:rPr>
              <a:t> у 1991 </a:t>
            </a:r>
            <a:r>
              <a:rPr lang="ru-RU" b="1" dirty="0" err="1">
                <a:solidFill>
                  <a:srgbClr val="002060"/>
                </a:solidFill>
              </a:rPr>
              <a:t>році</a:t>
            </a:r>
            <a:r>
              <a:rPr lang="ru-RU" b="1" dirty="0">
                <a:solidFill>
                  <a:srgbClr val="002060"/>
                </a:solidFill>
              </a:rPr>
              <a:t> Центром </a:t>
            </a:r>
            <a:r>
              <a:rPr lang="ru-RU" b="1" dirty="0" err="1">
                <a:solidFill>
                  <a:srgbClr val="002060"/>
                </a:solidFill>
              </a:rPr>
              <a:t>жіночого</a:t>
            </a:r>
            <a:r>
              <a:rPr lang="ru-RU" b="1" dirty="0">
                <a:solidFill>
                  <a:srgbClr val="002060"/>
                </a:solidFill>
              </a:rPr>
              <a:t> Глобального </a:t>
            </a:r>
            <a:r>
              <a:rPr lang="ru-RU" b="1" dirty="0" err="1">
                <a:solidFill>
                  <a:srgbClr val="002060"/>
                </a:solidFill>
              </a:rPr>
              <a:t>Лідерства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 Підтемами кампанії є: 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rgbClr val="002060"/>
                </a:solidFill>
              </a:rPr>
              <a:t>•Сексуальне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та ґендерне насильство з боку агентів держави, зокрема, поліції або військових 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rgbClr val="002060"/>
                </a:solidFill>
              </a:rPr>
              <a:t>•Поширення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ручної вогнепальної зброї та її роль в насильстві в сім'ї 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rgbClr val="002060"/>
                </a:solidFill>
              </a:rPr>
              <a:t>•Сексуальне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насильство під час і після конфлікту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418">
            <a:off x="418085" y="465812"/>
            <a:ext cx="2215557" cy="207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853">
            <a:off x="3405936" y="493461"/>
            <a:ext cx="2562274" cy="194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249">
            <a:off x="6085427" y="650262"/>
            <a:ext cx="2503365" cy="1635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208911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Шістнадцятиденний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період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кампанії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охоплює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наступні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важливі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дати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25 </a:t>
            </a:r>
            <a:r>
              <a:rPr lang="ru-RU" b="1" dirty="0" smtClean="0">
                <a:solidFill>
                  <a:srgbClr val="002060"/>
                </a:solidFill>
              </a:rPr>
              <a:t>листопада - </a:t>
            </a:r>
            <a:r>
              <a:rPr lang="ru-RU" b="1" dirty="0" err="1">
                <a:solidFill>
                  <a:srgbClr val="002060"/>
                </a:solidFill>
              </a:rPr>
              <a:t>Міжнародний</a:t>
            </a:r>
            <a:r>
              <a:rPr lang="ru-RU" b="1" dirty="0">
                <a:solidFill>
                  <a:srgbClr val="002060"/>
                </a:solidFill>
              </a:rPr>
              <a:t> день </a:t>
            </a:r>
            <a:r>
              <a:rPr lang="ru-RU" b="1" dirty="0" err="1">
                <a:solidFill>
                  <a:srgbClr val="002060"/>
                </a:solidFill>
              </a:rPr>
              <a:t>боротьби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насильством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щодо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жінок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1 </a:t>
            </a:r>
            <a:r>
              <a:rPr lang="ru-RU" b="1" dirty="0" err="1" smtClean="0">
                <a:solidFill>
                  <a:srgbClr val="002060"/>
                </a:solidFill>
              </a:rPr>
              <a:t>грудня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Всесвітній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день </a:t>
            </a:r>
            <a:r>
              <a:rPr lang="ru-RU" b="1" dirty="0" err="1">
                <a:solidFill>
                  <a:srgbClr val="002060"/>
                </a:solidFill>
              </a:rPr>
              <a:t>боротьби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СНІДом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2 </a:t>
            </a:r>
            <a:r>
              <a:rPr lang="ru-RU" b="1" dirty="0" err="1" smtClean="0">
                <a:solidFill>
                  <a:srgbClr val="002060"/>
                </a:solidFill>
              </a:rPr>
              <a:t>грудня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день </a:t>
            </a:r>
            <a:r>
              <a:rPr lang="ru-RU" b="1" dirty="0" err="1">
                <a:solidFill>
                  <a:srgbClr val="002060"/>
                </a:solidFill>
              </a:rPr>
              <a:t>боротьби</a:t>
            </a:r>
            <a:r>
              <a:rPr lang="ru-RU" b="1" dirty="0">
                <a:solidFill>
                  <a:srgbClr val="002060"/>
                </a:solidFill>
              </a:rPr>
              <a:t> з рабством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3 </a:t>
            </a:r>
            <a:r>
              <a:rPr lang="ru-RU" b="1" dirty="0" err="1" smtClean="0">
                <a:solidFill>
                  <a:srgbClr val="002060"/>
                </a:solidFill>
              </a:rPr>
              <a:t>грудня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день людей з </a:t>
            </a:r>
            <a:r>
              <a:rPr lang="ru-RU" b="1" dirty="0" err="1">
                <a:solidFill>
                  <a:srgbClr val="002060"/>
                </a:solidFill>
              </a:rPr>
              <a:t>обмеженими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фізичними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можливостями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5 </a:t>
            </a:r>
            <a:r>
              <a:rPr lang="ru-RU" b="1" dirty="0" err="1" smtClean="0">
                <a:solidFill>
                  <a:srgbClr val="002060"/>
                </a:solidFill>
              </a:rPr>
              <a:t>грудня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день волонтера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6 </a:t>
            </a:r>
            <a:r>
              <a:rPr lang="ru-RU" b="1" dirty="0" err="1" smtClean="0">
                <a:solidFill>
                  <a:srgbClr val="002060"/>
                </a:solidFill>
              </a:rPr>
              <a:t>грудня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Вшанування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пам’яті</a:t>
            </a:r>
            <a:r>
              <a:rPr lang="ru-RU" b="1" dirty="0">
                <a:solidFill>
                  <a:srgbClr val="002060"/>
                </a:solidFill>
              </a:rPr>
              <a:t> студенток, </a:t>
            </a:r>
            <a:r>
              <a:rPr lang="ru-RU" b="1" dirty="0" err="1">
                <a:solidFill>
                  <a:srgbClr val="002060"/>
                </a:solidFill>
              </a:rPr>
              <a:t>розстріляних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Монреалі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9 </a:t>
            </a:r>
            <a:r>
              <a:rPr lang="ru-RU" b="1" dirty="0" err="1">
                <a:solidFill>
                  <a:srgbClr val="002060"/>
                </a:solidFill>
              </a:rPr>
              <a:t>грудня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день </a:t>
            </a:r>
            <a:r>
              <a:rPr lang="ru-RU" b="1" dirty="0" err="1">
                <a:solidFill>
                  <a:srgbClr val="002060"/>
                </a:solidFill>
              </a:rPr>
              <a:t>боротьби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корупцією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10 </a:t>
            </a:r>
            <a:r>
              <a:rPr lang="ru-RU" b="1" dirty="0" err="1" smtClean="0">
                <a:solidFill>
                  <a:srgbClr val="002060"/>
                </a:solidFill>
              </a:rPr>
              <a:t>грудня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день прав </a:t>
            </a:r>
            <a:r>
              <a:rPr lang="ru-RU" b="1" dirty="0" err="1">
                <a:solidFill>
                  <a:srgbClr val="002060"/>
                </a:solidFill>
              </a:rPr>
              <a:t>людини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56992"/>
            <a:ext cx="8424935" cy="31683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Тема: </a:t>
            </a:r>
            <a:r>
              <a:rPr lang="ru-RU" b="1" dirty="0" err="1">
                <a:solidFill>
                  <a:srgbClr val="002060"/>
                </a:solidFill>
              </a:rPr>
              <a:t>поняття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учнівському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середовищі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Навички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протидії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Мета: </a:t>
            </a:r>
            <a:r>
              <a:rPr lang="ru-RU" b="1" dirty="0" err="1">
                <a:solidFill>
                  <a:srgbClr val="002060"/>
                </a:solidFill>
              </a:rPr>
              <a:t>розкрити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поняття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учнівському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середовищі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розвивати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навички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ефективного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спілкування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конструктивної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взаємодії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однолітками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Формувати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навички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протидії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насильству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стимулювати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прояв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емоційних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станів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усвідомити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зміст</a:t>
            </a:r>
            <a:r>
              <a:rPr lang="ru-RU" b="1" dirty="0">
                <a:solidFill>
                  <a:srgbClr val="002060"/>
                </a:solidFill>
              </a:rPr>
              <a:t> та причини, </a:t>
            </a:r>
            <a:r>
              <a:rPr lang="ru-RU" b="1" dirty="0" err="1">
                <a:solidFill>
                  <a:srgbClr val="002060"/>
                </a:solidFill>
              </a:rPr>
              <a:t>формувати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згуртованість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колективу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333">
            <a:off x="683568" y="476671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046">
            <a:off x="5041241" y="520335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068960"/>
            <a:ext cx="7956872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Методика «</a:t>
            </a:r>
            <a:r>
              <a:rPr lang="ru-RU" b="1" dirty="0" err="1">
                <a:solidFill>
                  <a:srgbClr val="002060"/>
                </a:solidFill>
              </a:rPr>
              <a:t>Незакінчені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речення</a:t>
            </a:r>
            <a:r>
              <a:rPr lang="ru-RU" b="1" dirty="0">
                <a:solidFill>
                  <a:srgbClr val="002060"/>
                </a:solidFill>
              </a:rPr>
              <a:t>»»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модифікація</a:t>
            </a:r>
            <a:r>
              <a:rPr lang="ru-RU" b="1" dirty="0">
                <a:solidFill>
                  <a:srgbClr val="002060"/>
                </a:solidFill>
              </a:rPr>
              <a:t> методики, </a:t>
            </a:r>
            <a:r>
              <a:rPr lang="ru-RU" b="1" dirty="0" err="1">
                <a:solidFill>
                  <a:srgbClr val="002060"/>
                </a:solidFill>
              </a:rPr>
              <a:t>поданої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брошурі</a:t>
            </a:r>
            <a:r>
              <a:rPr lang="ru-RU" b="1" dirty="0">
                <a:solidFill>
                  <a:srgbClr val="002060"/>
                </a:solidFill>
              </a:rPr>
              <a:t> Л. </a:t>
            </a:r>
            <a:r>
              <a:rPr lang="ru-RU" b="1" dirty="0" err="1">
                <a:solidFill>
                  <a:srgbClr val="002060"/>
                </a:solidFill>
              </a:rPr>
              <a:t>Солнцевої</a:t>
            </a:r>
            <a:r>
              <a:rPr lang="ru-RU" b="1" dirty="0">
                <a:solidFill>
                  <a:srgbClr val="002060"/>
                </a:solidFill>
              </a:rPr>
              <a:t>, Т. </a:t>
            </a:r>
            <a:r>
              <a:rPr lang="ru-RU" b="1" dirty="0" err="1">
                <a:solidFill>
                  <a:srgbClr val="002060"/>
                </a:solidFill>
              </a:rPr>
              <a:t>Галкіної</a:t>
            </a:r>
            <a:r>
              <a:rPr lang="ru-RU" b="1" dirty="0">
                <a:solidFill>
                  <a:srgbClr val="002060"/>
                </a:solidFill>
              </a:rPr>
              <a:t>. Метод </a:t>
            </a:r>
            <a:r>
              <a:rPr lang="ru-RU" b="1" dirty="0" err="1">
                <a:solidFill>
                  <a:srgbClr val="002060"/>
                </a:solidFill>
              </a:rPr>
              <a:t>дослідження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особистості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учня</a:t>
            </a:r>
            <a:r>
              <a:rPr lang="ru-RU" b="1" dirty="0">
                <a:solidFill>
                  <a:srgbClr val="002060"/>
                </a:solidFill>
              </a:rPr>
              <a:t>.)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У </a:t>
            </a:r>
            <a:r>
              <a:rPr lang="ru-RU" b="1" dirty="0" err="1">
                <a:solidFill>
                  <a:srgbClr val="002060"/>
                </a:solidFill>
              </a:rPr>
              <a:t>дослідженні</a:t>
            </a:r>
            <a:r>
              <a:rPr lang="ru-RU" b="1" dirty="0">
                <a:solidFill>
                  <a:srgbClr val="002060"/>
                </a:solidFill>
              </a:rPr>
              <a:t> взяли участь 123 </a:t>
            </a:r>
            <a:r>
              <a:rPr lang="ru-RU" b="1" dirty="0" err="1">
                <a:solidFill>
                  <a:srgbClr val="002060"/>
                </a:solidFill>
              </a:rPr>
              <a:t>учня</a:t>
            </a:r>
            <a:r>
              <a:rPr lang="ru-RU" b="1" dirty="0">
                <a:solidFill>
                  <a:srgbClr val="002060"/>
                </a:solidFill>
              </a:rPr>
              <a:t> 10 – 12 </a:t>
            </a:r>
            <a:r>
              <a:rPr lang="ru-RU" b="1" dirty="0" err="1">
                <a:solidFill>
                  <a:srgbClr val="002060"/>
                </a:solidFill>
              </a:rPr>
              <a:t>років</a:t>
            </a:r>
            <a:r>
              <a:rPr lang="ru-RU" b="1" dirty="0">
                <a:solidFill>
                  <a:srgbClr val="002060"/>
                </a:solidFill>
              </a:rPr>
              <a:t>, з них </a:t>
            </a:r>
            <a:r>
              <a:rPr lang="ru-RU" b="1" dirty="0" err="1">
                <a:solidFill>
                  <a:srgbClr val="002060"/>
                </a:solidFill>
              </a:rPr>
              <a:t>дівчаток</a:t>
            </a:r>
            <a:r>
              <a:rPr lang="ru-RU" b="1" dirty="0">
                <a:solidFill>
                  <a:srgbClr val="002060"/>
                </a:solidFill>
              </a:rPr>
              <a:t> – 65, </a:t>
            </a:r>
            <a:r>
              <a:rPr lang="ru-RU" b="1" dirty="0" err="1">
                <a:solidFill>
                  <a:srgbClr val="002060"/>
                </a:solidFill>
              </a:rPr>
              <a:t>хлопчиків</a:t>
            </a:r>
            <a:r>
              <a:rPr lang="ru-RU" b="1" dirty="0">
                <a:solidFill>
                  <a:srgbClr val="002060"/>
                </a:solidFill>
              </a:rPr>
              <a:t> – 58.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•я </a:t>
            </a:r>
            <a:r>
              <a:rPr lang="ru-RU" b="1" dirty="0" err="1">
                <a:solidFill>
                  <a:srgbClr val="002060"/>
                </a:solidFill>
              </a:rPr>
              <a:t>відчуваю</a:t>
            </a:r>
            <a:r>
              <a:rPr lang="ru-RU" b="1" dirty="0">
                <a:solidFill>
                  <a:srgbClr val="002060"/>
                </a:solidFill>
              </a:rPr>
              <a:t>, …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однокласниці</a:t>
            </a:r>
            <a:r>
              <a:rPr lang="ru-RU" b="1" dirty="0">
                <a:solidFill>
                  <a:srgbClr val="002060"/>
                </a:solidFill>
              </a:rPr>
              <a:t> мене не </a:t>
            </a:r>
            <a:r>
              <a:rPr lang="ru-RU" b="1" dirty="0" err="1">
                <a:solidFill>
                  <a:srgbClr val="002060"/>
                </a:solidFill>
              </a:rPr>
              <a:t>поважають</a:t>
            </a:r>
            <a:r>
              <a:rPr lang="ru-RU" b="1" dirty="0">
                <a:solidFill>
                  <a:srgbClr val="002060"/>
                </a:solidFill>
              </a:rPr>
              <a:t> (Аня Я., 12 р.); …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нашому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класі</a:t>
            </a:r>
            <a:r>
              <a:rPr lang="ru-RU" b="1" dirty="0">
                <a:solidFill>
                  <a:srgbClr val="002060"/>
                </a:solidFill>
              </a:rPr>
              <a:t> мене не </a:t>
            </a:r>
            <a:r>
              <a:rPr lang="ru-RU" b="1" dirty="0" err="1">
                <a:solidFill>
                  <a:srgbClr val="002060"/>
                </a:solidFill>
              </a:rPr>
              <a:t>люблять</a:t>
            </a:r>
            <a:r>
              <a:rPr lang="ru-RU" b="1" dirty="0">
                <a:solidFill>
                  <a:srgbClr val="002060"/>
                </a:solidFill>
              </a:rPr>
              <a:t>, а в </a:t>
            </a:r>
            <a:r>
              <a:rPr lang="ru-RU" b="1" dirty="0" err="1">
                <a:solidFill>
                  <a:srgbClr val="002060"/>
                </a:solidFill>
              </a:rPr>
              <a:t>іншому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класі</a:t>
            </a:r>
            <a:r>
              <a:rPr lang="ru-RU" b="1" dirty="0">
                <a:solidFill>
                  <a:srgbClr val="002060"/>
                </a:solidFill>
              </a:rPr>
              <a:t> все буде добре (Яна С., 11 р.); </a:t>
            </a:r>
            <a:r>
              <a:rPr lang="ru-RU" b="1" dirty="0" smtClean="0">
                <a:solidFill>
                  <a:srgbClr val="002060"/>
                </a:solidFill>
              </a:rPr>
              <a:t>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728">
            <a:off x="641918" y="489911"/>
            <a:ext cx="3436554" cy="229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027">
            <a:off x="5002753" y="639760"/>
            <a:ext cx="3283959" cy="2319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592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2014-01-18T17:00:15Z</dcterms:created>
  <dcterms:modified xsi:type="dcterms:W3CDTF">2014-04-16T11:57:31Z</dcterms:modified>
</cp:coreProperties>
</file>