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85" r:id="rId14"/>
    <p:sldId id="278" r:id="rId15"/>
    <p:sldId id="279" r:id="rId16"/>
    <p:sldId id="280" r:id="rId17"/>
    <p:sldId id="281" r:id="rId18"/>
    <p:sldId id="282" r:id="rId19"/>
    <p:sldId id="283" r:id="rId20"/>
    <p:sldId id="284" r:id="rId21"/>
    <p:sldId id="266" r:id="rId22"/>
    <p:sldId id="267" r:id="rId23"/>
    <p:sldId id="268" r:id="rId24"/>
    <p:sldId id="269" r:id="rId25"/>
    <p:sldId id="270" r:id="rId26"/>
    <p:sldId id="271" r:id="rId27"/>
    <p:sldId id="272" r:id="rId28"/>
    <p:sldId id="273" r:id="rId29"/>
    <p:sldId id="274" r:id="rId30"/>
    <p:sldId id="27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FFF00"/>
    <a:srgbClr val="FFFF66"/>
    <a:srgbClr val="FAFA90"/>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AFA90"/>
            </a:gs>
            <a:gs pos="30000">
              <a:srgbClr val="FFFF66"/>
            </a:gs>
            <a:gs pos="64999">
              <a:srgbClr val="FFFF00"/>
            </a:gs>
            <a:gs pos="89999">
              <a:srgbClr val="FFCC00"/>
            </a:gs>
            <a:gs pos="100000">
              <a:srgbClr val="FF9900"/>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786058"/>
            <a:ext cx="8858312" cy="1470025"/>
          </a:xfrm>
        </p:spPr>
        <p:txBody>
          <a:bodyPr>
            <a:noAutofit/>
          </a:bodyPr>
          <a:lstStyle/>
          <a:p>
            <a:r>
              <a:rPr lang="uk-UA" sz="6600" b="1" cap="all" dirty="0" smtClean="0">
                <a:ln w="9000" cmpd="sng">
                  <a:solidFill>
                    <a:schemeClr val="accent2">
                      <a:lumMod val="50000"/>
                    </a:schemeClr>
                  </a:solidFill>
                  <a:prstDash val="solid"/>
                </a:ln>
                <a:solidFill>
                  <a:srgbClr val="C00000"/>
                </a:solidFill>
                <a:effectLst>
                  <a:glow rad="101600">
                    <a:schemeClr val="accent2">
                      <a:satMod val="175000"/>
                      <a:alpha val="40000"/>
                    </a:schemeClr>
                  </a:glow>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Радянське кіно України 1970-80-х років</a:t>
            </a:r>
            <a:r>
              <a:rPr lang="ru-RU" sz="6000" b="1" dirty="0" smtClean="0">
                <a:ln>
                  <a:solidFill>
                    <a:schemeClr val="accent2">
                      <a:lumMod val="50000"/>
                    </a:schemeClr>
                  </a:solidFill>
                </a:ln>
                <a:solidFill>
                  <a:srgbClr val="C00000"/>
                </a:solidFill>
                <a:effectLst>
                  <a:glow rad="101600">
                    <a:schemeClr val="accent2">
                      <a:satMod val="175000"/>
                      <a:alpha val="40000"/>
                    </a:schemeClr>
                  </a:glow>
                  <a:outerShdw blurRad="38100" dist="38100" dir="2700000" algn="tl">
                    <a:srgbClr val="000000">
                      <a:alpha val="43137"/>
                    </a:srgbClr>
                  </a:outerShdw>
                </a:effectLst>
              </a:rPr>
              <a:t/>
            </a:r>
            <a:br>
              <a:rPr lang="ru-RU" sz="6000" b="1" dirty="0" smtClean="0">
                <a:ln>
                  <a:solidFill>
                    <a:schemeClr val="accent2">
                      <a:lumMod val="50000"/>
                    </a:schemeClr>
                  </a:solidFill>
                </a:ln>
                <a:solidFill>
                  <a:srgbClr val="C00000"/>
                </a:solidFill>
                <a:effectLst>
                  <a:glow rad="101600">
                    <a:schemeClr val="accent2">
                      <a:satMod val="175000"/>
                      <a:alpha val="40000"/>
                    </a:schemeClr>
                  </a:glow>
                  <a:outerShdw blurRad="38100" dist="38100" dir="2700000" algn="tl">
                    <a:srgbClr val="000000">
                      <a:alpha val="43137"/>
                    </a:srgbClr>
                  </a:outerShdw>
                </a:effectLst>
              </a:rPr>
            </a:br>
            <a:endParaRPr lang="uk-UA" sz="6000" dirty="0">
              <a:ln>
                <a:solidFill>
                  <a:schemeClr val="accent2">
                    <a:lumMod val="50000"/>
                  </a:schemeClr>
                </a:solidFill>
              </a:ln>
              <a:solidFill>
                <a:srgbClr val="C00000"/>
              </a:solidFill>
              <a:effectLst>
                <a:glow rad="101600">
                  <a:schemeClr val="accent2">
                    <a:satMod val="175000"/>
                    <a:alpha val="4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5149038"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Олександр </a:t>
            </a:r>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Павловский</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4286248" y="571480"/>
            <a:ext cx="4714908" cy="4524315"/>
          </a:xfrm>
          <a:prstGeom prst="rect">
            <a:avLst/>
          </a:prstGeom>
        </p:spPr>
        <p:txBody>
          <a:bodyPr wrap="square">
            <a:spAutoFit/>
          </a:bodyPr>
          <a:lstStyle/>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Павловський Олександр Ілліч — радянський, український і російський кінорежисер, сценарист. Заслужений діяч мистецтв України (1994).</a:t>
            </a:r>
          </a:p>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Народився 26 травня 1947 р. в Одесі  Закінчив режисерський факультет Всесоюзного державного інституту кінематографії (1971). З 1972 р. — режисер Одеської студії художніх фільмів.</a:t>
            </a:r>
          </a:p>
        </p:txBody>
      </p:sp>
      <p:sp>
        <p:nvSpPr>
          <p:cNvPr id="4" name="Прямоугольник 3"/>
          <p:cNvSpPr/>
          <p:nvPr/>
        </p:nvSpPr>
        <p:spPr>
          <a:xfrm>
            <a:off x="285688" y="5288340"/>
            <a:ext cx="8858312" cy="1200329"/>
          </a:xfrm>
          <a:prstGeom prst="rect">
            <a:avLst/>
          </a:prstGeom>
        </p:spPr>
        <p:txBody>
          <a:bodyPr wrap="square">
            <a:spAutoFit/>
          </a:bodyPr>
          <a:lstStyle/>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Зіграв ряд епізодичних ролей у кіно.</a:t>
            </a:r>
          </a:p>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Член Національної спілки кінематографістів України.</a:t>
            </a:r>
          </a:p>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Останні кілька років живе і працює (знімає телесеріали) в Москві.</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A.Pavlovskiy.jpg"/>
          <p:cNvPicPr>
            <a:picLocks noChangeAspect="1"/>
          </p:cNvPicPr>
          <p:nvPr/>
        </p:nvPicPr>
        <p:blipFill>
          <a:blip r:embed="rId2" cstate="print"/>
          <a:stretch>
            <a:fillRect/>
          </a:stretch>
        </p:blipFill>
        <p:spPr>
          <a:xfrm>
            <a:off x="357158" y="642918"/>
            <a:ext cx="3859318" cy="45005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17912"/>
            <a:ext cx="8858312" cy="5940088"/>
          </a:xfrm>
          <a:prstGeom prst="rect">
            <a:avLst/>
          </a:prstGeom>
        </p:spPr>
        <p:txBody>
          <a:bodyPr wrap="square">
            <a:spAutoFit/>
          </a:bodyPr>
          <a:lstStyle/>
          <a:p>
            <a:pPr algn="just"/>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Український кінематограф 1960-70-х років представлений іменами світової ваги: режисери Сергій Параджанов, Юрій Іллєнко,Леонід Осика, Микола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Мащенко</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актори Іван Миколайчук, Юрій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Шумський</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Гнат Юра, Костянтин Степанков, Микола Гринько,Богдан Ступка.</a:t>
            </a:r>
          </a:p>
          <a:p>
            <a:pPr algn="just"/>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У цей час з'являються стрічки, які поклали початок унікальному феномену «українського поетичного кіно»: «Тіні забутих предків» Сергія Параджанова (1964), який отримав другу премію на 7 Міжнародному кінофестивалі в Аргентині; «Криниця для спраглих» Юрія Іллєнка (1965); «Камінний хрест» Леоніда Осики (1968), «Вірність» Петра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Тодоровського</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(1965).</a:t>
            </a:r>
          </a:p>
          <a:p>
            <a:pPr algn="just"/>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Однак реакційна політика т.зв.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заствторський</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шедевр Кіри Муратової «Довгі проводи» (1971) опинився під забороною. Драматична доля також спіткала фільми Юрія Іллєнка «Вечір на Івана Купала» (1968) та «Білий птах з чорною ознакою» (1971), який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тріумально</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отримав Золотий приз Міжнародного Московського фестивалю.</a:t>
            </a:r>
          </a:p>
          <a:p>
            <a:pPr algn="just"/>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Згодом естетика українського поетичного кіно стимулювала режисерський дебют актора Івана Миколайчука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Вавілон-ХХ</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1979), а суттєві елементи поетичного кіно проявляються в стрічках Миколи </a:t>
            </a:r>
            <a:r>
              <a:rPr lang="uk-UA" sz="2000" dirty="0" err="1" smtClean="0">
                <a:effectLst>
                  <a:outerShdw blurRad="38100" dist="38100" dir="2700000" algn="tl">
                    <a:srgbClr val="000000">
                      <a:alpha val="43137"/>
                    </a:srgbClr>
                  </a:outerShdw>
                </a:effectLst>
                <a:latin typeface="Times New Roman" pitchFamily="18" charset="0"/>
                <a:cs typeface="Times New Roman" pitchFamily="18" charset="0"/>
              </a:rPr>
              <a:t>Мащенка</a:t>
            </a:r>
            <a:r>
              <a:rPr lang="uk-UA" sz="2000" dirty="0" smtClean="0">
                <a:effectLst>
                  <a:outerShdw blurRad="38100" dist="38100" dir="2700000" algn="tl">
                    <a:srgbClr val="000000">
                      <a:alpha val="43137"/>
                    </a:srgbClr>
                  </a:outerShdw>
                </a:effectLst>
                <a:latin typeface="Times New Roman" pitchFamily="18" charset="0"/>
                <a:cs typeface="Times New Roman" pitchFamily="18" charset="0"/>
              </a:rPr>
              <a:t> «Комісари» (1971) і «Як гартувалася сталь» (1973).</a:t>
            </a:r>
            <a:endParaRPr lang="uk-UA"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0"/>
            <a:ext cx="9144000" cy="1015663"/>
          </a:xfrm>
          <a:prstGeom prst="rect">
            <a:avLst/>
          </a:prstGeom>
        </p:spPr>
        <p:txBody>
          <a:bodyPr wrap="square">
            <a:spAutoFit/>
          </a:bodyPr>
          <a:lstStyle/>
          <a:p>
            <a:pPr algn="ctr"/>
            <a:r>
              <a:rPr lang="ru-RU"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Українське</a:t>
            </a: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поетичне</a:t>
            </a: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кіно</a:t>
            </a: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317785"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Сергій Параджанов</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3" name="Прямоугольник 2"/>
          <p:cNvSpPr/>
          <p:nvPr/>
        </p:nvSpPr>
        <p:spPr>
          <a:xfrm>
            <a:off x="4357686" y="642918"/>
            <a:ext cx="4572000" cy="4524315"/>
          </a:xfrm>
          <a:prstGeom prst="rect">
            <a:avLst/>
          </a:prstGeom>
        </p:spPr>
        <p:txBody>
          <a:bodyPr>
            <a:spAutoFit/>
          </a:bodyPr>
          <a:lstStyle/>
          <a:p>
            <a:pPr algn="just"/>
            <a:r>
              <a:rPr lang="ru-RU" sz="2400" b="1" dirty="0" smtClean="0">
                <a:latin typeface="Times New Roman" pitchFamily="18" charset="0"/>
                <a:cs typeface="Times New Roman" pitchFamily="18" charset="0"/>
              </a:rPr>
              <a:t>Параджанов </a:t>
            </a:r>
            <a:r>
              <a:rPr lang="ru-RU" sz="2400" b="1" dirty="0" err="1" smtClean="0">
                <a:latin typeface="Times New Roman" pitchFamily="18" charset="0"/>
                <a:cs typeface="Times New Roman" pitchFamily="18" charset="0"/>
              </a:rPr>
              <a:t>Сергій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Йосипович</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вірм</a:t>
            </a:r>
            <a:r>
              <a:rPr lang="ru-RU" sz="2400" dirty="0" smtClean="0">
                <a:latin typeface="Times New Roman" pitchFamily="18" charset="0"/>
                <a:cs typeface="Times New Roman" pitchFamily="18" charset="0"/>
              </a:rPr>
              <a:t>. </a:t>
            </a:r>
            <a:r>
              <a:rPr lang="hy-AM" sz="2400" dirty="0" smtClean="0">
                <a:cs typeface="Times New Roman" pitchFamily="18" charset="0"/>
              </a:rPr>
              <a:t>Սարգիս Հովսեփի Փարաջանյան </a:t>
            </a:r>
            <a:r>
              <a:rPr lang="ru-RU" sz="2400" i="1" dirty="0" err="1" smtClean="0">
                <a:latin typeface="Times New Roman" pitchFamily="18" charset="0"/>
                <a:cs typeface="Times New Roman" pitchFamily="18" charset="0"/>
              </a:rPr>
              <a:t>Саркіс</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Говсепі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Параджанян</a:t>
            </a:r>
            <a:r>
              <a:rPr lang="ru-RU" sz="2400" dirty="0" smtClean="0">
                <a:latin typeface="Times New Roman" pitchFamily="18" charset="0"/>
                <a:cs typeface="Times New Roman" pitchFamily="18" charset="0"/>
              </a:rPr>
              <a:t>; 9 </a:t>
            </a:r>
            <a:r>
              <a:rPr lang="ru-RU" sz="2400" dirty="0" err="1" smtClean="0">
                <a:latin typeface="Times New Roman" pitchFamily="18" charset="0"/>
                <a:cs typeface="Times New Roman" pitchFamily="18" charset="0"/>
              </a:rPr>
              <a:t>січня</a:t>
            </a:r>
            <a:r>
              <a:rPr lang="ru-RU" sz="2400" dirty="0" smtClean="0">
                <a:latin typeface="Times New Roman" pitchFamily="18" charset="0"/>
                <a:cs typeface="Times New Roman" pitchFamily="18" charset="0"/>
              </a:rPr>
              <a:t> 1924, </a:t>
            </a:r>
            <a:r>
              <a:rPr lang="ru-RU" sz="2400" dirty="0" err="1" smtClean="0">
                <a:latin typeface="Times New Roman" pitchFamily="18" charset="0"/>
                <a:cs typeface="Times New Roman" pitchFamily="18" charset="0"/>
              </a:rPr>
              <a:t>Тбілісі</a:t>
            </a:r>
            <a:r>
              <a:rPr lang="ru-RU" sz="2400" dirty="0" smtClean="0">
                <a:latin typeface="Times New Roman" pitchFamily="18" charset="0"/>
                <a:cs typeface="Times New Roman" pitchFamily="18" charset="0"/>
              </a:rPr>
              <a:t> — 20 </a:t>
            </a:r>
            <a:r>
              <a:rPr lang="ru-RU" sz="2400" dirty="0" err="1" smtClean="0">
                <a:latin typeface="Times New Roman" pitchFamily="18" charset="0"/>
                <a:cs typeface="Times New Roman" pitchFamily="18" charset="0"/>
              </a:rPr>
              <a:t>липня</a:t>
            </a:r>
            <a:r>
              <a:rPr lang="ru-RU" sz="2400" dirty="0" smtClean="0">
                <a:latin typeface="Times New Roman" pitchFamily="18" charset="0"/>
                <a:cs typeface="Times New Roman" pitchFamily="18" charset="0"/>
              </a:rPr>
              <a:t> 1990, </a:t>
            </a:r>
            <a:r>
              <a:rPr lang="ru-RU" sz="2400" dirty="0" err="1" smtClean="0">
                <a:latin typeface="Times New Roman" pitchFamily="18" charset="0"/>
                <a:cs typeface="Times New Roman" pitchFamily="18" charset="0"/>
              </a:rPr>
              <a:t>Єреван</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вірменський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український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кінорежисер,народний</a:t>
            </a:r>
            <a:r>
              <a:rPr lang="ru-RU" sz="2400" dirty="0" smtClean="0">
                <a:latin typeface="Times New Roman" pitchFamily="18" charset="0"/>
                <a:cs typeface="Times New Roman" pitchFamily="18" charset="0"/>
              </a:rPr>
              <a:t> артист УРСР (</a:t>
            </a:r>
            <a:r>
              <a:rPr lang="ru-RU" sz="2400" dirty="0" err="1"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1990), лауреат </a:t>
            </a:r>
            <a:r>
              <a:rPr lang="ru-RU" sz="2400" dirty="0" err="1" smtClean="0">
                <a:latin typeface="Times New Roman" pitchFamily="18" charset="0"/>
                <a:cs typeface="Times New Roman" pitchFamily="18" charset="0"/>
              </a:rPr>
              <a:t>Державної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премії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України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Т.Шевченка</a:t>
            </a:r>
            <a:r>
              <a:rPr lang="ru-RU" sz="2400" dirty="0" smtClean="0">
                <a:latin typeface="Times New Roman" pitchFamily="18" charset="0"/>
                <a:cs typeface="Times New Roman" pitchFamily="18" charset="0"/>
              </a:rPr>
              <a:t> (1991, посмертно).</a:t>
            </a:r>
            <a:endParaRPr lang="uk-UA" sz="2400" dirty="0">
              <a:latin typeface="Times New Roman" pitchFamily="18" charset="0"/>
              <a:cs typeface="Times New Roman" pitchFamily="18" charset="0"/>
            </a:endParaRPr>
          </a:p>
        </p:txBody>
      </p:sp>
      <p:pic>
        <p:nvPicPr>
          <p:cNvPr id="4" name="Рисунок 3" descr="393055_317495868352267_308372212_n.jpg"/>
          <p:cNvPicPr>
            <a:picLocks noChangeAspect="1"/>
          </p:cNvPicPr>
          <p:nvPr/>
        </p:nvPicPr>
        <p:blipFill>
          <a:blip r:embed="rId2" cstate="print"/>
          <a:srcRect l="5078" r="31277"/>
          <a:stretch>
            <a:fillRect/>
          </a:stretch>
        </p:blipFill>
        <p:spPr>
          <a:xfrm>
            <a:off x="142844" y="714356"/>
            <a:ext cx="4143404" cy="48911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9124" y="928670"/>
            <a:ext cx="4572000" cy="3046988"/>
          </a:xfrm>
          <a:prstGeom prst="rect">
            <a:avLst/>
          </a:prstGeom>
        </p:spPr>
        <p:txBody>
          <a:bodyPr wrap="square">
            <a:spAutoFit/>
          </a:bodyPr>
          <a:lstStyle/>
          <a:p>
            <a:pPr algn="just"/>
            <a:r>
              <a:rPr lang="ru-RU" sz="2400" b="1" dirty="0" err="1" smtClean="0">
                <a:latin typeface="Times New Roman" pitchFamily="18" charset="0"/>
                <a:cs typeface="Times New Roman" pitchFamily="18" charset="0"/>
              </a:rPr>
              <a:t>Леоні́д</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Миха́йлович</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Оси́ка</a:t>
            </a:r>
            <a:r>
              <a:rPr lang="ru-RU" sz="2400" dirty="0" smtClean="0">
                <a:latin typeface="Times New Roman" pitchFamily="18" charset="0"/>
                <a:cs typeface="Times New Roman" pitchFamily="18" charset="0"/>
              </a:rPr>
              <a:t> (1940—2001) — </a:t>
            </a:r>
            <a:r>
              <a:rPr lang="ru-RU" sz="2400" dirty="0" err="1" smtClean="0">
                <a:latin typeface="Times New Roman" pitchFamily="18" charset="0"/>
                <a:cs typeface="Times New Roman" pitchFamily="18" charset="0"/>
              </a:rPr>
              <a:t>український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режисер</a:t>
            </a:r>
            <a:r>
              <a:rPr lang="ru-RU" sz="2400" dirty="0" smtClean="0">
                <a:latin typeface="Times New Roman" pitchFamily="18" charset="0"/>
                <a:cs typeface="Times New Roman" pitchFamily="18" charset="0"/>
              </a:rPr>
              <a:t>, сценарист. Один </a:t>
            </a:r>
            <a:r>
              <a:rPr lang="ru-RU" sz="2400" dirty="0" err="1" smtClean="0">
                <a:latin typeface="Times New Roman" pitchFamily="18" charset="0"/>
                <a:cs typeface="Times New Roman" pitchFamily="18" charset="0"/>
              </a:rPr>
              <a:t>із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представників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поетичного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кіно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Заслужений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діяч</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мистецтв</a:t>
            </a:r>
            <a:r>
              <a:rPr lang="ru-RU" sz="2400" dirty="0" smtClean="0">
                <a:latin typeface="Times New Roman" pitchFamily="18" charset="0"/>
                <a:cs typeface="Times New Roman" pitchFamily="18" charset="0"/>
              </a:rPr>
              <a:t> УРСР (1988). </a:t>
            </a:r>
            <a:r>
              <a:rPr lang="ru-RU" sz="2400" dirty="0" err="1" smtClean="0">
                <a:latin typeface="Times New Roman" pitchFamily="18" charset="0"/>
                <a:cs typeface="Times New Roman" pitchFamily="18" charset="0"/>
              </a:rPr>
              <a:t>Народний</a:t>
            </a:r>
            <a:r>
              <a:rPr lang="ru-RU" sz="2400" dirty="0" smtClean="0">
                <a:latin typeface="Times New Roman" pitchFamily="18" charset="0"/>
                <a:cs typeface="Times New Roman" pitchFamily="18" charset="0"/>
              </a:rPr>
              <a:t> артист </a:t>
            </a:r>
            <a:r>
              <a:rPr lang="ru-RU" sz="2400" dirty="0" err="1" smtClean="0">
                <a:latin typeface="Times New Roman" pitchFamily="18" charset="0"/>
                <a:cs typeface="Times New Roman" pitchFamily="18" charset="0"/>
              </a:rPr>
              <a:t>України</a:t>
            </a:r>
            <a:r>
              <a:rPr lang="ru-RU" sz="2400" dirty="0" smtClean="0">
                <a:latin typeface="Times New Roman" pitchFamily="18" charset="0"/>
                <a:cs typeface="Times New Roman" pitchFamily="18" charset="0"/>
              </a:rPr>
              <a:t> (1998).</a:t>
            </a:r>
            <a:endParaRPr lang="uk-UA" sz="2400" dirty="0">
              <a:latin typeface="Times New Roman" pitchFamily="18" charset="0"/>
              <a:cs typeface="Times New Roman" pitchFamily="18" charset="0"/>
            </a:endParaRPr>
          </a:p>
        </p:txBody>
      </p:sp>
      <p:sp>
        <p:nvSpPr>
          <p:cNvPr id="3" name="Прямоугольник 2"/>
          <p:cNvSpPr/>
          <p:nvPr/>
        </p:nvSpPr>
        <p:spPr>
          <a:xfrm>
            <a:off x="0" y="0"/>
            <a:ext cx="3026278"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Леонід </a:t>
            </a:r>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Осика</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 name="Рисунок 3" descr="gdsgjpds.jpg"/>
          <p:cNvPicPr>
            <a:picLocks noChangeAspect="1"/>
          </p:cNvPicPr>
          <p:nvPr/>
        </p:nvPicPr>
        <p:blipFill>
          <a:blip r:embed="rId2" cstate="print"/>
          <a:srcRect l="16644"/>
          <a:stretch>
            <a:fillRect/>
          </a:stretch>
        </p:blipFill>
        <p:spPr>
          <a:xfrm>
            <a:off x="214282" y="714356"/>
            <a:ext cx="4065694" cy="38576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995966"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Микола</a:t>
            </a:r>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Мащенко</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3" name="Прямоугольник 2"/>
          <p:cNvSpPr/>
          <p:nvPr/>
        </p:nvSpPr>
        <p:spPr>
          <a:xfrm>
            <a:off x="3857620" y="571480"/>
            <a:ext cx="5072082" cy="5262979"/>
          </a:xfrm>
          <a:prstGeom prst="rect">
            <a:avLst/>
          </a:prstGeom>
        </p:spPr>
        <p:txBody>
          <a:bodyPr wrap="square">
            <a:spAutoFit/>
          </a:bodyPr>
          <a:lstStyle/>
          <a:p>
            <a:pPr algn="just"/>
            <a:r>
              <a:rPr lang="vi-VN" sz="2400" b="1" dirty="0" smtClean="0">
                <a:latin typeface="Times New Roman" pitchFamily="18" charset="0"/>
                <a:cs typeface="Times New Roman" pitchFamily="18" charset="0"/>
              </a:rPr>
              <a:t>Мико́ла Па́влович Ма́щенко</a:t>
            </a:r>
            <a:r>
              <a:rPr lang="vi-VN" sz="2400" dirty="0" smtClean="0">
                <a:latin typeface="Times New Roman" pitchFamily="18" charset="0"/>
                <a:cs typeface="Times New Roman" pitchFamily="18" charset="0"/>
              </a:rPr>
              <a:t> (*12 січня 1929, Мілуватка — †2 травня 2013) — український кінорежисер, сценарист, письменник, професор (2007), колишній голова Національної спілки кінематографістів України, член Національної спілки письменників України, Народний артист УРСР (1983), генеральний директор Київської кіностудії ім. О. Довженка (1989–2004), академік Національної академії мистецтв України (1997).</a:t>
            </a:r>
            <a:endParaRPr lang="uk-UA" sz="2400" dirty="0">
              <a:latin typeface="Times New Roman" pitchFamily="18" charset="0"/>
              <a:cs typeface="Times New Roman" pitchFamily="18" charset="0"/>
            </a:endParaRPr>
          </a:p>
        </p:txBody>
      </p:sp>
      <p:pic>
        <p:nvPicPr>
          <p:cNvPr id="4" name="Рисунок 3" descr="Maschenko_M_P.jpg"/>
          <p:cNvPicPr>
            <a:picLocks noChangeAspect="1"/>
          </p:cNvPicPr>
          <p:nvPr/>
        </p:nvPicPr>
        <p:blipFill>
          <a:blip r:embed="rId2" cstate="print"/>
          <a:stretch>
            <a:fillRect/>
          </a:stretch>
        </p:blipFill>
        <p:spPr>
          <a:xfrm>
            <a:off x="214281" y="642918"/>
            <a:ext cx="3590009" cy="45005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926716"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Іван Миколайчук</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3" name="Прямоугольник 2"/>
          <p:cNvSpPr/>
          <p:nvPr/>
        </p:nvSpPr>
        <p:spPr>
          <a:xfrm>
            <a:off x="4000480" y="487025"/>
            <a:ext cx="5143520" cy="6370975"/>
          </a:xfrm>
          <a:prstGeom prst="rect">
            <a:avLst/>
          </a:prstGeom>
        </p:spPr>
        <p:txBody>
          <a:bodyPr wrap="square">
            <a:spAutoFit/>
          </a:bodyPr>
          <a:lstStyle/>
          <a:p>
            <a:pPr algn="just"/>
            <a:r>
              <a:rPr lang="vi-VN" sz="2400" b="1" dirty="0" smtClean="0">
                <a:latin typeface="Times New Roman" pitchFamily="18" charset="0"/>
                <a:cs typeface="Times New Roman" pitchFamily="18" charset="0"/>
              </a:rPr>
              <a:t>Іва́н Васи́льович Миколайчу́к</a:t>
            </a:r>
            <a:r>
              <a:rPr lang="vi-VN" sz="2400" dirty="0" smtClean="0">
                <a:latin typeface="Times New Roman" pitchFamily="18" charset="0"/>
                <a:cs typeface="Times New Roman" pitchFamily="18" charset="0"/>
              </a:rPr>
              <a:t> (* 15 червня 1941, Чортория, Кіцманський район, Чернівецька область — † </a:t>
            </a:r>
            <a:r>
              <a:rPr lang="vi-VN" sz="2400" dirty="0" smtClean="0">
                <a:latin typeface="Times New Roman" pitchFamily="18" charset="0"/>
                <a:cs typeface="Times New Roman" pitchFamily="18" charset="0"/>
              </a:rPr>
              <a:t>3 </a:t>
            </a:r>
            <a:r>
              <a:rPr lang="vi-VN" sz="2400" dirty="0" smtClean="0">
                <a:latin typeface="Times New Roman" pitchFamily="18" charset="0"/>
                <a:cs typeface="Times New Roman" pitchFamily="18" charset="0"/>
              </a:rPr>
              <a:t>серпня 1987, Київ) — український </a:t>
            </a:r>
            <a:r>
              <a:rPr lang="vi-VN" sz="2400" dirty="0" smtClean="0">
                <a:latin typeface="Times New Roman" pitchFamily="18" charset="0"/>
                <a:cs typeface="Times New Roman" pitchFamily="18" charset="0"/>
              </a:rPr>
              <a:t>кіноактор,кінорежисер</a:t>
            </a:r>
            <a:r>
              <a:rPr lang="vi-VN" sz="2400" dirty="0" smtClean="0">
                <a:latin typeface="Times New Roman" pitchFamily="18" charset="0"/>
                <a:cs typeface="Times New Roman" pitchFamily="18" charset="0"/>
              </a:rPr>
              <a:t>, сценарист.</a:t>
            </a:r>
          </a:p>
          <a:p>
            <a:pPr algn="just"/>
            <a:r>
              <a:rPr lang="vi-VN" sz="2400" dirty="0" smtClean="0">
                <a:latin typeface="Times New Roman" pitchFamily="18" charset="0"/>
                <a:cs typeface="Times New Roman" pitchFamily="18" charset="0"/>
              </a:rPr>
              <a:t>34 ролі в кіно, 9 сценаріїв, дві режисерські роботи.</a:t>
            </a:r>
          </a:p>
          <a:p>
            <a:pPr algn="just"/>
            <a:r>
              <a:rPr lang="vi-VN" sz="2400" dirty="0" smtClean="0">
                <a:latin typeface="Times New Roman" pitchFamily="18" charset="0"/>
                <a:cs typeface="Times New Roman" pitchFamily="18" charset="0"/>
              </a:rPr>
              <a:t>«Я не знаю більш національного народного генія… До нього це був Довженко» — казав про Миколайчука Сергій Параджанов.</a:t>
            </a:r>
          </a:p>
          <a:p>
            <a:pPr algn="just"/>
            <a:r>
              <a:rPr lang="vi-VN" sz="2400" dirty="0" smtClean="0">
                <a:latin typeface="Times New Roman" pitchFamily="18" charset="0"/>
                <a:cs typeface="Times New Roman" pitchFamily="18" charset="0"/>
              </a:rPr>
              <a:t>Проте звання народного артиста Івану Миколайчуку так і не надали, Шевченківську премію він отримав посмертно, бо в УРСР носив тавро «неблагонадійного».</a:t>
            </a:r>
            <a:endParaRPr lang="vi-VN" sz="2400" dirty="0">
              <a:latin typeface="Times New Roman" pitchFamily="18" charset="0"/>
              <a:cs typeface="Times New Roman" pitchFamily="18" charset="0"/>
            </a:endParaRPr>
          </a:p>
        </p:txBody>
      </p:sp>
      <p:pic>
        <p:nvPicPr>
          <p:cNvPr id="4" name="Рисунок 3" descr="MIKOLAICHUK_Ivan_Vasilevich17.png"/>
          <p:cNvPicPr>
            <a:picLocks noChangeAspect="1"/>
          </p:cNvPicPr>
          <p:nvPr/>
        </p:nvPicPr>
        <p:blipFill>
          <a:blip r:embed="rId2" cstate="print"/>
          <a:stretch>
            <a:fillRect/>
          </a:stretch>
        </p:blipFill>
        <p:spPr>
          <a:xfrm>
            <a:off x="142844" y="642918"/>
            <a:ext cx="3905250" cy="50101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762890"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Юрій </a:t>
            </a:r>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Шумський</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Прямоугольник 5"/>
          <p:cNvSpPr/>
          <p:nvPr/>
        </p:nvSpPr>
        <p:spPr>
          <a:xfrm>
            <a:off x="4357686" y="571480"/>
            <a:ext cx="4572000" cy="3046988"/>
          </a:xfrm>
          <a:prstGeom prst="rect">
            <a:avLst/>
          </a:prstGeom>
        </p:spPr>
        <p:txBody>
          <a:bodyPr>
            <a:spAutoFit/>
          </a:bodyPr>
          <a:lstStyle/>
          <a:p>
            <a:pPr lvl="0" algn="just" fontAlgn="base">
              <a:spcBef>
                <a:spcPct val="0"/>
              </a:spcBef>
              <a:spcAft>
                <a:spcPct val="0"/>
              </a:spcAft>
            </a:pPr>
            <a:r>
              <a:rPr lang="ru-RU" sz="2400" b="1" dirty="0" err="1" smtClean="0">
                <a:latin typeface="Times New Roman" pitchFamily="18" charset="0"/>
                <a:cs typeface="Times New Roman" pitchFamily="18" charset="0"/>
              </a:rPr>
              <a:t>Ю́рій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Васи́льович</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Шу́мський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справжнє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прізвище</a:t>
            </a:r>
            <a:r>
              <a:rPr lang="ru-RU" sz="2400"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Шомін</a:t>
            </a:r>
            <a:r>
              <a:rPr lang="ru-RU" sz="2400" dirty="0" smtClean="0">
                <a:latin typeface="Times New Roman" pitchFamily="18" charset="0"/>
                <a:cs typeface="Times New Roman" pitchFamily="18" charset="0"/>
              </a:rPr>
              <a:t>) (*5 (17) листопада 1887, Тирасполь — †7 </a:t>
            </a:r>
            <a:r>
              <a:rPr lang="ru-RU" sz="2400" dirty="0" err="1" smtClean="0">
                <a:latin typeface="Times New Roman" pitchFamily="18" charset="0"/>
                <a:cs typeface="Times New Roman" pitchFamily="18" charset="0"/>
              </a:rPr>
              <a:t>червня</a:t>
            </a:r>
            <a:r>
              <a:rPr lang="ru-RU" sz="2400" dirty="0" smtClean="0">
                <a:latin typeface="Times New Roman" pitchFamily="18" charset="0"/>
                <a:cs typeface="Times New Roman" pitchFamily="18" charset="0"/>
              </a:rPr>
              <a:t> 1954, </a:t>
            </a:r>
            <a:r>
              <a:rPr lang="ru-RU" sz="2400" dirty="0" err="1" smtClean="0">
                <a:latin typeface="Times New Roman" pitchFamily="18" charset="0"/>
                <a:cs typeface="Times New Roman" pitchFamily="18" charset="0"/>
              </a:rPr>
              <a:t>Київ</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український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актор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різноманітного</a:t>
            </a:r>
            <a:r>
              <a:rPr lang="ru-RU" sz="2400" dirty="0" smtClean="0">
                <a:latin typeface="Times New Roman" pitchFamily="18" charset="0"/>
                <a:cs typeface="Times New Roman" pitchFamily="18" charset="0"/>
              </a:rPr>
              <a:t> плану, </a:t>
            </a:r>
            <a:r>
              <a:rPr lang="ru-RU" sz="2400" dirty="0" err="1" smtClean="0">
                <a:latin typeface="Times New Roman" pitchFamily="18" charset="0"/>
                <a:cs typeface="Times New Roman" pitchFamily="18" charset="0"/>
              </a:rPr>
              <a:t>Народний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артист СРСР (1944). </a:t>
            </a:r>
            <a:endParaRPr lang="ru-RU" sz="2400" dirty="0" smtClean="0">
              <a:latin typeface="Times New Roman" pitchFamily="18" charset="0"/>
              <a:cs typeface="Times New Roman" pitchFamily="18" charset="0"/>
            </a:endParaRPr>
          </a:p>
        </p:txBody>
      </p:sp>
      <p:pic>
        <p:nvPicPr>
          <p:cNvPr id="7" name="Рисунок 6" descr="shumskij-3.jpg"/>
          <p:cNvPicPr>
            <a:picLocks noChangeAspect="1"/>
          </p:cNvPicPr>
          <p:nvPr/>
        </p:nvPicPr>
        <p:blipFill>
          <a:blip r:embed="rId2" cstate="print"/>
          <a:stretch>
            <a:fillRect/>
          </a:stretch>
        </p:blipFill>
        <p:spPr>
          <a:xfrm>
            <a:off x="142844" y="714356"/>
            <a:ext cx="4150832" cy="5429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2293577"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Гнат Юра</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5" name="Прямоугольник 4"/>
          <p:cNvSpPr/>
          <p:nvPr/>
        </p:nvSpPr>
        <p:spPr>
          <a:xfrm>
            <a:off x="4286248" y="1071546"/>
            <a:ext cx="4572000" cy="2677656"/>
          </a:xfrm>
          <a:prstGeom prst="rect">
            <a:avLst/>
          </a:prstGeom>
        </p:spPr>
        <p:txBody>
          <a:bodyPr>
            <a:spAutoFit/>
          </a:bodyPr>
          <a:lstStyle/>
          <a:p>
            <a:pPr lvl="0" algn="just" fontAlgn="base">
              <a:spcBef>
                <a:spcPct val="0"/>
              </a:spcBef>
              <a:spcAft>
                <a:spcPct val="0"/>
              </a:spcAft>
            </a:pP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Гнат</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Петрович Юра</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(27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грудня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1887 (8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січня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1888),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Федвар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18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січня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1966</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Київ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театральний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режисер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актор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театру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Народний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артист УРСР,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Народний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артист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СРСР (1940). </a:t>
            </a:r>
            <a:endParaRPr lang="ru-RU"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ca8a93da36e5e556105fa1e59ec94381_1M.png"/>
          <p:cNvPicPr>
            <a:picLocks noChangeAspect="1"/>
          </p:cNvPicPr>
          <p:nvPr/>
        </p:nvPicPr>
        <p:blipFill>
          <a:blip r:embed="rId2" cstate="print"/>
          <a:stretch>
            <a:fillRect/>
          </a:stretch>
        </p:blipFill>
        <p:spPr>
          <a:xfrm>
            <a:off x="142844" y="714356"/>
            <a:ext cx="4086142" cy="53578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793428"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Костянтин Степанков</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4000496" y="642918"/>
            <a:ext cx="4929206" cy="1938992"/>
          </a:xfrm>
          <a:prstGeom prst="rect">
            <a:avLst/>
          </a:prstGeom>
        </p:spPr>
        <p:txBody>
          <a:bodyPr wrap="square">
            <a:spAutoFit/>
          </a:bodyPr>
          <a:lstStyle/>
          <a:p>
            <a:pPr algn="just"/>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Костянти́н</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Петро́вич</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Степанко́в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3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червня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1928,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Печеськи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 22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липня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2004)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радянський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актор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kinopoisk.ru-Ves-mir-v-glazakh-tvoikh-1069652.jpg"/>
          <p:cNvPicPr>
            <a:picLocks noChangeAspect="1"/>
          </p:cNvPicPr>
          <p:nvPr/>
        </p:nvPicPr>
        <p:blipFill>
          <a:blip r:embed="rId2" cstate="print"/>
          <a:srcRect l="11039" r="25649"/>
          <a:stretch>
            <a:fillRect/>
          </a:stretch>
        </p:blipFill>
        <p:spPr>
          <a:xfrm>
            <a:off x="142844" y="642918"/>
            <a:ext cx="3878564" cy="42862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764877"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Микола Гринько</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3" name="Прямоугольник 2"/>
          <p:cNvSpPr/>
          <p:nvPr/>
        </p:nvSpPr>
        <p:spPr>
          <a:xfrm>
            <a:off x="4357686" y="1142984"/>
            <a:ext cx="4572000" cy="1938992"/>
          </a:xfrm>
          <a:prstGeom prst="rect">
            <a:avLst/>
          </a:prstGeom>
        </p:spPr>
        <p:txBody>
          <a:bodyPr>
            <a:spAutoFit/>
          </a:bodyPr>
          <a:lstStyle/>
          <a:p>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Микола</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Григорович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Гринько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(22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травня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1920 — 10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квітня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1989)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радянський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актор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Народний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артист УРСР (1973).</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200px-Aktor_Mykola_Grynko_by_Stepan_Nazarenko.jpg"/>
          <p:cNvPicPr>
            <a:picLocks noChangeAspect="1"/>
          </p:cNvPicPr>
          <p:nvPr/>
        </p:nvPicPr>
        <p:blipFill>
          <a:blip r:embed="rId2" cstate="print"/>
          <a:stretch>
            <a:fillRect/>
          </a:stretch>
        </p:blipFill>
        <p:spPr>
          <a:xfrm>
            <a:off x="214282" y="714356"/>
            <a:ext cx="4139870" cy="58579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5786478" cy="6001643"/>
          </a:xfrm>
          <a:prstGeom prst="rect">
            <a:avLst/>
          </a:prstGeom>
        </p:spPr>
        <p:txBody>
          <a:bodyPr wrap="square">
            <a:spAutoFit/>
          </a:bodyPr>
          <a:lstStyle/>
          <a:p>
            <a:pPr algn="just"/>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У роки «застою» у СРСР розгортається новий виток боротьби проти національної української культури. Знищуються українські установи, стає тотальною русифікація, провадиться методичне і цілеспрямоване цькування </a:t>
            </a:r>
            <a:r>
              <a:rPr lang="uk-UA" sz="2400" b="1" dirty="0" err="1" smtClean="0">
                <a:effectLst>
                  <a:outerShdw blurRad="38100" dist="38100" dir="2700000" algn="tl">
                    <a:srgbClr val="000000">
                      <a:alpha val="43137"/>
                    </a:srgbClr>
                  </a:outerShdw>
                </a:effectLst>
                <a:latin typeface="Times New Roman" pitchFamily="18" charset="0"/>
                <a:cs typeface="Times New Roman" pitchFamily="18" charset="0"/>
              </a:rPr>
              <a:t>українознавців</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починаються хвилі арештів та серії політичних процесів. Українське поетичне кіно було визнано владою архаїчним, відірваним від життя, ім'я Довженко почали згадували з оглядкою. На багато років, унаслідок ідеологічної цензури, потрапили на полицю деякі зняті кінофільми (серед них «Криниця для спраглих»,«Комісари»).</a:t>
            </a:r>
            <a:endParaRPr lang="uk-UA"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descr="16876767.jpg"/>
          <p:cNvPicPr>
            <a:picLocks noChangeAspect="1"/>
          </p:cNvPicPr>
          <p:nvPr/>
        </p:nvPicPr>
        <p:blipFill>
          <a:blip r:embed="rId2" cstate="print"/>
          <a:srcRect r="44141"/>
          <a:stretch>
            <a:fillRect/>
          </a:stretch>
        </p:blipFill>
        <p:spPr>
          <a:xfrm>
            <a:off x="6072198" y="0"/>
            <a:ext cx="3071802"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287567"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Богдан Ступка</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3" name="Прямоугольник 2"/>
          <p:cNvSpPr/>
          <p:nvPr/>
        </p:nvSpPr>
        <p:spPr>
          <a:xfrm>
            <a:off x="4143372" y="571480"/>
            <a:ext cx="4857752" cy="4524315"/>
          </a:xfrm>
          <a:prstGeom prst="rect">
            <a:avLst/>
          </a:prstGeom>
        </p:spPr>
        <p:txBody>
          <a:bodyPr wrap="square">
            <a:spAutoFit/>
          </a:bodyPr>
          <a:lstStyle/>
          <a:p>
            <a:r>
              <a:rPr lang="vi-VN" sz="2400" b="1" dirty="0" smtClean="0">
                <a:latin typeface="Times New Roman" pitchFamily="18" charset="0"/>
                <a:cs typeface="Times New Roman" pitchFamily="18" charset="0"/>
              </a:rPr>
              <a:t>Богда́н Сильве́стрович Сту́пка</a:t>
            </a:r>
            <a:r>
              <a:rPr lang="vi-VN" sz="2400" dirty="0" smtClean="0">
                <a:latin typeface="Times New Roman" pitchFamily="18" charset="0"/>
                <a:cs typeface="Times New Roman" pitchFamily="18" charset="0"/>
              </a:rPr>
              <a:t> (*27 серпня 1941, смт Куликів, Жовківський район, Львівська область — †22 липня 2012, Київ) — український </a:t>
            </a:r>
            <a:r>
              <a:rPr lang="vi-VN" sz="2400" dirty="0" smtClean="0">
                <a:latin typeface="Times New Roman" pitchFamily="18" charset="0"/>
                <a:cs typeface="Times New Roman" pitchFamily="18" charset="0"/>
              </a:rPr>
              <a:t>актор</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театру </a:t>
            </a:r>
            <a:r>
              <a:rPr lang="vi-VN" sz="2400" dirty="0" smtClean="0">
                <a:latin typeface="Times New Roman" pitchFamily="18" charset="0"/>
                <a:cs typeface="Times New Roman" pitchFamily="18" charset="0"/>
              </a:rPr>
              <a:t>і кіно, лауреат Шевченківської премії (1993, за головну роль у виставі «</a:t>
            </a:r>
            <a:r>
              <a:rPr lang="vi-VN" sz="2400" dirty="0" smtClean="0">
                <a:latin typeface="Times New Roman" pitchFamily="18" charset="0"/>
                <a:cs typeface="Times New Roman" pitchFamily="18" charset="0"/>
              </a:rPr>
              <a:t>Тев'є-Тевель» за</a:t>
            </a:r>
            <a:r>
              <a:rPr lang="vi-VN" sz="2400" dirty="0" smtClean="0">
                <a:latin typeface="Times New Roman" pitchFamily="18" charset="0"/>
                <a:cs typeface="Times New Roman" pitchFamily="18" charset="0"/>
              </a:rPr>
              <a:t> Шолом-Алейхемом), Народний артист УРСР (1980),Народний артист СРСР (1991), Герой України (2011).</a:t>
            </a:r>
            <a:endParaRPr lang="uk-UA" sz="2400" dirty="0">
              <a:latin typeface="Times New Roman" pitchFamily="18" charset="0"/>
              <a:cs typeface="Times New Roman" pitchFamily="18" charset="0"/>
            </a:endParaRPr>
          </a:p>
        </p:txBody>
      </p:sp>
      <p:pic>
        <p:nvPicPr>
          <p:cNvPr id="4" name="Рисунок 3" descr="6_2.jpg"/>
          <p:cNvPicPr>
            <a:picLocks noChangeAspect="1"/>
          </p:cNvPicPr>
          <p:nvPr/>
        </p:nvPicPr>
        <p:blipFill>
          <a:blip r:embed="rId2" cstate="print"/>
          <a:stretch>
            <a:fillRect/>
          </a:stretch>
        </p:blipFill>
        <p:spPr>
          <a:xfrm>
            <a:off x="142844" y="642918"/>
            <a:ext cx="3957090" cy="592935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142852"/>
            <a:ext cx="8858312" cy="5724644"/>
          </a:xfrm>
          <a:prstGeom prst="rect">
            <a:avLst/>
          </a:prstGeom>
        </p:spPr>
        <p:txBody>
          <a:bodyPr wrap="square">
            <a:spAutoFit/>
          </a:bodyPr>
          <a:lstStyle/>
          <a:p>
            <a:pPr algn="ctr"/>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Неігрове та анімаційне кіно</a:t>
            </a:r>
          </a:p>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У 1970-80-ті роки справжній розквіт переживало українське неігрове кіно. Київська кіностудія науково-популярних фільмів зняла величезний масив стрічок, серед яких зустрічалися справжні шедеври жанру («Мова тварин», «Чи думають тварини?», «Сім кроків за обрій» режисера Фелікса Соболєва та ін.).</a:t>
            </a:r>
          </a:p>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Надзвичайно успішним був цей період і для українського анімаційного кіно. Стрічки режисерів Володимира Дахна (серіал «Як козаки…»), Давида Черкаського («Пригоди капітана Врунгеля»,«Крила» та ін.), Леоніда Зарубіна («Солом'яний бичок»), Володимира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Гончарова</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(«Чумацький шлях») прославили українську анімацію за межами країн</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966745" cy="646331"/>
          </a:xfrm>
          <a:prstGeom prst="rect">
            <a:avLst/>
          </a:prstGeom>
        </p:spPr>
        <p:txBody>
          <a:bodyPr wrap="square">
            <a:spAutoFit/>
          </a:bodyPr>
          <a:lstStyle/>
          <a:p>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Фелікс</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Соболєв</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descr="13803541.jpg"/>
          <p:cNvPicPr>
            <a:picLocks noChangeAspect="1"/>
          </p:cNvPicPr>
          <p:nvPr/>
        </p:nvPicPr>
        <p:blipFill>
          <a:blip r:embed="rId2" cstate="print"/>
          <a:stretch>
            <a:fillRect/>
          </a:stretch>
        </p:blipFill>
        <p:spPr>
          <a:xfrm>
            <a:off x="142844" y="642918"/>
            <a:ext cx="3571875" cy="4762500"/>
          </a:xfrm>
          <a:prstGeom prst="rect">
            <a:avLst/>
          </a:prstGeom>
        </p:spPr>
      </p:pic>
      <p:sp>
        <p:nvSpPr>
          <p:cNvPr id="4" name="Прямоугольник 3"/>
          <p:cNvSpPr/>
          <p:nvPr/>
        </p:nvSpPr>
        <p:spPr>
          <a:xfrm>
            <a:off x="3929058" y="3643314"/>
            <a:ext cx="5072098" cy="3046988"/>
          </a:xfrm>
          <a:prstGeom prst="rect">
            <a:avLst/>
          </a:prstGeom>
        </p:spPr>
        <p:txBody>
          <a:bodyPr wrap="square">
            <a:spAutoFit/>
          </a:bodyPr>
          <a:lstStyle/>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973 р.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художній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керівник</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майстерні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наукового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Київського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державного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інституту</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театрального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мистецтва</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ім</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Карпенко-Карого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Був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членом </a:t>
            </a:r>
            <a:r>
              <a:rPr lang="ru-RU" sz="2400" u="sng" dirty="0" err="1" smtClean="0">
                <a:effectLst>
                  <a:outerShdw blurRad="38100" dist="38100" dir="2700000" algn="tl">
                    <a:srgbClr val="000000">
                      <a:alpha val="43137"/>
                    </a:srgbClr>
                  </a:outerShdw>
                </a:effectLst>
                <a:latin typeface="Times New Roman" pitchFamily="18" charset="0"/>
                <a:cs typeface="Times New Roman" pitchFamily="18" charset="0"/>
              </a:rPr>
              <a:t>Спілки</a:t>
            </a:r>
            <a:r>
              <a:rPr lang="ru-RU" sz="24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u="sng" dirty="0" err="1" smtClean="0">
                <a:effectLst>
                  <a:outerShdw blurRad="38100" dist="38100" dir="2700000" algn="tl">
                    <a:srgbClr val="000000">
                      <a:alpha val="43137"/>
                    </a:srgbClr>
                  </a:outerShdw>
                </a:effectLst>
                <a:latin typeface="Times New Roman" pitchFamily="18" charset="0"/>
                <a:cs typeface="Times New Roman" pitchFamily="18" charset="0"/>
              </a:rPr>
              <a:t>кінематографістів</a:t>
            </a:r>
            <a:r>
              <a:rPr lang="ru-RU" sz="2400"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u="sng"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Помер 20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квітня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1984 року в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Києві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Похований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у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Берковцях</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3857620" y="785794"/>
            <a:ext cx="5143536" cy="3046988"/>
          </a:xfrm>
          <a:prstGeom prst="rect">
            <a:avLst/>
          </a:prstGeom>
        </p:spPr>
        <p:txBody>
          <a:bodyPr wrap="square">
            <a:spAutoFit/>
          </a:bodyPr>
          <a:lstStyle/>
          <a:p>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Соболєв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Фелікс</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Михайлович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кінорежисер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один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з</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творців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лідер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київської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школи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наукового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Заслужений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діяч</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мистецтв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(1970). Лауреат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Державної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премії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СРСР (1972),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Премії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ім</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М. В. Ломоносова АН СРСР (1968).</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922741" cy="646331"/>
          </a:xfrm>
          <a:prstGeom prst="rect">
            <a:avLst/>
          </a:prstGeom>
        </p:spPr>
        <p:txBody>
          <a:bodyPr wrap="none">
            <a:spAutoFit/>
          </a:bodyPr>
          <a:lstStyle/>
          <a:p>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Володимир</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Дахно</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descr="220px-Дахно1.jpg"/>
          <p:cNvPicPr>
            <a:picLocks noChangeAspect="1"/>
          </p:cNvPicPr>
          <p:nvPr/>
        </p:nvPicPr>
        <p:blipFill>
          <a:blip r:embed="rId2" cstate="print"/>
          <a:stretch>
            <a:fillRect/>
          </a:stretch>
        </p:blipFill>
        <p:spPr>
          <a:xfrm>
            <a:off x="142844" y="642918"/>
            <a:ext cx="3357586" cy="4639574"/>
          </a:xfrm>
          <a:prstGeom prst="rect">
            <a:avLst/>
          </a:prstGeom>
        </p:spPr>
      </p:pic>
      <p:sp>
        <p:nvSpPr>
          <p:cNvPr id="4" name="Прямоугольник 3"/>
          <p:cNvSpPr/>
          <p:nvPr/>
        </p:nvSpPr>
        <p:spPr>
          <a:xfrm>
            <a:off x="3571868" y="571480"/>
            <a:ext cx="5429272" cy="3416320"/>
          </a:xfrm>
          <a:prstGeom prst="rect">
            <a:avLst/>
          </a:prstGeom>
        </p:spPr>
        <p:txBody>
          <a:bodyPr wrap="square">
            <a:spAutoFit/>
          </a:bodyPr>
          <a:lstStyle/>
          <a:p>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Володимир</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Авксентійович</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Дахно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7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березня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1932,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Запоріжжя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 28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липня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2006)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художник-мультиплікатор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режисер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сценарист, лауреат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Державної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премії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УРСР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ім</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Т. Г.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Шевченка</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(1988),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Народний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артист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(1996).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Відомий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як автор всенародно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улюблених</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мультфільмів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зокрема</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серіалу</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«Як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козаки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135491" cy="646331"/>
          </a:xfrm>
          <a:prstGeom prst="rect">
            <a:avLst/>
          </a:prstGeom>
        </p:spPr>
        <p:txBody>
          <a:bodyPr wrap="none">
            <a:sp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Давид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Черкаськ</a:t>
            </a:r>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ий</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4000496" y="487025"/>
            <a:ext cx="5143504" cy="6370975"/>
          </a:xfrm>
          <a:prstGeom prst="rect">
            <a:avLst/>
          </a:prstGeom>
        </p:spPr>
        <p:txBody>
          <a:bodyPr wrap="square">
            <a:spAutoFit/>
          </a:bodyPr>
          <a:lstStyle/>
          <a:p>
            <a:pPr algn="just"/>
            <a:r>
              <a:rPr lang="vi-VN" sz="2400" b="1" dirty="0" smtClean="0">
                <a:latin typeface="Times New Roman" pitchFamily="18" charset="0"/>
                <a:cs typeface="Times New Roman" pitchFamily="18" charset="0"/>
              </a:rPr>
              <a:t>Дави́д Я́нович Черка́ський</a:t>
            </a:r>
            <a:r>
              <a:rPr lang="vi-VN" sz="2400" dirty="0" smtClean="0">
                <a:latin typeface="Times New Roman" pitchFamily="18" charset="0"/>
                <a:cs typeface="Times New Roman" pitchFamily="18" charset="0"/>
              </a:rPr>
              <a:t> (* 23 серпня 1932, Шпола) — український режисер-мультиплікатор, Заслужений діяч мистецтв України (9 листопада 1995), Народний артист України (2010) академік</a:t>
            </a:r>
            <a:r>
              <a:rPr lang="uk-UA"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Академії телебачення (1997), член-кореспондент Академії мистецтв України (1998).</a:t>
            </a:r>
          </a:p>
          <a:p>
            <a:pPr algn="just"/>
            <a:r>
              <a:rPr lang="vi-VN" sz="2400" dirty="0" smtClean="0">
                <a:latin typeface="Times New Roman" pitchFamily="18" charset="0"/>
                <a:cs typeface="Times New Roman" pitchFamily="18" charset="0"/>
              </a:rPr>
              <a:t>Закінчив Київський інженерно-будівельний інститут (1955).</a:t>
            </a:r>
          </a:p>
          <a:p>
            <a:pPr algn="just"/>
            <a:r>
              <a:rPr lang="vi-VN" sz="2400" dirty="0" smtClean="0">
                <a:latin typeface="Times New Roman" pitchFamily="18" charset="0"/>
                <a:cs typeface="Times New Roman" pitchFamily="18" charset="0"/>
              </a:rPr>
              <a:t>Працював художником Творчого об'єднання художньої мультиплікації «Київнаукфільму».</a:t>
            </a:r>
          </a:p>
          <a:p>
            <a:pPr algn="just"/>
            <a:r>
              <a:rPr lang="vi-VN" sz="2400" dirty="0" smtClean="0">
                <a:latin typeface="Times New Roman" pitchFamily="18" charset="0"/>
                <a:cs typeface="Times New Roman" pitchFamily="18" charset="0"/>
              </a:rPr>
              <a:t>З 1964 р. — режисер цього об'єднання.</a:t>
            </a:r>
            <a:endParaRPr lang="vi-VN" sz="2400" dirty="0">
              <a:latin typeface="Times New Roman" pitchFamily="18" charset="0"/>
              <a:cs typeface="Times New Roman" pitchFamily="18" charset="0"/>
            </a:endParaRPr>
          </a:p>
        </p:txBody>
      </p:sp>
      <p:pic>
        <p:nvPicPr>
          <p:cNvPr id="4" name="Рисунок 3" descr="David-CHerkasskij.jpg"/>
          <p:cNvPicPr>
            <a:picLocks noChangeAspect="1"/>
          </p:cNvPicPr>
          <p:nvPr/>
        </p:nvPicPr>
        <p:blipFill>
          <a:blip r:embed="rId2" cstate="print"/>
          <a:stretch>
            <a:fillRect/>
          </a:stretch>
        </p:blipFill>
        <p:spPr>
          <a:xfrm>
            <a:off x="214282" y="642918"/>
            <a:ext cx="3643334" cy="57686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280770" cy="646331"/>
          </a:xfrm>
          <a:prstGeom prst="rect">
            <a:avLst/>
          </a:prstGeom>
        </p:spPr>
        <p:txBody>
          <a:bodyPr wrap="none">
            <a:spAutoFit/>
          </a:bodyPr>
          <a:lstStyle/>
          <a:p>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Леонід</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Зарубін</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descr="enc_photo_1351_m.jpg"/>
          <p:cNvPicPr>
            <a:picLocks noChangeAspect="1"/>
          </p:cNvPicPr>
          <p:nvPr/>
        </p:nvPicPr>
        <p:blipFill>
          <a:blip r:embed="rId2" cstate="print"/>
          <a:stretch>
            <a:fillRect/>
          </a:stretch>
        </p:blipFill>
        <p:spPr>
          <a:xfrm>
            <a:off x="142844" y="642918"/>
            <a:ext cx="3214710" cy="4429156"/>
          </a:xfrm>
          <a:prstGeom prst="rect">
            <a:avLst/>
          </a:prstGeom>
        </p:spPr>
      </p:pic>
      <p:sp>
        <p:nvSpPr>
          <p:cNvPr id="4" name="Прямоугольник 3"/>
          <p:cNvSpPr/>
          <p:nvPr/>
        </p:nvSpPr>
        <p:spPr>
          <a:xfrm>
            <a:off x="3571868" y="714356"/>
            <a:ext cx="4929206" cy="3046988"/>
          </a:xfrm>
          <a:prstGeom prst="rect">
            <a:avLst/>
          </a:prstGeom>
        </p:spPr>
        <p:txBody>
          <a:bodyPr wrap="square">
            <a:spAutoFit/>
          </a:bodyPr>
          <a:lstStyle/>
          <a:p>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Зару́бин</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effectLst>
                  <a:outerShdw blurRad="38100" dist="38100" dir="2700000" algn="tl">
                    <a:srgbClr val="000000">
                      <a:alpha val="43137"/>
                    </a:srgbClr>
                  </a:outerShdw>
                </a:effectLst>
                <a:latin typeface="Times New Roman" pitchFamily="18" charset="0"/>
                <a:cs typeface="Times New Roman" pitchFamily="18" charset="0"/>
              </a:rPr>
              <a:t>Леони́д</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Семёнович</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(1 сентября 1926, село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Радянское</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Полтавская область — 9 декабря 2003) — советский режиссёр мультипликационных фильмов.</a:t>
            </a:r>
          </a:p>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b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857232"/>
            <a:ext cx="8858312" cy="2677656"/>
          </a:xfrm>
          <a:prstGeom prst="rect">
            <a:avLst/>
          </a:prstGeom>
        </p:spPr>
        <p:txBody>
          <a:bodyPr wrap="square">
            <a:spAutoFit/>
          </a:bodyPr>
          <a:lstStyle/>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За «перебудови» створюється багато фільмів, присвячених гострій соціальній проблематиці — «Астенічний синдром» Кіри Муратової (1989); «Бич Божий» Олега Фіалка (1988); «Розпад» Михайла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Бєлікова</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(1990) та інші. Фільм Юрія Іллєнка «Лебедине озеро. Зона» (1989) здобув широкий міжнародний успіх, ставши своєрідною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антитоталітарною</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кіноемблемою</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0"/>
            <a:ext cx="9144000" cy="923330"/>
          </a:xfrm>
          <a:prstGeom prst="rect">
            <a:avLst/>
          </a:prstGeom>
        </p:spPr>
        <p:txBody>
          <a:bodyPr wrap="square">
            <a:spAutoFit/>
          </a:bodyPr>
          <a:lstStyle/>
          <a:p>
            <a:pPr algn="ctr"/>
            <a:r>
              <a:rPr lang="ru-RU"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Кіно</a:t>
            </a: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перебудови</a:t>
            </a: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642918"/>
            <a:ext cx="4286248" cy="6001643"/>
          </a:xfrm>
          <a:prstGeom prst="rect">
            <a:avLst/>
          </a:prstGeom>
        </p:spPr>
        <p:txBody>
          <a:bodyPr wrap="square">
            <a:spAutoFit/>
          </a:bodyPr>
          <a:lstStyle/>
          <a:p>
            <a:pPr algn="just"/>
            <a:r>
              <a:rPr lang="vi-VN" sz="2400" b="1" dirty="0" smtClean="0">
                <a:effectLst>
                  <a:outerShdw blurRad="38100" dist="38100" dir="2700000" algn="tl">
                    <a:srgbClr val="000000">
                      <a:alpha val="43137"/>
                    </a:srgbClr>
                  </a:outerShdw>
                </a:effectLst>
                <a:latin typeface="Times New Roman" pitchFamily="18" charset="0"/>
                <a:cs typeface="Times New Roman" pitchFamily="18" charset="0"/>
              </a:rPr>
              <a:t>Кіра Георгіївна Муратова</a:t>
            </a:r>
            <a:r>
              <a:rPr lang="vi-VN"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vi-VN" sz="2400" i="1" dirty="0" smtClean="0">
                <a:effectLst>
                  <a:outerShdw blurRad="38100" dist="38100" dir="2700000" algn="tl">
                    <a:srgbClr val="000000">
                      <a:alpha val="43137"/>
                    </a:srgbClr>
                  </a:outerShdw>
                </a:effectLst>
                <a:latin typeface="Times New Roman" pitchFamily="18" charset="0"/>
                <a:cs typeface="Times New Roman" pitchFamily="18" charset="0"/>
              </a:rPr>
              <a:t>Коротко́ва</a:t>
            </a:r>
            <a:r>
              <a:rPr lang="vi-VN" sz="2400" dirty="0" smtClean="0">
                <a:effectLst>
                  <a:outerShdw blurRad="38100" dist="38100" dir="2700000" algn="tl">
                    <a:srgbClr val="000000">
                      <a:alpha val="43137"/>
                    </a:srgbClr>
                  </a:outerShdw>
                </a:effectLst>
                <a:latin typeface="Times New Roman" pitchFamily="18" charset="0"/>
                <a:cs typeface="Times New Roman" pitchFamily="18" charset="0"/>
              </a:rPr>
              <a:t>, *5 листопада 1934, Сороки, Румунія) — український кінорежисер. Знімає російськомовне кіно.</a:t>
            </a:r>
          </a:p>
          <a:p>
            <a:pPr algn="just"/>
            <a:r>
              <a:rPr lang="vi-VN" sz="2400" dirty="0" smtClean="0">
                <a:effectLst>
                  <a:outerShdw blurRad="38100" dist="38100" dir="2700000" algn="tl">
                    <a:srgbClr val="000000">
                      <a:alpha val="43137"/>
                    </a:srgbClr>
                  </a:outerShdw>
                </a:effectLst>
                <a:latin typeface="Times New Roman" pitchFamily="18" charset="0"/>
                <a:cs typeface="Times New Roman" pitchFamily="18" charset="0"/>
              </a:rPr>
              <a:t>Лауреат Державної премії України, спеціальний приз Берлінського кінофестивалю 1990 р.</a:t>
            </a:r>
          </a:p>
          <a:p>
            <a:pPr algn="just"/>
            <a:r>
              <a:rPr lang="vi-VN" sz="2400" dirty="0" smtClean="0">
                <a:effectLst>
                  <a:outerShdw blurRad="38100" dist="38100" dir="2700000" algn="tl">
                    <a:srgbClr val="000000">
                      <a:alpha val="43137"/>
                    </a:srgbClr>
                  </a:outerShdw>
                </a:effectLst>
                <a:latin typeface="Times New Roman" pitchFamily="18" charset="0"/>
                <a:cs typeface="Times New Roman" pitchFamily="18" charset="0"/>
              </a:rPr>
              <a:t>Лауреат Державної премії України імені Олександра Довженка 2002 р.; премію присуджено за вагомий внесок у розвиток вітчизняного кіномистецтва.</a:t>
            </a:r>
            <a:endParaRPr lang="vi-VN"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0"/>
            <a:ext cx="7643834" cy="646331"/>
          </a:xfrm>
          <a:prstGeom prst="rect">
            <a:avLst/>
          </a:prstGeom>
        </p:spPr>
        <p:txBody>
          <a:bodyPr wrap="square">
            <a:spAutoFit/>
          </a:bodyPr>
          <a:lstStyle/>
          <a:p>
            <a:r>
              <a:rPr lang="vi-V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Кіра Георгіївна Муратова</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 name="Рисунок 3" descr="627px-Muratova.jpg"/>
          <p:cNvPicPr>
            <a:picLocks noChangeAspect="1"/>
          </p:cNvPicPr>
          <p:nvPr/>
        </p:nvPicPr>
        <p:blipFill>
          <a:blip r:embed="rId2" cstate="print"/>
          <a:srcRect l="11962" r="10952"/>
          <a:stretch>
            <a:fillRect/>
          </a:stretch>
        </p:blipFill>
        <p:spPr>
          <a:xfrm>
            <a:off x="142843" y="714356"/>
            <a:ext cx="4546235" cy="564360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5217390"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Фіалко Олег Борисович</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Прямоугольник 2"/>
          <p:cNvSpPr/>
          <p:nvPr/>
        </p:nvSpPr>
        <p:spPr>
          <a:xfrm>
            <a:off x="3857620" y="714356"/>
            <a:ext cx="5143504" cy="1754326"/>
          </a:xfrm>
          <a:prstGeom prst="rect">
            <a:avLst/>
          </a:prstGeom>
        </p:spPr>
        <p:txBody>
          <a:bodyPr wrap="square">
            <a:spAutoFit/>
          </a:bodyPr>
          <a:lstStyle/>
          <a:p>
            <a:pPr algn="just"/>
            <a:r>
              <a:rPr lang="ru-RU" b="1" dirty="0" err="1" smtClean="0">
                <a:effectLst>
                  <a:outerShdw blurRad="38100" dist="38100" dir="2700000" algn="tl">
                    <a:srgbClr val="000000">
                      <a:alpha val="43137"/>
                    </a:srgbClr>
                  </a:outerShdw>
                </a:effectLst>
                <a:latin typeface="Times New Roman" pitchFamily="18" charset="0"/>
                <a:cs typeface="Times New Roman" pitchFamily="18" charset="0"/>
              </a:rPr>
              <a:t>Оле́г</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effectLst>
                  <a:outerShdw blurRad="38100" dist="38100" dir="2700000" algn="tl">
                    <a:srgbClr val="000000">
                      <a:alpha val="43137"/>
                    </a:srgbClr>
                  </a:outerShdw>
                </a:effectLst>
                <a:latin typeface="Times New Roman" pitchFamily="18" charset="0"/>
                <a:cs typeface="Times New Roman" pitchFamily="18" charset="0"/>
              </a:rPr>
              <a:t>Бори́сович</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effectLst>
                  <a:outerShdw blurRad="38100" dist="38100" dir="2700000" algn="tl">
                    <a:srgbClr val="000000">
                      <a:alpha val="43137"/>
                    </a:srgbClr>
                  </a:outerShdw>
                </a:effectLst>
                <a:latin typeface="Times New Roman" pitchFamily="18" charset="0"/>
                <a:cs typeface="Times New Roman" pitchFamily="18" charset="0"/>
              </a:rPr>
              <a:t>Фіа́лко</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(*28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червня</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1946,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Дружківка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кінорежисер</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сценарист.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Народний</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артист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(1996).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Член-кореспондент</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Національної</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академії</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мистецтв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3857620" y="2357430"/>
            <a:ext cx="5143536" cy="3139321"/>
          </a:xfrm>
          <a:prstGeom prst="rect">
            <a:avLst/>
          </a:prstGeom>
        </p:spPr>
        <p:txBody>
          <a:bodyPr wrap="square">
            <a:spAutoFit/>
          </a:bodyPr>
          <a:lstStyle/>
          <a:p>
            <a:pPr algn="just"/>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Навчався</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в ЗОШ №6 м.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Дружківки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та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Дружківському</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машинобудівному</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технікумі</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закінчив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у 1964 р.).</a:t>
            </a:r>
          </a:p>
          <a:p>
            <a:pPr algn="just"/>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Закінчив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кінознавчий</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(1969) та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режисерський</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(1973, у М. П.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Мащенка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факультети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Київського</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театрального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інституту</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імені</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Івана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Карпенка-Карого</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ru-RU" dirty="0" smtClean="0">
                <a:effectLst>
                  <a:outerShdw blurRad="38100" dist="38100" dir="2700000" algn="tl">
                    <a:srgbClr val="000000">
                      <a:alpha val="43137"/>
                    </a:srgbClr>
                  </a:outerShdw>
                </a:effectLst>
                <a:latin typeface="Times New Roman" pitchFamily="18" charset="0"/>
                <a:cs typeface="Times New Roman" pitchFamily="18" charset="0"/>
              </a:rPr>
              <a:t>З 1973 р. — на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Київській</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кіностудії</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ім</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О.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Довженка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асистент</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режисера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режисер</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режисер-постановник</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142844" y="5103674"/>
            <a:ext cx="8786874" cy="1754326"/>
          </a:xfrm>
          <a:prstGeom prst="rect">
            <a:avLst/>
          </a:prstGeom>
        </p:spPr>
        <p:txBody>
          <a:bodyPr wrap="square">
            <a:spAutoFit/>
          </a:bodyPr>
          <a:lstStyle/>
          <a:p>
            <a:pPr algn="just"/>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Тривалий</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час,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паралельно</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з</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посадою</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режисера-постановника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працював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секретарем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Спілки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кінематографістів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заступником начальника Головного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управління</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культури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Київської</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держадміністрації</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постійним</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президентом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кількох</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кінофондів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Учасник</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і</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лауреат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всеукраїнськіх</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та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міжнародніх</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фестівалів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ru-RU" dirty="0" smtClean="0">
                <a:effectLst>
                  <a:outerShdw blurRad="38100" dist="38100" dir="2700000" algn="tl">
                    <a:srgbClr val="000000">
                      <a:alpha val="43137"/>
                    </a:srgbClr>
                  </a:outerShdw>
                </a:effectLst>
                <a:latin typeface="Times New Roman" pitchFamily="18" charset="0"/>
                <a:cs typeface="Times New Roman" pitchFamily="18" charset="0"/>
              </a:rPr>
              <a:t>З 2001 р. — на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творчій</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роботі</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ru-RU" dirty="0" smtClean="0">
                <a:effectLst>
                  <a:outerShdw blurRad="38100" dist="38100" dir="2700000" algn="tl">
                    <a:srgbClr val="000000">
                      <a:alpha val="43137"/>
                    </a:srgbClr>
                  </a:outerShdw>
                </a:effectLst>
                <a:latin typeface="Times New Roman" pitchFamily="18" charset="0"/>
                <a:cs typeface="Times New Roman" pitchFamily="18" charset="0"/>
              </a:rPr>
              <a:t>Член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Національної</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спілки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кінематографістів</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Fialko.jpg"/>
          <p:cNvPicPr>
            <a:picLocks noChangeAspect="1"/>
          </p:cNvPicPr>
          <p:nvPr/>
        </p:nvPicPr>
        <p:blipFill>
          <a:blip r:embed="rId2" cstate="print"/>
          <a:stretch>
            <a:fillRect/>
          </a:stretch>
        </p:blipFill>
        <p:spPr>
          <a:xfrm>
            <a:off x="214282" y="642918"/>
            <a:ext cx="3571900" cy="441432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34" y="642918"/>
            <a:ext cx="4929206" cy="4093428"/>
          </a:xfrm>
          <a:prstGeom prst="rect">
            <a:avLst/>
          </a:prstGeom>
        </p:spPr>
        <p:txBody>
          <a:bodyPr wrap="square">
            <a:spAutoFit/>
          </a:bodyPr>
          <a:lstStyle/>
          <a:p>
            <a:r>
              <a:rPr lang="vi-VN" sz="2000" b="1" dirty="0" smtClean="0">
                <a:latin typeface="Times New Roman" pitchFamily="18" charset="0"/>
                <a:cs typeface="Times New Roman" pitchFamily="18" charset="0"/>
              </a:rPr>
              <a:t>Ю́рій Гера́симович Іллє́нко</a:t>
            </a:r>
            <a:r>
              <a:rPr lang="vi-VN" sz="2000" dirty="0" smtClean="0">
                <a:latin typeface="Times New Roman" pitchFamily="18" charset="0"/>
                <a:cs typeface="Times New Roman" pitchFamily="18" charset="0"/>
              </a:rPr>
              <a:t> (*18 липня 1936, Черкаси — †15 червня 2010, с. Прохорівка Черкаської області) — український політик, кінооператор(«</a:t>
            </a:r>
            <a:r>
              <a:rPr lang="vi-VN" sz="2000" i="1" dirty="0" smtClean="0">
                <a:latin typeface="Times New Roman" pitchFamily="18" charset="0"/>
                <a:cs typeface="Times New Roman" pitchFamily="18" charset="0"/>
              </a:rPr>
              <a:t>Тіні забутих предків</a:t>
            </a:r>
            <a:r>
              <a:rPr lang="vi-VN" sz="2000" dirty="0" smtClean="0">
                <a:latin typeface="Times New Roman" pitchFamily="18" charset="0"/>
                <a:cs typeface="Times New Roman" pitchFamily="18" charset="0"/>
              </a:rPr>
              <a:t>»), кінорежисер («</a:t>
            </a:r>
            <a:r>
              <a:rPr lang="vi-VN" sz="2000" i="1" dirty="0" smtClean="0">
                <a:latin typeface="Times New Roman" pitchFamily="18" charset="0"/>
                <a:cs typeface="Times New Roman" pitchFamily="18" charset="0"/>
              </a:rPr>
              <a:t>Криниця для спраглих</a:t>
            </a:r>
            <a:r>
              <a:rPr lang="vi-VN" sz="2000"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Вечір напередодні Івана Купала</a:t>
            </a:r>
            <a:r>
              <a:rPr lang="vi-VN" sz="2000"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Білий птах з чорною ознакою</a:t>
            </a:r>
            <a:r>
              <a:rPr lang="vi-VN" sz="2000"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Легенда про княгиню Ольгу</a:t>
            </a:r>
            <a:r>
              <a:rPr lang="vi-VN" sz="2000" dirty="0" smtClean="0">
                <a:latin typeface="Times New Roman" pitchFamily="18" charset="0"/>
                <a:cs typeface="Times New Roman" pitchFamily="18" charset="0"/>
              </a:rPr>
              <a:t>»), сценарист («</a:t>
            </a:r>
            <a:r>
              <a:rPr lang="vi-VN" sz="2000" i="1" dirty="0" smtClean="0">
                <a:latin typeface="Times New Roman" pitchFamily="18" charset="0"/>
                <a:cs typeface="Times New Roman" pitchFamily="18" charset="0"/>
              </a:rPr>
              <a:t>Мріяти і жити</a:t>
            </a:r>
            <a:r>
              <a:rPr lang="vi-VN" sz="2000"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Лісова пісня</a:t>
            </a:r>
            <a:r>
              <a:rPr lang="vi-VN" sz="2000" dirty="0" smtClean="0">
                <a:latin typeface="Times New Roman" pitchFamily="18" charset="0"/>
                <a:cs typeface="Times New Roman" pitchFamily="18" charset="0"/>
              </a:rPr>
              <a:t>» — всього 47 кіносценаріїв). Батько актора і продюсера Пилипа Іллєнка (1977) та українського політика, члена ВО Свобода Андрія Іллєнка (1987).</a:t>
            </a:r>
            <a:endParaRPr lang="uk-UA" sz="2000" dirty="0">
              <a:latin typeface="Times New Roman" pitchFamily="18" charset="0"/>
              <a:cs typeface="Times New Roman" pitchFamily="18" charset="0"/>
            </a:endParaRPr>
          </a:p>
        </p:txBody>
      </p:sp>
      <p:sp>
        <p:nvSpPr>
          <p:cNvPr id="3" name="Прямоугольник 2"/>
          <p:cNvSpPr/>
          <p:nvPr/>
        </p:nvSpPr>
        <p:spPr>
          <a:xfrm>
            <a:off x="0" y="0"/>
            <a:ext cx="5965607" cy="646331"/>
          </a:xfrm>
          <a:prstGeom prst="rect">
            <a:avLst/>
          </a:prstGeom>
        </p:spPr>
        <p:txBody>
          <a:bodyPr wrap="non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Іллєнко Юрій Герасимович</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 name="Рисунок 3" descr="250px-Юрій_Ілллєнко.jpg"/>
          <p:cNvPicPr>
            <a:picLocks noChangeAspect="1"/>
          </p:cNvPicPr>
          <p:nvPr/>
        </p:nvPicPr>
        <p:blipFill>
          <a:blip r:embed="rId2" cstate="print"/>
          <a:srcRect l="26094" r="13437"/>
          <a:stretch>
            <a:fillRect/>
          </a:stretch>
        </p:blipFill>
        <p:spPr>
          <a:xfrm>
            <a:off x="214281" y="714356"/>
            <a:ext cx="3882963" cy="45720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858312" cy="1938992"/>
          </a:xfrm>
          <a:prstGeom prst="rect">
            <a:avLst/>
          </a:prstGeom>
        </p:spPr>
        <p:txBody>
          <a:bodyPr wrap="square">
            <a:spAutoFit/>
          </a:bodyPr>
          <a:lstStyle/>
          <a:p>
            <a:pPr algn="just"/>
            <a:r>
              <a:rPr lang="uk-UA" sz="2000" b="1" dirty="0" smtClean="0">
                <a:effectLst>
                  <a:outerShdw blurRad="38100" dist="38100" dir="2700000" algn="tl">
                    <a:srgbClr val="000000">
                      <a:alpha val="43137"/>
                    </a:srgbClr>
                  </a:outerShdw>
                </a:effectLst>
                <a:latin typeface="Times New Roman" pitchFamily="18" charset="0"/>
                <a:cs typeface="Times New Roman" pitchFamily="18" charset="0"/>
              </a:rPr>
              <a:t>Попри бюрократизм українського </a:t>
            </a:r>
            <a:r>
              <a:rPr lang="uk-UA" sz="2000" b="1" dirty="0" err="1" smtClean="0">
                <a:effectLst>
                  <a:outerShdw blurRad="38100" dist="38100" dir="2700000" algn="tl">
                    <a:srgbClr val="000000">
                      <a:alpha val="43137"/>
                    </a:srgbClr>
                  </a:outerShdw>
                </a:effectLst>
                <a:latin typeface="Times New Roman" pitchFamily="18" charset="0"/>
                <a:cs typeface="Times New Roman" pitchFamily="18" charset="0"/>
              </a:rPr>
              <a:t>кінопроцесу</a:t>
            </a:r>
            <a:r>
              <a:rPr lang="uk-UA" sz="2000" b="1" dirty="0" smtClean="0">
                <a:effectLst>
                  <a:outerShdw blurRad="38100" dist="38100" dir="2700000" algn="tl">
                    <a:srgbClr val="000000">
                      <a:alpha val="43137"/>
                    </a:srgbClr>
                  </a:outerShdw>
                </a:effectLst>
                <a:latin typeface="Times New Roman" pitchFamily="18" charset="0"/>
                <a:cs typeface="Times New Roman" pitchFamily="18" charset="0"/>
              </a:rPr>
              <a:t> часів брежнєвської реакції в 1970-80 рр. з'являється низка фільмів, створених сильними творчими особистостями. На порозі «застою» Леонід Биков знімає картину «В бій ідуть одні </a:t>
            </a:r>
            <a:r>
              <a:rPr lang="uk-UA" sz="2000" b="1" dirty="0" err="1" smtClean="0">
                <a:effectLst>
                  <a:outerShdw blurRad="38100" dist="38100" dir="2700000" algn="tl">
                    <a:srgbClr val="000000">
                      <a:alpha val="43137"/>
                    </a:srgbClr>
                  </a:outerShdw>
                </a:effectLst>
                <a:latin typeface="Times New Roman" pitchFamily="18" charset="0"/>
                <a:cs typeface="Times New Roman" pitchFamily="18" charset="0"/>
              </a:rPr>
              <a:t>„старики“</a:t>
            </a:r>
            <a:r>
              <a:rPr lang="uk-UA" sz="2000" b="1" dirty="0" smtClean="0">
                <a:effectLst>
                  <a:outerShdw blurRad="38100" dist="38100" dir="2700000" algn="tl">
                    <a:srgbClr val="000000">
                      <a:alpha val="43137"/>
                    </a:srgbClr>
                  </a:outerShdw>
                </a:effectLst>
                <a:latin typeface="Times New Roman" pitchFamily="18" charset="0"/>
                <a:cs typeface="Times New Roman" pitchFamily="18" charset="0"/>
              </a:rPr>
              <a:t>» (1972), а в 1983 р. Роман </a:t>
            </a:r>
            <a:r>
              <a:rPr lang="uk-UA" sz="2000" b="1" dirty="0" err="1" smtClean="0">
                <a:effectLst>
                  <a:outerShdw blurRad="38100" dist="38100" dir="2700000" algn="tl">
                    <a:srgbClr val="000000">
                      <a:alpha val="43137"/>
                    </a:srgbClr>
                  </a:outerShdw>
                </a:effectLst>
                <a:latin typeface="Times New Roman" pitchFamily="18" charset="0"/>
                <a:cs typeface="Times New Roman" pitchFamily="18" charset="0"/>
              </a:rPr>
              <a:t>Балаян</a:t>
            </a:r>
            <a:r>
              <a:rPr lang="uk-UA" sz="2000" b="1" dirty="0" smtClean="0">
                <a:effectLst>
                  <a:outerShdw blurRad="38100" dist="38100" dir="2700000" algn="tl">
                    <a:srgbClr val="000000">
                      <a:alpha val="43137"/>
                    </a:srgbClr>
                  </a:outerShdw>
                </a:effectLst>
                <a:latin typeface="Times New Roman" pitchFamily="18" charset="0"/>
                <a:cs typeface="Times New Roman" pitchFamily="18" charset="0"/>
              </a:rPr>
              <a:t>, після кількох </a:t>
            </a:r>
            <a:r>
              <a:rPr lang="uk-UA" sz="2000" b="1" dirty="0" err="1" smtClean="0">
                <a:effectLst>
                  <a:outerShdw blurRad="38100" dist="38100" dir="2700000" algn="tl">
                    <a:srgbClr val="000000">
                      <a:alpha val="43137"/>
                    </a:srgbClr>
                  </a:outerShdw>
                </a:effectLst>
                <a:latin typeface="Times New Roman" pitchFamily="18" charset="0"/>
                <a:cs typeface="Times New Roman" pitchFamily="18" charset="0"/>
              </a:rPr>
              <a:t>високофахових</a:t>
            </a:r>
            <a:r>
              <a:rPr lang="uk-UA" sz="2000" b="1" dirty="0" smtClean="0">
                <a:effectLst>
                  <a:outerShdw blurRad="38100" dist="38100" dir="2700000" algn="tl">
                    <a:srgbClr val="000000">
                      <a:alpha val="43137"/>
                    </a:srgbClr>
                  </a:outerShdw>
                </a:effectLst>
                <a:latin typeface="Times New Roman" pitchFamily="18" charset="0"/>
                <a:cs typeface="Times New Roman" pitchFamily="18" charset="0"/>
              </a:rPr>
              <a:t> екранізацій російської літературної класики, у фільмі «Польоти уві сні та наяву» точно передає феноменологію того часу.</a:t>
            </a:r>
            <a:endParaRPr lang="uk-UA"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descr="7e8951689baa8616bf397d0722344536.jpg"/>
          <p:cNvPicPr>
            <a:picLocks noChangeAspect="1"/>
          </p:cNvPicPr>
          <p:nvPr/>
        </p:nvPicPr>
        <p:blipFill>
          <a:blip r:embed="rId2" cstate="print"/>
          <a:stretch>
            <a:fillRect/>
          </a:stretch>
        </p:blipFill>
        <p:spPr>
          <a:xfrm>
            <a:off x="142844" y="2071678"/>
            <a:ext cx="8858312" cy="46386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928670"/>
            <a:ext cx="9144000" cy="5509200"/>
          </a:xfrm>
          <a:prstGeom prst="rect">
            <a:avLst/>
          </a:prstGeom>
        </p:spPr>
        <p:txBody>
          <a:bodyPr wrap="square">
            <a:spAutoFit/>
          </a:bodyPr>
          <a:lstStyle/>
          <a:p>
            <a:pPr algn="ctr"/>
            <a:r>
              <a:rPr lang="uk-UA" sz="8800" b="1" dirty="0" smtClean="0">
                <a:effectLst>
                  <a:outerShdw blurRad="38100" dist="38100" dir="2700000" algn="tl">
                    <a:srgbClr val="000000">
                      <a:alpha val="43137"/>
                    </a:srgbClr>
                  </a:outerShdw>
                </a:effectLst>
                <a:latin typeface="Mistral" pitchFamily="66" charset="0"/>
              </a:rPr>
              <a:t>Презентацію виконала</a:t>
            </a:r>
          </a:p>
          <a:p>
            <a:pPr algn="ctr"/>
            <a:r>
              <a:rPr lang="uk-UA" sz="8800" b="1" dirty="0" smtClean="0">
                <a:effectLst>
                  <a:outerShdw blurRad="38100" dist="38100" dir="2700000" algn="tl">
                    <a:srgbClr val="000000">
                      <a:alpha val="43137"/>
                    </a:srgbClr>
                  </a:outerShdw>
                </a:effectLst>
                <a:latin typeface="Mistral" pitchFamily="66" charset="0"/>
              </a:rPr>
              <a:t>Учениця 11-А класу</a:t>
            </a:r>
          </a:p>
          <a:p>
            <a:pPr algn="ctr"/>
            <a:r>
              <a:rPr lang="uk-UA" sz="8800" b="1" dirty="0" smtClean="0">
                <a:effectLst>
                  <a:outerShdw blurRad="38100" dist="38100" dir="2700000" algn="tl">
                    <a:srgbClr val="000000">
                      <a:alpha val="43137"/>
                    </a:srgbClr>
                  </a:outerShdw>
                </a:effectLst>
                <a:latin typeface="Mistral" pitchFamily="66" charset="0"/>
              </a:rPr>
              <a:t>ЗОШ№32</a:t>
            </a:r>
          </a:p>
          <a:p>
            <a:pPr algn="ctr"/>
            <a:r>
              <a:rPr lang="uk-UA" sz="8800" b="1" dirty="0" err="1" smtClean="0">
                <a:effectLst>
                  <a:outerShdw blurRad="38100" dist="38100" dir="2700000" algn="tl">
                    <a:srgbClr val="000000">
                      <a:alpha val="43137"/>
                    </a:srgbClr>
                  </a:outerShdw>
                </a:effectLst>
                <a:latin typeface="Mistral" pitchFamily="66" charset="0"/>
              </a:rPr>
              <a:t>Шавурська</a:t>
            </a:r>
            <a:r>
              <a:rPr lang="uk-UA" sz="8800" b="1" dirty="0" smtClean="0">
                <a:effectLst>
                  <a:outerShdw blurRad="38100" dist="38100" dir="2700000" algn="tl">
                    <a:srgbClr val="000000">
                      <a:alpha val="43137"/>
                    </a:srgbClr>
                  </a:outerShdw>
                </a:effectLst>
                <a:latin typeface="Mistral" pitchFamily="66" charset="0"/>
              </a:rPr>
              <a:t> Марія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642918"/>
            <a:ext cx="4143388" cy="3477875"/>
          </a:xfrm>
          <a:prstGeom prst="rect">
            <a:avLst/>
          </a:prstGeom>
        </p:spPr>
        <p:txBody>
          <a:bodyPr wrap="square">
            <a:spAutoFit/>
          </a:bodyPr>
          <a:lstStyle/>
          <a:p>
            <a:pPr algn="just"/>
            <a:r>
              <a:rPr lang="vi-VN" sz="2000" b="1" dirty="0" smtClean="0">
                <a:effectLst>
                  <a:outerShdw blurRad="38100" dist="38100" dir="2700000" algn="tl">
                    <a:srgbClr val="000000">
                      <a:alpha val="43137"/>
                    </a:srgbClr>
                  </a:outerShdw>
                </a:effectLst>
                <a:latin typeface="Times New Roman" pitchFamily="18" charset="0"/>
                <a:cs typeface="Times New Roman" pitchFamily="18" charset="0"/>
              </a:rPr>
              <a:t>Леоні́д Фе́дорович Би́ков (12 грудня 1928, с. Знаменське (нині у складі смт. Черкаське) Слов'янського району Донецької області — 11 квітня 1979) — український актор, режисер і сценарист, заслужений артист РРФСР (1965), народний артист УРСР (1974). Степовий Батько українського козацтва.</a:t>
            </a:r>
          </a:p>
        </p:txBody>
      </p:sp>
      <p:sp>
        <p:nvSpPr>
          <p:cNvPr id="3" name="Прямоугольник 2"/>
          <p:cNvSpPr/>
          <p:nvPr/>
        </p:nvSpPr>
        <p:spPr>
          <a:xfrm>
            <a:off x="142844" y="4071942"/>
            <a:ext cx="8858312" cy="2554545"/>
          </a:xfrm>
          <a:prstGeom prst="rect">
            <a:avLst/>
          </a:prstGeom>
        </p:spPr>
        <p:txBody>
          <a:bodyPr wrap="square">
            <a:spAutoFit/>
          </a:bodyPr>
          <a:lstStyle/>
          <a:p>
            <a:pPr algn="just"/>
            <a:r>
              <a:rPr lang="vi-VN" sz="2000" b="1" dirty="0" smtClean="0">
                <a:effectLst>
                  <a:outerShdw blurRad="38100" dist="38100" dir="2700000" algn="tl">
                    <a:srgbClr val="000000">
                      <a:alpha val="43137"/>
                    </a:srgbClr>
                  </a:outerShdw>
                </a:effectLst>
                <a:latin typeface="Times New Roman" pitchFamily="18" charset="0"/>
                <a:cs typeface="Times New Roman" pitchFamily="18" charset="0"/>
              </a:rPr>
              <a:t>Закінчив акторський факультет Харківського державного театрального інституту (курс Д. Антоновича). У кінематографі дебютував у фільмі «Доля Марини»(1953).</a:t>
            </a:r>
          </a:p>
          <a:p>
            <a:pPr algn="just"/>
            <a:r>
              <a:rPr lang="vi-VN" sz="2000" b="1" dirty="0" smtClean="0">
                <a:effectLst>
                  <a:outerShdw blurRad="38100" dist="38100" dir="2700000" algn="tl">
                    <a:srgbClr val="000000">
                      <a:alpha val="43137"/>
                    </a:srgbClr>
                  </a:outerShdw>
                </a:effectLst>
                <a:latin typeface="Times New Roman" pitchFamily="18" charset="0"/>
                <a:cs typeface="Times New Roman" pitchFamily="18" charset="0"/>
              </a:rPr>
              <a:t>Леонід Биков — лауреат Всесоюзного кінофестивалю в номінації «Перші премії за художні фільми» за 1974 рік, Лауреат державної премії УРСР (1977) тощо. 2001 року в Києві було відкрито пам'ятник Військовим льотчикам, зразком для скульптури якого став кінообраз Леоніда Бикова. На честь Бикова названа одна з вулиць Києва та астероїд.</a:t>
            </a:r>
            <a:endParaRPr lang="vi-VN"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142844" y="0"/>
            <a:ext cx="5786478" cy="646331"/>
          </a:xfrm>
          <a:prstGeom prst="rect">
            <a:avLst/>
          </a:prstGeom>
        </p:spPr>
        <p:txBody>
          <a:bodyPr wrap="squar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Биков Леонід Федорович</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5f8386aae853b1862039e7543dff7c9d.jpg"/>
          <p:cNvPicPr>
            <a:picLocks noChangeAspect="1"/>
          </p:cNvPicPr>
          <p:nvPr/>
        </p:nvPicPr>
        <p:blipFill>
          <a:blip r:embed="rId2" cstate="print"/>
          <a:srcRect t="5280" b="3303"/>
          <a:stretch>
            <a:fillRect/>
          </a:stretch>
        </p:blipFill>
        <p:spPr>
          <a:xfrm>
            <a:off x="1000100" y="642918"/>
            <a:ext cx="2786082" cy="33976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786314" cy="646331"/>
          </a:xfrm>
          <a:prstGeom prst="rect">
            <a:avLst/>
          </a:prstGeom>
        </p:spPr>
        <p:txBody>
          <a:bodyPr wrap="squar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Роман </a:t>
            </a:r>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Балаян</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3786182" y="642918"/>
            <a:ext cx="5143536" cy="3785652"/>
          </a:xfrm>
          <a:prstGeom prst="rect">
            <a:avLst/>
          </a:prstGeom>
        </p:spPr>
        <p:txBody>
          <a:bodyPr wrap="square">
            <a:spAutoFit/>
          </a:bodyPr>
          <a:lstStyle/>
          <a:p>
            <a:pPr algn="just"/>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Роман Гургенович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Балаян</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15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квітня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1941, село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Неркін</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Оратаг</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Мартакертський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район,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Нагірний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Карабах)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радянський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кінорежисер,сценарист</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продюсер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вірменського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походження</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Лауреат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Державної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премії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СРСР (1987).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Народний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артист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(1997).</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46197_large.jpg"/>
          <p:cNvPicPr>
            <a:picLocks noChangeAspect="1"/>
          </p:cNvPicPr>
          <p:nvPr/>
        </p:nvPicPr>
        <p:blipFill>
          <a:blip r:embed="rId2" cstate="print"/>
          <a:stretch>
            <a:fillRect/>
          </a:stretch>
        </p:blipFill>
        <p:spPr>
          <a:xfrm>
            <a:off x="214282" y="714356"/>
            <a:ext cx="3314700" cy="4635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858312" cy="3416320"/>
          </a:xfrm>
          <a:prstGeom prst="rect">
            <a:avLst/>
          </a:prstGeom>
        </p:spPr>
        <p:txBody>
          <a:bodyPr wrap="square">
            <a:spAutoFit/>
          </a:bodyPr>
          <a:lstStyle/>
          <a:p>
            <a:pPr algn="just"/>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Українськими кіностудіями було знято також кінострічки, які набули великої популярності у всьому СРСР: «</a:t>
            </a:r>
            <a:r>
              <a:rPr lang="uk-UA" sz="2400" b="1" dirty="0" err="1" smtClean="0">
                <a:effectLst>
                  <a:outerShdw blurRad="38100" dist="38100" dir="2700000" algn="tl">
                    <a:srgbClr val="000000">
                      <a:alpha val="43137"/>
                    </a:srgbClr>
                  </a:outerShdw>
                </a:effectLst>
                <a:latin typeface="Times New Roman" pitchFamily="18" charset="0"/>
                <a:cs typeface="Times New Roman" pitchFamily="18" charset="0"/>
              </a:rPr>
              <a:t>Д'Артан'ян</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і три мушкетери» (1978, режисер Георгій </a:t>
            </a:r>
            <a:r>
              <a:rPr lang="uk-UA" sz="2400" b="1" dirty="0" err="1" smtClean="0">
                <a:effectLst>
                  <a:outerShdw blurRad="38100" dist="38100" dir="2700000" algn="tl">
                    <a:srgbClr val="000000">
                      <a:alpha val="43137"/>
                    </a:srgbClr>
                  </a:outerShdw>
                </a:effectLst>
                <a:latin typeface="Times New Roman" pitchFamily="18" charset="0"/>
                <a:cs typeface="Times New Roman" pitchFamily="18" charset="0"/>
              </a:rPr>
              <a:t>Юнгвальд-Хилькевич</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«Пригоди Електроніка» (1979, режисер Костянтин </a:t>
            </a:r>
            <a:r>
              <a:rPr lang="uk-UA" sz="2400" b="1" dirty="0" err="1" smtClean="0">
                <a:effectLst>
                  <a:outerShdw blurRad="38100" dist="38100" dir="2700000" algn="tl">
                    <a:srgbClr val="000000">
                      <a:alpha val="43137"/>
                    </a:srgbClr>
                  </a:outerShdw>
                </a:effectLst>
                <a:latin typeface="Times New Roman" pitchFamily="18" charset="0"/>
                <a:cs typeface="Times New Roman" pitchFamily="18" charset="0"/>
              </a:rPr>
              <a:t>Бромберг</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«Місце зустрічі змінити не можна» (1979, режисер Станіслав </a:t>
            </a:r>
            <a:r>
              <a:rPr lang="uk-UA" sz="2400" b="1" dirty="0" err="1" smtClean="0">
                <a:effectLst>
                  <a:outerShdw blurRad="38100" dist="38100" dir="2700000" algn="tl">
                    <a:srgbClr val="000000">
                      <a:alpha val="43137"/>
                    </a:srgbClr>
                  </a:outerShdw>
                </a:effectLst>
                <a:latin typeface="Times New Roman" pitchFamily="18" charset="0"/>
                <a:cs typeface="Times New Roman" pitchFamily="18" charset="0"/>
              </a:rPr>
              <a:t>Говорухін</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),«Зелений фургон» (1983, режисер Олександр </a:t>
            </a:r>
            <a:r>
              <a:rPr lang="uk-UA" sz="2400" b="1" dirty="0" err="1" smtClean="0">
                <a:effectLst>
                  <a:outerShdw blurRad="38100" dist="38100" dir="2700000" algn="tl">
                    <a:srgbClr val="000000">
                      <a:alpha val="43137"/>
                    </a:srgbClr>
                  </a:outerShdw>
                </a:effectLst>
                <a:latin typeface="Times New Roman" pitchFamily="18" charset="0"/>
                <a:cs typeface="Times New Roman" pitchFamily="18" charset="0"/>
              </a:rPr>
              <a:t>Павловский</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«Чародії» (1982, режисер Костянтин </a:t>
            </a:r>
            <a:r>
              <a:rPr lang="uk-UA" sz="2400" b="1" dirty="0" err="1" smtClean="0">
                <a:effectLst>
                  <a:outerShdw blurRad="38100" dist="38100" dir="2700000" algn="tl">
                    <a:srgbClr val="000000">
                      <a:alpha val="43137"/>
                    </a:srgbClr>
                  </a:outerShdw>
                </a:effectLst>
                <a:latin typeface="Times New Roman" pitchFamily="18" charset="0"/>
                <a:cs typeface="Times New Roman" pitchFamily="18" charset="0"/>
              </a:rPr>
              <a:t>Бромберг</a:t>
            </a:r>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 «Самотня жінка бажає познайомитись» (1986, </a:t>
            </a:r>
            <a:endParaRPr lang="uk-UA"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descr="d6381802796a2e3aa8f3ccede97f6542thumb640x480.jpg"/>
          <p:cNvPicPr>
            <a:picLocks noChangeAspect="1"/>
          </p:cNvPicPr>
          <p:nvPr/>
        </p:nvPicPr>
        <p:blipFill>
          <a:blip r:embed="rId2" cstate="print"/>
          <a:srcRect b="40625"/>
          <a:stretch>
            <a:fillRect/>
          </a:stretch>
        </p:blipFill>
        <p:spPr>
          <a:xfrm>
            <a:off x="142844" y="3571876"/>
            <a:ext cx="8858312" cy="31432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1934" y="714356"/>
            <a:ext cx="4929206" cy="3416320"/>
          </a:xfrm>
          <a:prstGeom prst="rect">
            <a:avLst/>
          </a:prstGeom>
        </p:spPr>
        <p:txBody>
          <a:bodyPr wrap="square">
            <a:spAutoFit/>
          </a:bodyPr>
          <a:lstStyle/>
          <a:p>
            <a:pPr algn="just"/>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Юнгвальд-Хількевич</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Георгій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Емілійович</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і</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російський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кінорежисер</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сценарист, художник.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Заслужений</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діяч</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мистецтв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(1995).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Був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членом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Спілки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кінематографістів</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України</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Батько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українського</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кінокритика</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Наталії</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err="1" smtClean="0">
                <a:effectLst>
                  <a:outerShdw blurRad="38100" dist="38100" dir="2700000" algn="tl">
                    <a:srgbClr val="000000">
                      <a:alpha val="43137"/>
                    </a:srgbClr>
                  </a:outerShdw>
                </a:effectLst>
                <a:latin typeface="Times New Roman" pitchFamily="18" charset="0"/>
                <a:cs typeface="Times New Roman" pitchFamily="18" charset="0"/>
              </a:rPr>
              <a:t>Юнгвальд-Хількевич</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0"/>
            <a:ext cx="9144000" cy="646331"/>
          </a:xfrm>
          <a:prstGeom prst="rect">
            <a:avLst/>
          </a:prstGeom>
        </p:spPr>
        <p:txBody>
          <a:bodyPr wrap="square">
            <a:spAutoFit/>
          </a:bodyPr>
          <a:lstStyle/>
          <a:p>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Юнгвальд-Хількевич</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Георгій</a:t>
            </a: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Емілійович</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 name="Рисунок 3" descr="0a170a7cf204.jpg"/>
          <p:cNvPicPr>
            <a:picLocks noChangeAspect="1"/>
          </p:cNvPicPr>
          <p:nvPr/>
        </p:nvPicPr>
        <p:blipFill>
          <a:blip r:embed="rId2" cstate="print"/>
          <a:stretch>
            <a:fillRect/>
          </a:stretch>
        </p:blipFill>
        <p:spPr>
          <a:xfrm>
            <a:off x="357158" y="714356"/>
            <a:ext cx="3595706" cy="50339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143636" cy="646331"/>
          </a:xfrm>
          <a:prstGeom prst="rect">
            <a:avLst/>
          </a:prstGeom>
        </p:spPr>
        <p:txBody>
          <a:bodyPr wrap="square">
            <a:spAutoFit/>
          </a:bodyPr>
          <a:lstStyle/>
          <a:p>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Костянтин </a:t>
            </a:r>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Бромберг</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3500430" y="612845"/>
            <a:ext cx="5500726" cy="4893647"/>
          </a:xfrm>
          <a:prstGeom prst="rect">
            <a:avLst/>
          </a:prstGeom>
        </p:spPr>
        <p:txBody>
          <a:bodyPr wrap="square">
            <a:spAutoFit/>
          </a:bodyPr>
          <a:lstStyle/>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Костянтин Леонідович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Бромберг</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(нар. 17 жовтня 1939, Харків) - радянський режисер, автор дитячих та музичних фільмів, заслужений діяч мистецтв Російської Федерації (1996), лауреат Державної премії СРСР. У 1958-1959 роках працював кореспондентом АПН і режисером на воркутинських студії ТБ. У 1965 році Костянтин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Бромберг</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закінчив сценарний факультет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ВДІКу</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де вчився в майстерні І.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Маневича</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потім працював режисером телебачення.</a:t>
            </a:r>
          </a:p>
        </p:txBody>
      </p:sp>
      <p:sp>
        <p:nvSpPr>
          <p:cNvPr id="4" name="Прямоугольник 3"/>
          <p:cNvSpPr/>
          <p:nvPr/>
        </p:nvSpPr>
        <p:spPr>
          <a:xfrm>
            <a:off x="142844" y="5357826"/>
            <a:ext cx="8858312" cy="1200329"/>
          </a:xfrm>
          <a:prstGeom prst="rect">
            <a:avLst/>
          </a:prstGeom>
        </p:spPr>
        <p:txBody>
          <a:bodyPr wrap="square">
            <a:spAutoFit/>
          </a:bodyPr>
          <a:lstStyle/>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Костянтином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Бромбергом</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створені цикли фільмів про Є.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Мравінський</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Г.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Караяном</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І.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Андронікова</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У 1980-х роках співпрацював з компанією CNN.</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13952_large.jpg"/>
          <p:cNvPicPr>
            <a:picLocks noChangeAspect="1"/>
          </p:cNvPicPr>
          <p:nvPr/>
        </p:nvPicPr>
        <p:blipFill>
          <a:blip r:embed="rId2" cstate="print"/>
          <a:stretch>
            <a:fillRect/>
          </a:stretch>
        </p:blipFill>
        <p:spPr>
          <a:xfrm>
            <a:off x="142844" y="642918"/>
            <a:ext cx="3314700" cy="4635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0562" y="714356"/>
            <a:ext cx="4429156" cy="3416320"/>
          </a:xfrm>
          <a:prstGeom prst="rect">
            <a:avLst/>
          </a:prstGeom>
        </p:spPr>
        <p:txBody>
          <a:bodyPr wrap="square">
            <a:spAutoFit/>
          </a:bodyPr>
          <a:lstStyle/>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Станіслав </a:t>
            </a:r>
            <a:r>
              <a:rPr lang="uk-UA" sz="2400" dirty="0" err="1" smtClean="0">
                <a:effectLst>
                  <a:outerShdw blurRad="38100" dist="38100" dir="2700000" algn="tl">
                    <a:srgbClr val="000000">
                      <a:alpha val="43137"/>
                    </a:srgbClr>
                  </a:outerShdw>
                </a:effectLst>
                <a:latin typeface="Times New Roman" pitchFamily="18" charset="0"/>
                <a:cs typeface="Times New Roman" pitchFamily="18" charset="0"/>
              </a:rPr>
              <a:t>Говорухін</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 режисер, актор, сценарист, </a:t>
            </a:r>
          </a:p>
          <a:p>
            <a:pPr algn="just"/>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публіцист, громадський діяч, політик. Зняв близько двох десятків художніх, п'ять публіцистичних фільмів, написав 14 сценаріїв і три книжки, має ряд акторських робіт.</a:t>
            </a:r>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0" y="0"/>
            <a:ext cx="7001981" cy="646331"/>
          </a:xfrm>
          <a:prstGeom prst="rect">
            <a:avLst/>
          </a:prstGeom>
        </p:spPr>
        <p:txBody>
          <a:bodyPr wrap="none">
            <a:spAutoFit/>
          </a:bodyPr>
          <a:lstStyle/>
          <a:p>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Говорухін</a:t>
            </a:r>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Станіслав Сергійович</a:t>
            </a:r>
            <a:endParaRPr lang="uk-U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4" name="Рисунок 3" descr="250px-Stanislav_Govorukhin_IT_MOW_04-11.jpg"/>
          <p:cNvPicPr>
            <a:picLocks noChangeAspect="1"/>
          </p:cNvPicPr>
          <p:nvPr/>
        </p:nvPicPr>
        <p:blipFill>
          <a:blip r:embed="rId2" cstate="print"/>
          <a:stretch>
            <a:fillRect/>
          </a:stretch>
        </p:blipFill>
        <p:spPr>
          <a:xfrm>
            <a:off x="214282" y="785793"/>
            <a:ext cx="4214842" cy="58333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320</TotalTime>
  <Words>267</Words>
  <Application>Microsoft Office PowerPoint</Application>
  <PresentationFormat>Экран (4:3)</PresentationFormat>
  <Paragraphs>90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Радянське кіно України 1970-80-х років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Радянське кіно України 1970-80-х років </dc:title>
  <cp:lastModifiedBy>Admin</cp:lastModifiedBy>
  <cp:revision>29</cp:revision>
  <dcterms:modified xsi:type="dcterms:W3CDTF">2014-02-12T21:39:48Z</dcterms:modified>
</cp:coreProperties>
</file>