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0"/>
  </p:handout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2BC63-BC84-4E05-84A8-C787F4C6248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603EB-C6CD-40EE-AD71-5F2354B31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12D-B722-4617-8949-82F91837C64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422F-274B-4555-A86C-FA8101772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12D-B722-4617-8949-82F91837C64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422F-274B-4555-A86C-FA8101772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12D-B722-4617-8949-82F91837C64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422F-274B-4555-A86C-FA8101772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12D-B722-4617-8949-82F91837C64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422F-274B-4555-A86C-FA8101772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12D-B722-4617-8949-82F91837C64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422F-274B-4555-A86C-FA8101772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12D-B722-4617-8949-82F91837C64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422F-274B-4555-A86C-FA8101772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12D-B722-4617-8949-82F91837C64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422F-274B-4555-A86C-FA8101772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12D-B722-4617-8949-82F91837C64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422F-274B-4555-A86C-FA8101772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12D-B722-4617-8949-82F91837C64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422F-274B-4555-A86C-FA8101772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12D-B722-4617-8949-82F91837C64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9422F-274B-4555-A86C-FA8101772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12D-B722-4617-8949-82F91837C64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39422F-274B-4555-A86C-FA81017723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3C712D-B722-4617-8949-82F91837C643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39422F-274B-4555-A86C-FA81017723A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Механіка і механізація виробництва</a:t>
            </a:r>
            <a:endParaRPr lang="ru-RU" dirty="0"/>
          </a:p>
        </p:txBody>
      </p:sp>
      <p:pic>
        <p:nvPicPr>
          <p:cNvPr id="4" name="Рисунок 3" descr="J0149481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4143380"/>
            <a:ext cx="2144162" cy="21788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2928958"/>
          </a:xfrm>
        </p:spPr>
        <p:txBody>
          <a:bodyPr>
            <a:normAutofit/>
          </a:bodyPr>
          <a:lstStyle/>
          <a:p>
            <a:r>
              <a:rPr lang="ru-RU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Механізація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— один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із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головних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напрямів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сучасного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науково-технічного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прогресу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Механіка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— наука про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машини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мистецтво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побудови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машин.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Це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найдавніша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наука, яка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розширює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наші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знання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про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Всесвіт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тіла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нас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оточують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J0199727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86776" y="5857892"/>
            <a:ext cx="654097" cy="642942"/>
          </a:xfrm>
          <a:prstGeom prst="rect">
            <a:avLst/>
          </a:prstGeom>
        </p:spPr>
      </p:pic>
      <p:pic>
        <p:nvPicPr>
          <p:cNvPr id="5" name="Рисунок 4" descr="J0287005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3500438"/>
            <a:ext cx="2357454" cy="3188515"/>
          </a:xfrm>
          <a:prstGeom prst="rect">
            <a:avLst/>
          </a:prstGeom>
        </p:spPr>
      </p:pic>
      <p:pic>
        <p:nvPicPr>
          <p:cNvPr id="6" name="Рисунок 5" descr="4326_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2786058"/>
            <a:ext cx="5214974" cy="39112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928694"/>
          </a:xfrm>
        </p:spPr>
        <p:txBody>
          <a:bodyPr/>
          <a:lstStyle/>
          <a:p>
            <a:pPr algn="ctr"/>
            <a:r>
              <a:rPr lang="uk-UA" b="1" i="1" dirty="0" err="1" smtClean="0">
                <a:solidFill>
                  <a:schemeClr val="accent1">
                    <a:lumMod val="50000"/>
                  </a:schemeClr>
                </a:solidFill>
              </a:rPr>
              <a:t>Мехпнізація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терміном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механізація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розуміється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головним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чином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витіснення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ручного труда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заміна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його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машинним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тих ланках, де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він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ще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досі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залишається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розвитку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механізація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проходила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декілька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етапів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механізації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технологічних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відмінних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найбільшою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трудомісткістю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до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механізації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практично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всіх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технологічних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частково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допоміжних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робіт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При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цьому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склалася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певна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диспропорція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яка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призвела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до того,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тільки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машинобудуванні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металообробці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більше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за половину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робочих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місць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зайнято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підсобних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допоміжних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роботах.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Рисунок 3" descr="J0285360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9987" y="5040173"/>
            <a:ext cx="1474013" cy="1817827"/>
          </a:xfrm>
          <a:prstGeom prst="rect">
            <a:avLst/>
          </a:prstGeom>
        </p:spPr>
      </p:pic>
      <p:pic>
        <p:nvPicPr>
          <p:cNvPr id="5" name="Рисунок 4" descr="hi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5357826"/>
            <a:ext cx="3643338" cy="1500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</a:rPr>
              <a:t>Автоматизація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</a:rPr>
              <a:t>виробництва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/>
          </a:bodyPr>
          <a:lstStyle/>
          <a:p>
            <a:r>
              <a:rPr lang="ru-RU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Автоматизація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виробництва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застосування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технічних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засобів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метою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повної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часткової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заміни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участі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людини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процесах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отримання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перетворення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передачі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використання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енергії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матеріалів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інформації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Розрізнюють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автоматизацію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часткову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охоплює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окремі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операції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комплексну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автоматизуючи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весь цикл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робіт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У тому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випадку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коли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автоматизований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реалізовується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без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безпосередньої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участі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людини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кажуть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про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повну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автоматизацію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цього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процесу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Рисунок 6" descr="J0205582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4929198"/>
            <a:ext cx="1776679" cy="1630375"/>
          </a:xfrm>
          <a:prstGeom prst="rect">
            <a:avLst/>
          </a:prstGeom>
        </p:spPr>
      </p:pic>
      <p:pic>
        <p:nvPicPr>
          <p:cNvPr id="6" name="Рисунок 5" descr="02_02_02_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5000636"/>
            <a:ext cx="4071966" cy="1714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Робот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Уперше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слово «робот» прозвучало в 1920 р. У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знаменитій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п'єсі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чеського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письменника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Карела Чапека «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R.U.R.».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Сьогодні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існують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три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різновиди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роботів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жорсткою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програмою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дії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керовані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операторами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діючі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цілеспрямовано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без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втручання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людини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Широке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застосування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роботів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жорсткою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програмою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дії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роботів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керованих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операторами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знайшли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своє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застосування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машинобудуванні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виробництві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электронники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інших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виробництвах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використанням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різного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роду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конвеєрного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виробництва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Рисунок 3" descr="J023468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5214950"/>
            <a:ext cx="2500330" cy="1473063"/>
          </a:xfrm>
          <a:prstGeom prst="rect">
            <a:avLst/>
          </a:prstGeom>
        </p:spPr>
      </p:pic>
      <p:pic>
        <p:nvPicPr>
          <p:cNvPr id="5" name="Рисунок 4" descr="2008092319163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5214950"/>
            <a:ext cx="2000264" cy="14973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/>
          <a:lstStyle/>
          <a:p>
            <a:pPr algn="ctr"/>
            <a:r>
              <a:rPr lang="uk-UA" b="1" i="1" dirty="0" err="1" smtClean="0">
                <a:solidFill>
                  <a:schemeClr val="accent1">
                    <a:lumMod val="50000"/>
                  </a:schemeClr>
                </a:solidFill>
              </a:rPr>
              <a:t>Кокомп'ютеризація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Розвиток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комп'ютеризації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викликає</a:t>
            </a:r>
            <a:r>
              <a:rPr lang="ru-RU" sz="2400" dirty="0" smtClean="0"/>
              <a:t> потребу в </a:t>
            </a:r>
            <a:r>
              <a:rPr lang="ru-RU" sz="2400" dirty="0" err="1" smtClean="0"/>
              <a:t>розробці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засобів</a:t>
            </a:r>
            <a:r>
              <a:rPr lang="ru-RU" sz="2400" dirty="0" smtClean="0"/>
              <a:t> </a:t>
            </a:r>
            <a:r>
              <a:rPr lang="ru-RU" sz="2400" dirty="0" err="1" smtClean="0"/>
              <a:t>обчислювальної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техніки</a:t>
            </a:r>
            <a:r>
              <a:rPr lang="ru-RU" sz="2400" dirty="0" smtClean="0"/>
              <a:t>.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характерними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особливостями</a:t>
            </a:r>
            <a:r>
              <a:rPr lang="ru-RU" sz="2400" dirty="0" smtClean="0"/>
              <a:t> є: </a:t>
            </a: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бази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надзвичайно</a:t>
            </a:r>
            <a:r>
              <a:rPr lang="ru-RU" sz="2400" dirty="0" smtClean="0"/>
              <a:t> великих </a:t>
            </a:r>
            <a:r>
              <a:rPr lang="ru-RU" sz="2400" dirty="0" err="1" smtClean="0"/>
              <a:t>інтегральних</a:t>
            </a:r>
            <a:r>
              <a:rPr lang="ru-RU" sz="2400" dirty="0" smtClean="0"/>
              <a:t> схемах;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продуктивності</a:t>
            </a:r>
            <a:r>
              <a:rPr lang="ru-RU" sz="2400" dirty="0" smtClean="0"/>
              <a:t> до 10 </a:t>
            </a:r>
            <a:r>
              <a:rPr lang="ru-RU" sz="2400" dirty="0" err="1" smtClean="0"/>
              <a:t>мільярдів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операцій</a:t>
            </a:r>
            <a:r>
              <a:rPr lang="ru-RU" sz="2400" dirty="0" smtClean="0"/>
              <a:t> в секунду; </a:t>
            </a:r>
            <a:r>
              <a:rPr lang="ru-RU" sz="2400" dirty="0" err="1" smtClean="0"/>
              <a:t>наявність</a:t>
            </a:r>
            <a:r>
              <a:rPr lang="ru-RU" sz="2400" dirty="0" smtClean="0"/>
              <a:t> штучного </a:t>
            </a:r>
            <a:r>
              <a:rPr lang="ru-RU" sz="2400" dirty="0" err="1" smtClean="0"/>
              <a:t>інтелекту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розширює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можливості</a:t>
            </a:r>
            <a:r>
              <a:rPr lang="ru-RU" sz="2400" dirty="0" smtClean="0"/>
              <a:t> ЕОМ(</a:t>
            </a:r>
            <a:r>
              <a:rPr lang="ru-RU" sz="2400" i="1" dirty="0" err="1" smtClean="0"/>
              <a:t>електронно-обчислювальних</a:t>
            </a:r>
            <a:r>
              <a:rPr lang="ru-RU" sz="2400" i="1" dirty="0" smtClean="0"/>
              <a:t> машин</a:t>
            </a:r>
            <a:r>
              <a:rPr lang="ru-RU" sz="2400" dirty="0" smtClean="0"/>
              <a:t>) в </a:t>
            </a:r>
            <a:r>
              <a:rPr lang="ru-RU" sz="2400" dirty="0" err="1" smtClean="0"/>
              <a:t>обробці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поступаючої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інформації</a:t>
            </a:r>
            <a:r>
              <a:rPr lang="ru-RU" sz="2400" dirty="0" smtClean="0"/>
              <a:t>; </a:t>
            </a:r>
            <a:r>
              <a:rPr lang="ru-RU" sz="2400" dirty="0" err="1" smtClean="0"/>
              <a:t>можливість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спілкування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ЕОМ на </a:t>
            </a:r>
            <a:r>
              <a:rPr lang="ru-RU" sz="2400" dirty="0" err="1" smtClean="0"/>
              <a:t>природній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мові</a:t>
            </a:r>
            <a:r>
              <a:rPr lang="ru-RU" sz="2400" dirty="0" smtClean="0"/>
              <a:t> шляхом </a:t>
            </a:r>
            <a:r>
              <a:rPr lang="ru-RU" sz="2400" dirty="0" err="1" smtClean="0"/>
              <a:t>мовного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графічного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обміну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інформацією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1169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174" y="4847735"/>
            <a:ext cx="1928826" cy="2010265"/>
          </a:xfrm>
          <a:prstGeom prst="rect">
            <a:avLst/>
          </a:prstGeom>
        </p:spPr>
      </p:pic>
      <p:pic>
        <p:nvPicPr>
          <p:cNvPr id="5" name="Рисунок 4" descr="rand_compu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86116" y="4786322"/>
            <a:ext cx="3643338" cy="2071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pPr algn="ctr"/>
            <a:r>
              <a:rPr lang="uk-UA" b="1" i="1" dirty="0" smtClean="0">
                <a:solidFill>
                  <a:schemeClr val="accent1">
                    <a:lumMod val="50000"/>
                  </a:schemeClr>
                </a:solidFill>
              </a:rPr>
              <a:t>Мікропроцесор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Потрібно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відмітити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важливий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комп'ютеризації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виробництва</a:t>
            </a:r>
            <a:r>
              <a:rPr lang="ru-RU" sz="2400" dirty="0" smtClean="0"/>
              <a:t>, як </a:t>
            </a:r>
            <a:r>
              <a:rPr lang="ru-RU" sz="2400" dirty="0" err="1" smtClean="0"/>
              <a:t>широке</a:t>
            </a:r>
            <a:r>
              <a:rPr lang="ru-RU" sz="2400" dirty="0" smtClean="0"/>
              <a:t> </a:t>
            </a:r>
            <a:r>
              <a:rPr lang="ru-RU" sz="2400" dirty="0" err="1" smtClean="0"/>
              <a:t>поширення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власне</a:t>
            </a:r>
            <a:r>
              <a:rPr lang="ru-RU" sz="2400" dirty="0" smtClean="0"/>
              <a:t> </a:t>
            </a:r>
            <a:r>
              <a:rPr lang="ru-RU" sz="2400" dirty="0" err="1" smtClean="0"/>
              <a:t>мікропроцесорів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кожний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орієнтований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виконання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однієї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декількох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спеціальних</a:t>
            </a:r>
            <a:r>
              <a:rPr lang="ru-RU" sz="2400" dirty="0" smtClean="0"/>
              <a:t> задач. </a:t>
            </a:r>
            <a:r>
              <a:rPr lang="ru-RU" sz="2400" dirty="0" err="1" smtClean="0"/>
              <a:t>Вбудова</a:t>
            </a:r>
            <a:r>
              <a:rPr lang="ru-RU" sz="2400" dirty="0" smtClean="0"/>
              <a:t> таких </a:t>
            </a:r>
            <a:r>
              <a:rPr lang="ru-RU" sz="2400" dirty="0" err="1" smtClean="0"/>
              <a:t>мікропроцесорів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вузли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промислового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обладнання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дозволяє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поставлених</a:t>
            </a:r>
            <a:r>
              <a:rPr lang="ru-RU" sz="2400" dirty="0" smtClean="0"/>
              <a:t> задач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мінімальними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витратами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в оптимальному </a:t>
            </a:r>
            <a:r>
              <a:rPr lang="ru-RU" sz="2400" dirty="0" err="1" smtClean="0"/>
              <a:t>вигляді</a:t>
            </a:r>
            <a:r>
              <a:rPr lang="ru-RU" sz="2400" dirty="0" smtClean="0"/>
              <a:t>.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мікропроцесорної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техніки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збору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реєстрації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локального </a:t>
            </a:r>
            <a:r>
              <a:rPr lang="ru-RU" sz="2400" dirty="0" err="1" smtClean="0"/>
              <a:t>управління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розширює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функціональні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промислового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обладнання</a:t>
            </a:r>
            <a:endParaRPr lang="ru-RU" sz="2400" dirty="0"/>
          </a:p>
        </p:txBody>
      </p:sp>
      <p:pic>
        <p:nvPicPr>
          <p:cNvPr id="4" name="Рисунок 3" descr="news1208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5214950"/>
            <a:ext cx="1857388" cy="1485910"/>
          </a:xfrm>
          <a:prstGeom prst="rect">
            <a:avLst/>
          </a:prstGeom>
        </p:spPr>
      </p:pic>
      <p:pic>
        <p:nvPicPr>
          <p:cNvPr id="5" name="Рисунок 4" descr="cell-phone-microprocess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5286388"/>
            <a:ext cx="1857388" cy="13930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Висновки: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Автоматизація</a:t>
            </a:r>
            <a:r>
              <a:rPr lang="ru-RU" dirty="0" smtClean="0"/>
              <a:t>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повільними</a:t>
            </a:r>
            <a:r>
              <a:rPr lang="ru-RU" dirty="0" smtClean="0"/>
              <a:t> темпами, в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напрямках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чітку</a:t>
            </a:r>
            <a:r>
              <a:rPr lang="ru-RU" dirty="0" smtClean="0"/>
              <a:t> </a:t>
            </a:r>
            <a:r>
              <a:rPr lang="ru-RU" dirty="0" err="1" smtClean="0"/>
              <a:t>тенденцію</a:t>
            </a:r>
            <a:r>
              <a:rPr lang="ru-RU" dirty="0" smtClean="0"/>
              <a:t> </a:t>
            </a:r>
            <a:r>
              <a:rPr lang="ru-RU" dirty="0" err="1" smtClean="0"/>
              <a:t>просування</a:t>
            </a:r>
            <a:r>
              <a:rPr lang="ru-RU" dirty="0" smtClean="0"/>
              <a:t> вперед.</a:t>
            </a:r>
          </a:p>
          <a:p>
            <a:endParaRPr lang="ru-RU" dirty="0" smtClean="0"/>
          </a:p>
          <a:p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виробникові</a:t>
            </a:r>
            <a:r>
              <a:rPr lang="ru-RU" dirty="0" smtClean="0"/>
              <a:t> </a:t>
            </a:r>
            <a:r>
              <a:rPr lang="ru-RU" dirty="0" err="1" smtClean="0"/>
              <a:t>заощадити</a:t>
            </a:r>
            <a:r>
              <a:rPr lang="ru-RU" dirty="0" smtClean="0"/>
              <a:t> </a:t>
            </a:r>
            <a:r>
              <a:rPr lang="ru-RU" dirty="0" err="1" smtClean="0"/>
              <a:t>кошти</a:t>
            </a:r>
            <a:r>
              <a:rPr lang="ru-RU" dirty="0" smtClean="0"/>
              <a:t> на </a:t>
            </a:r>
            <a:r>
              <a:rPr lang="ru-RU" dirty="0" err="1" smtClean="0"/>
              <a:t>сировину</a:t>
            </a:r>
            <a:r>
              <a:rPr lang="ru-RU" dirty="0" smtClean="0"/>
              <a:t>, </a:t>
            </a:r>
            <a:r>
              <a:rPr lang="ru-RU" dirty="0" err="1" smtClean="0"/>
              <a:t>електроенергію</a:t>
            </a:r>
            <a:r>
              <a:rPr lang="ru-RU" dirty="0" smtClean="0"/>
              <a:t>, </a:t>
            </a:r>
            <a:r>
              <a:rPr lang="ru-RU" dirty="0" err="1" smtClean="0"/>
              <a:t>робочу</a:t>
            </a:r>
            <a:r>
              <a:rPr lang="ru-RU" dirty="0" smtClean="0"/>
              <a:t> силу, </a:t>
            </a:r>
            <a:r>
              <a:rPr lang="ru-RU" dirty="0" err="1" smtClean="0"/>
              <a:t>організацію</a:t>
            </a:r>
            <a:r>
              <a:rPr lang="ru-RU" dirty="0" smtClean="0"/>
              <a:t> </a:t>
            </a:r>
            <a:r>
              <a:rPr lang="ru-RU" dirty="0" err="1" smtClean="0"/>
              <a:t>виробничого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та </a:t>
            </a:r>
            <a:r>
              <a:rPr lang="ru-RU" dirty="0" err="1" smtClean="0"/>
              <a:t>інше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Нажаль</a:t>
            </a:r>
            <a:r>
              <a:rPr lang="ru-RU" dirty="0" smtClean="0"/>
              <a:t>, </a:t>
            </a:r>
            <a:r>
              <a:rPr lang="ru-RU" dirty="0" err="1" smtClean="0"/>
              <a:t>Україна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країною</a:t>
            </a:r>
            <a:r>
              <a:rPr lang="ru-RU" dirty="0" smtClean="0"/>
              <a:t>, яка </a:t>
            </a:r>
            <a:r>
              <a:rPr lang="ru-RU" dirty="0" err="1" smtClean="0"/>
              <a:t>найшвидше</a:t>
            </a:r>
            <a:r>
              <a:rPr lang="ru-RU" dirty="0" smtClean="0"/>
              <a:t> </a:t>
            </a:r>
            <a:r>
              <a:rPr lang="ru-RU" dirty="0" err="1" smtClean="0"/>
              <a:t>знаходить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та </a:t>
            </a:r>
            <a:r>
              <a:rPr lang="ru-RU" dirty="0" err="1" smtClean="0"/>
              <a:t>впроваджує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</a:t>
            </a:r>
            <a:r>
              <a:rPr lang="ru-RU" dirty="0" err="1" smtClean="0"/>
              <a:t>спеціальний</a:t>
            </a:r>
            <a:r>
              <a:rPr lang="ru-RU" dirty="0" smtClean="0"/>
              <a:t> Фонд </a:t>
            </a:r>
            <a:r>
              <a:rPr lang="ru-RU" dirty="0" err="1" smtClean="0"/>
              <a:t>Розробки</a:t>
            </a:r>
            <a:r>
              <a:rPr lang="ru-RU" dirty="0" smtClean="0"/>
              <a:t> та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Економічній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нова </a:t>
            </a:r>
            <a:r>
              <a:rPr lang="ru-RU" dirty="0" err="1" smtClean="0"/>
              <a:t>інноваційна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, яка </a:t>
            </a:r>
            <a:r>
              <a:rPr lang="ru-RU" dirty="0" err="1" smtClean="0"/>
              <a:t>ґрунтується</a:t>
            </a:r>
            <a:r>
              <a:rPr lang="ru-RU" dirty="0" smtClean="0"/>
              <a:t> на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кращих</a:t>
            </a:r>
            <a:r>
              <a:rPr lang="ru-RU" dirty="0" smtClean="0"/>
              <a:t> </a:t>
            </a:r>
            <a:r>
              <a:rPr lang="ru-RU" dirty="0" err="1" smtClean="0"/>
              <a:t>вітчизняних</a:t>
            </a:r>
            <a:r>
              <a:rPr lang="ru-RU" dirty="0" smtClean="0"/>
              <a:t> </a:t>
            </a:r>
            <a:r>
              <a:rPr lang="ru-RU" dirty="0" err="1" smtClean="0"/>
              <a:t>розробок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</TotalTime>
  <Words>461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Механіка і механізація виробництва</vt:lpstr>
      <vt:lpstr>Механізація — один із головних напрямів сучасного науково-технічного прогресу. Механіка — наука про машини, мистецтво побудови машин. Це найдавніша наука, яка розширює наші знання про Всесвіт, про тіла, що нас оточують. </vt:lpstr>
      <vt:lpstr>Мехпнізація</vt:lpstr>
      <vt:lpstr>Автоматизація виробництва</vt:lpstr>
      <vt:lpstr>Робот</vt:lpstr>
      <vt:lpstr>Кокомп'ютеризація</vt:lpstr>
      <vt:lpstr>Мікропроцесор</vt:lpstr>
      <vt:lpstr>Висновки: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Механіка і механізація виробництва</dc:title>
  <dc:creator>Admin</dc:creator>
  <cp:lastModifiedBy>Ярослав</cp:lastModifiedBy>
  <cp:revision>8</cp:revision>
  <dcterms:created xsi:type="dcterms:W3CDTF">2011-02-09T19:14:45Z</dcterms:created>
  <dcterms:modified xsi:type="dcterms:W3CDTF">2014-06-03T17:00:51Z</dcterms:modified>
</cp:coreProperties>
</file>