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61A4E-0F15-4E7A-80CB-70CBC1A62BB3}" type="datetimeFigureOut">
              <a:rPr lang="ru-RU" smtClean="0"/>
              <a:t>24.04.2012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6F1EE-049A-4147-9EC6-DA7EF70C05D7}"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976F1EE-049A-4147-9EC6-DA7EF70C05D7}" type="slidenum">
              <a:rPr lang="uk-UA" smtClean="0"/>
              <a:t>1</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976F1EE-049A-4147-9EC6-DA7EF70C05D7}" type="slidenum">
              <a:rPr lang="uk-UA" smtClean="0"/>
              <a:t>10</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976F1EE-049A-4147-9EC6-DA7EF70C05D7}" type="slidenum">
              <a:rPr lang="uk-UA" smtClean="0"/>
              <a:t>11</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976F1EE-049A-4147-9EC6-DA7EF70C05D7}" type="slidenum">
              <a:rPr lang="uk-UA" smtClean="0"/>
              <a:t>2</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976F1EE-049A-4147-9EC6-DA7EF70C05D7}" type="slidenum">
              <a:rPr lang="uk-UA" smtClean="0"/>
              <a:t>3</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976F1EE-049A-4147-9EC6-DA7EF70C05D7}" type="slidenum">
              <a:rPr lang="uk-UA" smtClean="0"/>
              <a:t>4</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976F1EE-049A-4147-9EC6-DA7EF70C05D7}" type="slidenum">
              <a:rPr lang="uk-UA" smtClean="0"/>
              <a:t>5</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976F1EE-049A-4147-9EC6-DA7EF70C05D7}" type="slidenum">
              <a:rPr lang="uk-UA" smtClean="0"/>
              <a:t>6</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976F1EE-049A-4147-9EC6-DA7EF70C05D7}" type="slidenum">
              <a:rPr lang="uk-UA" smtClean="0"/>
              <a:t>7</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976F1EE-049A-4147-9EC6-DA7EF70C05D7}" type="slidenum">
              <a:rPr lang="uk-UA" smtClean="0"/>
              <a:t>8</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D976F1EE-049A-4147-9EC6-DA7EF70C05D7}" type="slidenum">
              <a:rPr lang="uk-UA" smtClean="0"/>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0"/>
            <a:ext cx="7772400" cy="1470025"/>
          </a:xfrm>
        </p:spPr>
        <p:txBody>
          <a:bodyPr/>
          <a:lstStyle/>
          <a:p>
            <a:r>
              <a:rPr lang="uk-UA" dirty="0" smtClean="0">
                <a:latin typeface="Constantia" pitchFamily="18" charset="0"/>
              </a:rPr>
              <a:t>Реклама</a:t>
            </a:r>
            <a:endParaRPr lang="uk-UA" dirty="0">
              <a:latin typeface="Constantia" pitchFamily="18" charset="0"/>
            </a:endParaRPr>
          </a:p>
        </p:txBody>
      </p:sp>
      <p:sp>
        <p:nvSpPr>
          <p:cNvPr id="3" name="Подзаголовок 2"/>
          <p:cNvSpPr>
            <a:spLocks noGrp="1"/>
          </p:cNvSpPr>
          <p:nvPr>
            <p:ph type="subTitle" idx="1"/>
          </p:nvPr>
        </p:nvSpPr>
        <p:spPr/>
        <p:txBody>
          <a:bodyPr/>
          <a:lstStyle/>
          <a:p>
            <a:endParaRPr lang="uk-UA" dirty="0"/>
          </a:p>
        </p:txBody>
      </p:sp>
      <p:pic>
        <p:nvPicPr>
          <p:cNvPr id="1026" name="Picture 2" descr="F:\художка\Фото\Web-advertising 2.jpg"/>
          <p:cNvPicPr>
            <a:picLocks noChangeAspect="1" noChangeArrowheads="1"/>
          </p:cNvPicPr>
          <p:nvPr/>
        </p:nvPicPr>
        <p:blipFill>
          <a:blip r:embed="rId3"/>
          <a:srcRect/>
          <a:stretch>
            <a:fillRect/>
          </a:stretch>
        </p:blipFill>
        <p:spPr bwMode="auto">
          <a:xfrm>
            <a:off x="2428860" y="1500174"/>
            <a:ext cx="4406900" cy="4394200"/>
          </a:xfrm>
          <a:prstGeom prst="rect">
            <a:avLst/>
          </a:prstGeom>
          <a:noFill/>
        </p:spPr>
      </p:pic>
    </p:spTree>
  </p:cSld>
  <p:clrMapOvr>
    <a:masterClrMapping/>
  </p:clrMapOvr>
  <p:transition spd="slow" advClick="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8194" name="Picture 2" descr="F:\художка\Фото\kuz4.jpg"/>
          <p:cNvPicPr>
            <a:picLocks noGrp="1" noChangeAspect="1" noChangeArrowheads="1"/>
          </p:cNvPicPr>
          <p:nvPr>
            <p:ph idx="1"/>
          </p:nvPr>
        </p:nvPicPr>
        <p:blipFill>
          <a:blip r:embed="rId3"/>
          <a:srcRect/>
          <a:stretch>
            <a:fillRect/>
          </a:stretch>
        </p:blipFill>
        <p:spPr bwMode="auto">
          <a:xfrm>
            <a:off x="1143000" y="1715294"/>
            <a:ext cx="6858000" cy="4295775"/>
          </a:xfrm>
          <a:prstGeom prst="rect">
            <a:avLst/>
          </a:prstGeom>
          <a:noFill/>
        </p:spPr>
      </p:pic>
    </p:spTree>
  </p:cSld>
  <p:clrMapOvr>
    <a:masterClrMapping/>
  </p:clrMapOvr>
  <p:transition spd="slow" advClick="0">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218" name="Picture 2" descr="F:\художка\Фото\11.jpg"/>
          <p:cNvPicPr>
            <a:picLocks noGrp="1" noChangeAspect="1" noChangeArrowheads="1"/>
          </p:cNvPicPr>
          <p:nvPr>
            <p:ph idx="1"/>
          </p:nvPr>
        </p:nvPicPr>
        <p:blipFill>
          <a:blip r:embed="rId3"/>
          <a:srcRect/>
          <a:stretch>
            <a:fillRect/>
          </a:stretch>
        </p:blipFill>
        <p:spPr bwMode="auto">
          <a:xfrm>
            <a:off x="1560186" y="1600200"/>
            <a:ext cx="6023628" cy="4525963"/>
          </a:xfrm>
          <a:prstGeom prst="rect">
            <a:avLst/>
          </a:prstGeom>
          <a:noFill/>
        </p:spPr>
      </p:pic>
    </p:spTree>
  </p:cSld>
  <p:clrMapOvr>
    <a:masterClrMapping/>
  </p:clrMapOvr>
  <p:transition spd="slow" advClick="0">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0242" name="Picture 2" descr="F:\художка\Фото\готово\15192.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ransition spd="slow" advClick="0">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a:t>
            </a:r>
            <a:r>
              <a:rPr lang="uk-UA" dirty="0" smtClean="0"/>
              <a:t> вся реклама ефективна</a:t>
            </a:r>
            <a:endParaRPr lang="uk-UA" dirty="0"/>
          </a:p>
        </p:txBody>
      </p:sp>
      <p:sp>
        <p:nvSpPr>
          <p:cNvPr id="3" name="Содержимое 2"/>
          <p:cNvSpPr>
            <a:spLocks noGrp="1"/>
          </p:cNvSpPr>
          <p:nvPr>
            <p:ph idx="1"/>
          </p:nvPr>
        </p:nvSpPr>
        <p:spPr>
          <a:xfrm>
            <a:off x="485804" y="1600200"/>
            <a:ext cx="8229600" cy="4525963"/>
          </a:xfrm>
        </p:spPr>
        <p:txBody>
          <a:bodyPr>
            <a:normAutofit fontScale="92500" lnSpcReduction="20000"/>
          </a:bodyPr>
          <a:lstStyle/>
          <a:p>
            <a:pPr>
              <a:buNone/>
            </a:pPr>
            <a:r>
              <a:rPr lang="uk-UA" dirty="0" smtClean="0"/>
              <a:t/>
            </a:r>
            <a:br>
              <a:rPr lang="uk-UA" dirty="0" smtClean="0"/>
            </a:br>
            <a:r>
              <a:rPr lang="uk-UA" dirty="0" smtClean="0"/>
              <a:t> У людини існує система установок, стереотипів, через які можна і потрібно формувати образ, причому, в сукупності з зображально-виражальними засобами мови. Реклама досягне мети лише в тому випадку, якщо при її створенні будуть враховуватися особливості людської психіки. Загальноприйнятою моделлю сприйняття реклами прийнято вважати AIDMA </a:t>
            </a:r>
            <a:r>
              <a:rPr lang="uk-UA" dirty="0" err="1" smtClean="0"/>
              <a:t>model</a:t>
            </a:r>
            <a:r>
              <a:rPr lang="uk-UA" dirty="0" smtClean="0"/>
              <a:t> **, що припускає наступний ланцюжок «Увага-Інтерес-Бажання-Мотив-Дія».</a:t>
            </a:r>
            <a:endParaRPr lang="uk-UA" dirty="0"/>
          </a:p>
        </p:txBody>
      </p:sp>
    </p:spTree>
  </p:cSld>
  <p:clrMapOvr>
    <a:masterClrMapping/>
  </p:clrMapOvr>
  <p:transition spd="slow" advClick="0">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0" y="0"/>
            <a:ext cx="5143504" cy="6858000"/>
          </a:xfrm>
        </p:spPr>
        <p:txBody>
          <a:bodyPr>
            <a:normAutofit fontScale="77500" lnSpcReduction="20000"/>
          </a:bodyPr>
          <a:lstStyle/>
          <a:p>
            <a:r>
              <a:rPr lang="ru-RU" dirty="0" smtClean="0"/>
              <a:t>Р</a:t>
            </a:r>
            <a:r>
              <a:rPr lang="uk-UA" dirty="0" err="1" smtClean="0"/>
              <a:t>еклама</a:t>
            </a:r>
            <a:r>
              <a:rPr lang="uk-UA" dirty="0" smtClean="0"/>
              <a:t> повинна збудити інтерес споживача, впливаючи на його інтелект або емоції.</a:t>
            </a:r>
            <a:br>
              <a:rPr lang="uk-UA" dirty="0" smtClean="0"/>
            </a:br>
            <a:r>
              <a:rPr lang="uk-UA" dirty="0" smtClean="0"/>
              <a:t/>
            </a:r>
            <a:br>
              <a:rPr lang="uk-UA" dirty="0" smtClean="0"/>
            </a:br>
            <a:r>
              <a:rPr lang="uk-UA" dirty="0" smtClean="0"/>
              <a:t>Якщо реклама залучає емоційно, то, щоб змусити людину затримати на ній свою увагу, вона повинна зацікавити його своїм змістом, викликати </a:t>
            </a:r>
            <a:r>
              <a:rPr lang="ru-RU" dirty="0" smtClean="0"/>
              <a:t>одну</a:t>
            </a:r>
            <a:r>
              <a:rPr lang="uk-UA" dirty="0" smtClean="0"/>
              <a:t> чи іншу реакцію. Наприклад, порадувати, заінтригувати, здивувати, підбадьорити. Гарна реклама не тільки сформує в свідомості споживача уявлення про продукцію, створить рекламний образ, а й пробудить у ньому бажання скористатися нею, тобто піти якимось </a:t>
            </a:r>
            <a:r>
              <a:rPr lang="uk-UA" dirty="0" err="1" smtClean="0"/>
              <a:t>ненав'язлив</a:t>
            </a:r>
            <a:r>
              <a:rPr lang="ru-RU" dirty="0" err="1" smtClean="0"/>
              <a:t>ою</a:t>
            </a:r>
            <a:r>
              <a:rPr lang="uk-UA" dirty="0" smtClean="0"/>
              <a:t> «порад</a:t>
            </a:r>
            <a:r>
              <a:rPr lang="ru-RU" dirty="0" err="1" smtClean="0"/>
              <a:t>ою</a:t>
            </a:r>
            <a:r>
              <a:rPr lang="uk-UA" dirty="0" smtClean="0"/>
              <a:t>». Це, в кінцевому рахунку, і є її головне завдання.</a:t>
            </a:r>
            <a:endParaRPr lang="ru-RU" dirty="0" smtClean="0"/>
          </a:p>
          <a:p>
            <a:endParaRPr lang="uk-UA" dirty="0"/>
          </a:p>
        </p:txBody>
      </p:sp>
      <p:pic>
        <p:nvPicPr>
          <p:cNvPr id="11266" name="Picture 2" descr="F:\художка\Фото\image0058.jpg"/>
          <p:cNvPicPr>
            <a:picLocks noChangeAspect="1" noChangeArrowheads="1"/>
          </p:cNvPicPr>
          <p:nvPr/>
        </p:nvPicPr>
        <p:blipFill>
          <a:blip r:embed="rId2"/>
          <a:srcRect/>
          <a:stretch>
            <a:fillRect/>
          </a:stretch>
        </p:blipFill>
        <p:spPr bwMode="auto">
          <a:xfrm>
            <a:off x="5214942" y="1428736"/>
            <a:ext cx="3048000" cy="4572000"/>
          </a:xfrm>
          <a:prstGeom prst="rect">
            <a:avLst/>
          </a:prstGeom>
          <a:noFill/>
        </p:spPr>
      </p:pic>
    </p:spTree>
  </p:cSld>
  <p:clrMapOvr>
    <a:masterClrMapping/>
  </p:clrMapOvr>
  <p:transition spd="slow" advClick="0">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0" y="0"/>
            <a:ext cx="5429256" cy="6858000"/>
          </a:xfrm>
        </p:spPr>
        <p:txBody>
          <a:bodyPr>
            <a:normAutofit fontScale="55000" lnSpcReduction="20000"/>
          </a:bodyPr>
          <a:lstStyle/>
          <a:p>
            <a:r>
              <a:rPr lang="uk-UA" dirty="0" smtClean="0">
                <a:latin typeface="Comic Sans MS" pitchFamily="66" charset="0"/>
              </a:rPr>
              <a:t>Було проведено інтерв'ювання * дітей віком від 6 до 12 років, спрямоване на те, щоб з'ясувати, які елементи реклами є найбільш запам'ятовуються. Їм демонструвалися рекламні картинки і ставилися відкриті питання. Визначався образ людини, пов'язаний з вживання даного напою (</a:t>
            </a:r>
            <a:r>
              <a:rPr lang="uk-UA" dirty="0" err="1" smtClean="0">
                <a:latin typeface="Comic Sans MS" pitchFamily="66" charset="0"/>
              </a:rPr>
              <a:t>Fanta</a:t>
            </a:r>
            <a:r>
              <a:rPr lang="uk-UA" dirty="0" smtClean="0">
                <a:latin typeface="Comic Sans MS" pitchFamily="66" charset="0"/>
              </a:rPr>
              <a:t>), сприйняття головної ідеї рекламного повідомлення. На основі обробки результатів визначався відсоток опитуваних, що згадали: рекламу, образ основного споживача та головний спонукальний елемент реклами. Зважаючи падіння ефективності даної реклами, через два роки рекламному повідомленню було надано більш сучасний вигляд, вона була більшою мірою зорієнтована на дітей. Однак вплив реклами продовжувало падати, тому була розроблена нова реклама, в якій споживачам даного прохолодного напою було надано більш героїчний образ і більшою мірою постаралися залучити дітей в рекламну ситуацію, використовуючи приклади з реального життя дітей. Ці зміни привели до позитивних результатів.</a:t>
            </a:r>
            <a:endParaRPr lang="ru-RU" dirty="0" smtClean="0">
              <a:latin typeface="Comic Sans MS" pitchFamily="66" charset="0"/>
            </a:endParaRPr>
          </a:p>
          <a:p>
            <a:endParaRPr lang="uk-UA" dirty="0"/>
          </a:p>
        </p:txBody>
      </p:sp>
      <p:pic>
        <p:nvPicPr>
          <p:cNvPr id="12290" name="Picture 2" descr="F:\художка\Фото\фанта.jpg"/>
          <p:cNvPicPr>
            <a:picLocks noChangeAspect="1" noChangeArrowheads="1"/>
          </p:cNvPicPr>
          <p:nvPr/>
        </p:nvPicPr>
        <p:blipFill>
          <a:blip r:embed="rId2"/>
          <a:srcRect/>
          <a:stretch>
            <a:fillRect/>
          </a:stretch>
        </p:blipFill>
        <p:spPr bwMode="auto">
          <a:xfrm>
            <a:off x="5540848" y="0"/>
            <a:ext cx="3603152" cy="6858000"/>
          </a:xfrm>
          <a:prstGeom prst="rect">
            <a:avLst/>
          </a:prstGeom>
          <a:noFill/>
        </p:spPr>
      </p:pic>
    </p:spTree>
  </p:cSld>
  <p:clrMapOvr>
    <a:masterClrMapping/>
  </p:clrMapOvr>
  <p:transition spd="slow" advClick="0">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3314" name="Picture 2" descr="F:\художка\Фото\Kitkat.jpg"/>
          <p:cNvPicPr>
            <a:picLocks noGrp="1" noChangeAspect="1" noChangeArrowheads="1"/>
          </p:cNvPicPr>
          <p:nvPr>
            <p:ph idx="1"/>
          </p:nvPr>
        </p:nvPicPr>
        <p:blipFill>
          <a:blip r:embed="rId2"/>
          <a:srcRect/>
          <a:stretch>
            <a:fillRect/>
          </a:stretch>
        </p:blipFill>
        <p:spPr bwMode="auto">
          <a:xfrm>
            <a:off x="1" y="1"/>
            <a:ext cx="5429255" cy="3610675"/>
          </a:xfrm>
          <a:prstGeom prst="rect">
            <a:avLst/>
          </a:prstGeom>
          <a:noFill/>
        </p:spPr>
      </p:pic>
      <p:pic>
        <p:nvPicPr>
          <p:cNvPr id="13315" name="Picture 3" descr="F:\художка\Фото\обьява.jpg"/>
          <p:cNvPicPr>
            <a:picLocks noChangeAspect="1" noChangeArrowheads="1"/>
          </p:cNvPicPr>
          <p:nvPr/>
        </p:nvPicPr>
        <p:blipFill>
          <a:blip r:embed="rId3"/>
          <a:srcRect/>
          <a:stretch>
            <a:fillRect/>
          </a:stretch>
        </p:blipFill>
        <p:spPr bwMode="auto">
          <a:xfrm>
            <a:off x="5929322" y="500042"/>
            <a:ext cx="2893239" cy="2571768"/>
          </a:xfrm>
          <a:prstGeom prst="rect">
            <a:avLst/>
          </a:prstGeom>
          <a:noFill/>
        </p:spPr>
      </p:pic>
      <p:pic>
        <p:nvPicPr>
          <p:cNvPr id="13317" name="Picture 5" descr="F:\художка\Фото\обьявление.jpg"/>
          <p:cNvPicPr>
            <a:picLocks noChangeAspect="1" noChangeArrowheads="1"/>
          </p:cNvPicPr>
          <p:nvPr/>
        </p:nvPicPr>
        <p:blipFill>
          <a:blip r:embed="rId4"/>
          <a:srcRect/>
          <a:stretch>
            <a:fillRect/>
          </a:stretch>
        </p:blipFill>
        <p:spPr bwMode="auto">
          <a:xfrm>
            <a:off x="4143372" y="3631033"/>
            <a:ext cx="5000628" cy="3226967"/>
          </a:xfrm>
          <a:prstGeom prst="rect">
            <a:avLst/>
          </a:prstGeom>
          <a:noFill/>
        </p:spPr>
      </p:pic>
      <p:pic>
        <p:nvPicPr>
          <p:cNvPr id="13318" name="Picture 6" descr="F:\художка\Фото\готово\komik29-full.jpg"/>
          <p:cNvPicPr>
            <a:picLocks noChangeAspect="1" noChangeArrowheads="1"/>
          </p:cNvPicPr>
          <p:nvPr/>
        </p:nvPicPr>
        <p:blipFill>
          <a:blip r:embed="rId5"/>
          <a:srcRect/>
          <a:stretch>
            <a:fillRect/>
          </a:stretch>
        </p:blipFill>
        <p:spPr bwMode="auto">
          <a:xfrm>
            <a:off x="500034" y="3786190"/>
            <a:ext cx="3428992" cy="3071810"/>
          </a:xfrm>
          <a:prstGeom prst="rect">
            <a:avLst/>
          </a:prstGeom>
          <a:noFill/>
        </p:spPr>
      </p:pic>
    </p:spTree>
  </p:cSld>
  <p:clrMapOvr>
    <a:masterClrMapping/>
  </p:clrMapOvr>
  <p:transition spd="slow" advClick="0">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4338" name="Picture 2" descr="F:\художка\Фото\65784980_1288078592_111.jpg"/>
          <p:cNvPicPr>
            <a:picLocks noGrp="1" noChangeAspect="1" noChangeArrowheads="1"/>
          </p:cNvPicPr>
          <p:nvPr>
            <p:ph idx="1"/>
          </p:nvPr>
        </p:nvPicPr>
        <p:blipFill>
          <a:blip r:embed="rId2"/>
          <a:srcRect/>
          <a:stretch>
            <a:fillRect/>
          </a:stretch>
        </p:blipFill>
        <p:spPr bwMode="auto">
          <a:xfrm>
            <a:off x="2522973" y="1600200"/>
            <a:ext cx="4098054" cy="4525963"/>
          </a:xfrm>
          <a:prstGeom prst="rect">
            <a:avLst/>
          </a:prstGeom>
          <a:noFill/>
        </p:spPr>
      </p:pic>
    </p:spTree>
  </p:cSld>
  <p:clrMapOvr>
    <a:masterClrMapping/>
  </p:clrMapOvr>
  <p:transition spd="slow" advClick="0">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Constantia" pitchFamily="18" charset="0"/>
              </a:rPr>
              <a:t>Дякую за увагу, з вами був </a:t>
            </a:r>
            <a:r>
              <a:rPr lang="uk-UA" dirty="0" smtClean="0">
                <a:latin typeface="Constantia" pitchFamily="18" charset="0"/>
              </a:rPr>
              <a:t>Н</a:t>
            </a:r>
            <a:r>
              <a:rPr lang="uk-UA" dirty="0" smtClean="0">
                <a:latin typeface="Constantia" pitchFamily="18" charset="0"/>
              </a:rPr>
              <a:t>овак Сергій</a:t>
            </a:r>
            <a:endParaRPr lang="uk-UA" dirty="0">
              <a:latin typeface="Constantia" pitchFamily="18" charset="0"/>
            </a:endParaRPr>
          </a:p>
        </p:txBody>
      </p:sp>
      <p:pic>
        <p:nvPicPr>
          <p:cNvPr id="15362" name="Picture 2" descr="F:\художка\Фото\flexi-ginger-small-27257.jpg"/>
          <p:cNvPicPr>
            <a:picLocks noGrp="1" noChangeAspect="1" noChangeArrowheads="1"/>
          </p:cNvPicPr>
          <p:nvPr>
            <p:ph idx="1"/>
          </p:nvPr>
        </p:nvPicPr>
        <p:blipFill>
          <a:blip r:embed="rId2"/>
          <a:srcRect/>
          <a:stretch>
            <a:fillRect/>
          </a:stretch>
        </p:blipFill>
        <p:spPr bwMode="auto">
          <a:xfrm>
            <a:off x="1714500" y="1958181"/>
            <a:ext cx="5715000" cy="3810000"/>
          </a:xfrm>
          <a:prstGeom prst="rect">
            <a:avLst/>
          </a:prstGeom>
          <a:noFill/>
        </p:spPr>
      </p:pic>
    </p:spTree>
  </p:cSld>
  <p:clrMapOvr>
    <a:masterClrMapping/>
  </p:clrMapOvr>
  <p:transition spd="slow" advClick="0">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0" y="0"/>
            <a:ext cx="5715008" cy="6858000"/>
          </a:xfrm>
        </p:spPr>
        <p:txBody>
          <a:bodyPr>
            <a:normAutofit fontScale="62500" lnSpcReduction="20000"/>
          </a:bodyPr>
          <a:lstStyle/>
          <a:p>
            <a:r>
              <a:rPr lang="uk-UA" dirty="0" smtClean="0">
                <a:latin typeface="Comic Sans MS" pitchFamily="66" charset="0"/>
              </a:rPr>
              <a:t>Реклама - оповіщення різними способами для створення широкої популярності чого-небудь з метою залучення споживачів, глядачів і т. п.</a:t>
            </a:r>
            <a:br>
              <a:rPr lang="uk-UA" dirty="0" smtClean="0">
                <a:latin typeface="Comic Sans MS" pitchFamily="66" charset="0"/>
              </a:rPr>
            </a:br>
            <a:r>
              <a:rPr lang="uk-UA" dirty="0" smtClean="0">
                <a:latin typeface="Comic Sans MS" pitchFamily="66" charset="0"/>
              </a:rPr>
              <a:t/>
            </a:r>
            <a:br>
              <a:rPr lang="uk-UA" dirty="0" smtClean="0">
                <a:latin typeface="Comic Sans MS" pitchFamily="66" charset="0"/>
              </a:rPr>
            </a:br>
            <a:r>
              <a:rPr lang="uk-UA" dirty="0" smtClean="0">
                <a:latin typeface="Comic Sans MS" pitchFamily="66" charset="0"/>
              </a:rPr>
              <a:t>Реклама - це вже невід'ємна частина нашого життя. Суспільна потреба в рекламі з'являється там, де споживач має вибір, вільний робити його. Реклама розвивається тим інтенсивніше, чим ширше стає вибір товарів і послуг. Відсутність нормальних ринкових відносин, зрозуміло, ставить під сумнів необхідність реклами. Зараз її можна побачити і почути всюди: по телебаченню, радіо, у пресі, а так само через зовнішні засоби масової комунікації. Наприклад, реклама в США грає життєво важливу роль як стимулятор економічного зростання. Її можна вважати так само розважальною стороною американського життя, а багато хто з творінь фахівців з реклами ставляться до справжніх творів мистецтва.</a:t>
            </a:r>
            <a:r>
              <a:rPr lang="uk-UA" dirty="0" smtClean="0"/>
              <a:t/>
            </a:r>
            <a:br>
              <a:rPr lang="uk-UA" dirty="0" smtClean="0"/>
            </a:br>
            <a:endParaRPr lang="uk-UA" dirty="0"/>
          </a:p>
        </p:txBody>
      </p:sp>
      <p:pic>
        <p:nvPicPr>
          <p:cNvPr id="2050" name="Picture 2" descr="F:\художка\Фото\1285435763_123872910_1----100--1285435763.jpg"/>
          <p:cNvPicPr>
            <a:picLocks noChangeAspect="1" noChangeArrowheads="1"/>
          </p:cNvPicPr>
          <p:nvPr/>
        </p:nvPicPr>
        <p:blipFill>
          <a:blip r:embed="rId3"/>
          <a:srcRect/>
          <a:stretch>
            <a:fillRect/>
          </a:stretch>
        </p:blipFill>
        <p:spPr bwMode="auto">
          <a:xfrm>
            <a:off x="5715008" y="500042"/>
            <a:ext cx="3428992" cy="5953125"/>
          </a:xfrm>
          <a:prstGeom prst="rect">
            <a:avLst/>
          </a:prstGeom>
          <a:noFill/>
        </p:spPr>
      </p:pic>
    </p:spTree>
  </p:cSld>
  <p:clrMapOvr>
    <a:masterClrMapping/>
  </p:clrMapOvr>
  <p:transition spd="slow" advClick="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Arial Black" pitchFamily="34" charset="0"/>
              </a:rPr>
              <a:t>Відсотки</a:t>
            </a:r>
            <a:endParaRPr lang="uk-UA" dirty="0">
              <a:latin typeface="Arial Black" pitchFamily="34" charset="0"/>
            </a:endParaRPr>
          </a:p>
        </p:txBody>
      </p:sp>
      <p:sp>
        <p:nvSpPr>
          <p:cNvPr id="3" name="Содержимое 2"/>
          <p:cNvSpPr>
            <a:spLocks noGrp="1"/>
          </p:cNvSpPr>
          <p:nvPr>
            <p:ph idx="1"/>
          </p:nvPr>
        </p:nvSpPr>
        <p:spPr/>
        <p:txBody>
          <a:bodyPr>
            <a:normAutofit fontScale="70000" lnSpcReduction="20000"/>
          </a:bodyPr>
          <a:lstStyle/>
          <a:p>
            <a:r>
              <a:rPr lang="uk-UA" dirty="0" smtClean="0">
                <a:latin typeface="Comic Sans MS" pitchFamily="66" charset="0"/>
              </a:rPr>
              <a:t>Як і у всьому світі, увагу жителів Росії найбільше приваблює телевізійна реклама (61,2%). Більше чверті росіян (26,2%) взагалі не звертають уваги ні на які види реклами. Реклама в газетах і журналах може зацікавити 21% респондентів. Інші види реклами залучають набагато менше уваги опитаних. Так 14,9% росіян звертають увагу на рекламу по радіо. Щитова реклама здатна привернути 6,6% опитаних, реклама на транспорті - 4,7% росіян. Реклама, присилається поштою, залучає 2,5% респондентів. На рекламних агентів, як і на рекламу в Інтернеті, звертають увагу по 0,5% опитаних. Решта 2% опитування вагалися з відповіддю. Таким чином, реклама, розміщена у ЗМІ, є найбільш ефективною, оскільки привертає найбільшу кількість потенційних споживачів.</a:t>
            </a:r>
            <a:br>
              <a:rPr lang="uk-UA" dirty="0" smtClean="0">
                <a:latin typeface="Comic Sans MS" pitchFamily="66" charset="0"/>
              </a:rPr>
            </a:br>
            <a:endParaRPr lang="uk-UA" dirty="0">
              <a:latin typeface="Comic Sans MS" pitchFamily="66" charset="0"/>
            </a:endParaRPr>
          </a:p>
        </p:txBody>
      </p:sp>
    </p:spTree>
  </p:cSld>
  <p:clrMapOvr>
    <a:masterClrMapping/>
  </p:clrMapOvr>
  <p:transition spd="slow" advClick="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uk-UA" dirty="0" smtClean="0">
                <a:cs typeface="Aharoni" pitchFamily="2" charset="-79"/>
              </a:rPr>
              <a:t>Класифікація реклам</a:t>
            </a:r>
            <a:endParaRPr lang="uk-UA" dirty="0">
              <a:cs typeface="Aharoni" pitchFamily="2" charset="-79"/>
            </a:endParaRPr>
          </a:p>
        </p:txBody>
      </p:sp>
      <p:sp>
        <p:nvSpPr>
          <p:cNvPr id="3" name="Содержимое 2"/>
          <p:cNvSpPr>
            <a:spLocks noGrp="1"/>
          </p:cNvSpPr>
          <p:nvPr>
            <p:ph idx="1"/>
          </p:nvPr>
        </p:nvSpPr>
        <p:spPr>
          <a:xfrm>
            <a:off x="0" y="928670"/>
            <a:ext cx="3988106" cy="5945855"/>
          </a:xfrm>
        </p:spPr>
        <p:txBody>
          <a:bodyPr/>
          <a:lstStyle/>
          <a:p>
            <a:pPr algn="ctr"/>
            <a:r>
              <a:rPr lang="uk-UA" dirty="0" smtClean="0">
                <a:latin typeface="Constantia" pitchFamily="18" charset="0"/>
              </a:rPr>
              <a:t>Соціальна</a:t>
            </a:r>
          </a:p>
        </p:txBody>
      </p:sp>
      <p:pic>
        <p:nvPicPr>
          <p:cNvPr id="3074" name="Picture 2" descr="F:\художка\Фото\соцыальна.jpg"/>
          <p:cNvPicPr>
            <a:picLocks noChangeAspect="1" noChangeArrowheads="1"/>
          </p:cNvPicPr>
          <p:nvPr/>
        </p:nvPicPr>
        <p:blipFill>
          <a:blip r:embed="rId3"/>
          <a:srcRect/>
          <a:stretch>
            <a:fillRect/>
          </a:stretch>
        </p:blipFill>
        <p:spPr bwMode="auto">
          <a:xfrm>
            <a:off x="3929058" y="928670"/>
            <a:ext cx="4429156" cy="59293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advClick="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p:txBody>
          <a:bodyPr/>
          <a:lstStyle/>
          <a:p>
            <a:pPr algn="ctr"/>
            <a:r>
              <a:rPr lang="uk-UA" dirty="0" smtClean="0">
                <a:latin typeface="Constantia" pitchFamily="18" charset="0"/>
              </a:rPr>
              <a:t>Політична</a:t>
            </a:r>
            <a:endParaRPr lang="uk-UA" dirty="0">
              <a:latin typeface="Constantia" pitchFamily="18" charset="0"/>
            </a:endParaRPr>
          </a:p>
        </p:txBody>
      </p:sp>
      <p:pic>
        <p:nvPicPr>
          <p:cNvPr id="4098" name="Picture 2" descr="F:\художка\Фото\політична реклама.jpg"/>
          <p:cNvPicPr>
            <a:picLocks noChangeAspect="1" noChangeArrowheads="1"/>
          </p:cNvPicPr>
          <p:nvPr/>
        </p:nvPicPr>
        <p:blipFill>
          <a:blip r:embed="rId3"/>
          <a:srcRect/>
          <a:stretch>
            <a:fillRect/>
          </a:stretch>
        </p:blipFill>
        <p:spPr bwMode="auto">
          <a:xfrm>
            <a:off x="2428860" y="2500306"/>
            <a:ext cx="4114800" cy="2276856"/>
          </a:xfrm>
          <a:prstGeom prst="rect">
            <a:avLst/>
          </a:prstGeom>
          <a:ln>
            <a:noFill/>
          </a:ln>
          <a:effectLst>
            <a:softEdge rad="112500"/>
          </a:effectLst>
        </p:spPr>
      </p:pic>
    </p:spTree>
  </p:cSld>
  <p:clrMapOvr>
    <a:masterClrMapping/>
  </p:clrMapOvr>
  <p:transition spd="slow" advClick="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pPr algn="ctr"/>
            <a:r>
              <a:rPr lang="uk-UA" dirty="0" smtClean="0">
                <a:latin typeface="Candara" pitchFamily="34" charset="0"/>
              </a:rPr>
              <a:t>Комерційна</a:t>
            </a:r>
            <a:endParaRPr lang="uk-UA" dirty="0">
              <a:latin typeface="Candara" pitchFamily="34" charset="0"/>
            </a:endParaRPr>
          </a:p>
        </p:txBody>
      </p:sp>
      <p:pic>
        <p:nvPicPr>
          <p:cNvPr id="5122" name="Picture 2" descr="F:\художка\Фото\комерціна реклама.jpg"/>
          <p:cNvPicPr>
            <a:picLocks noChangeAspect="1" noChangeArrowheads="1"/>
          </p:cNvPicPr>
          <p:nvPr/>
        </p:nvPicPr>
        <p:blipFill>
          <a:blip r:embed="rId3"/>
          <a:srcRect/>
          <a:stretch>
            <a:fillRect/>
          </a:stretch>
        </p:blipFill>
        <p:spPr bwMode="auto">
          <a:xfrm>
            <a:off x="357158" y="2857496"/>
            <a:ext cx="8334375" cy="323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Click="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nstantia" pitchFamily="18" charset="0"/>
              </a:rPr>
              <a:t>Золоті правила реклами</a:t>
            </a:r>
            <a:endParaRPr lang="uk-UA" dirty="0">
              <a:latin typeface="Constantia" pitchFamily="18" charset="0"/>
            </a:endParaRPr>
          </a:p>
        </p:txBody>
      </p:sp>
      <p:sp>
        <p:nvSpPr>
          <p:cNvPr id="3" name="Содержимое 2"/>
          <p:cNvSpPr>
            <a:spLocks noGrp="1"/>
          </p:cNvSpPr>
          <p:nvPr>
            <p:ph idx="1"/>
          </p:nvPr>
        </p:nvSpPr>
        <p:spPr/>
        <p:txBody>
          <a:bodyPr>
            <a:normAutofit/>
          </a:bodyPr>
          <a:lstStyle/>
          <a:p>
            <a:pPr algn="ctr">
              <a:buNone/>
            </a:pPr>
            <a:r>
              <a:rPr lang="uk-UA" dirty="0" smtClean="0"/>
              <a:t>Реклама повинна </a:t>
            </a:r>
            <a:r>
              <a:rPr lang="uk-UA" dirty="0" smtClean="0"/>
              <a:t>бути</a:t>
            </a:r>
            <a:r>
              <a:rPr lang="uk-UA" dirty="0" smtClean="0"/>
              <a:t>:</a:t>
            </a:r>
          </a:p>
          <a:p>
            <a:pPr algn="ctr">
              <a:buNone/>
            </a:pPr>
            <a:r>
              <a:rPr lang="uk-UA" dirty="0" smtClean="0"/>
              <a:t>Короткою;</a:t>
            </a:r>
          </a:p>
          <a:p>
            <a:pPr algn="ctr">
              <a:buNone/>
            </a:pPr>
            <a:r>
              <a:rPr lang="uk-UA" dirty="0" err="1" smtClean="0"/>
              <a:t>Інформаційно</a:t>
            </a:r>
            <a:r>
              <a:rPr lang="uk-UA" dirty="0" smtClean="0"/>
              <a:t> насиченою;</a:t>
            </a:r>
          </a:p>
          <a:p>
            <a:pPr algn="ctr">
              <a:buNone/>
            </a:pPr>
            <a:r>
              <a:rPr lang="uk-UA" dirty="0" smtClean="0"/>
              <a:t>Оригінальною, щоб чимось відрізнялась від інших і добре запам’ятовувалась;</a:t>
            </a:r>
          </a:p>
          <a:p>
            <a:pPr algn="ctr">
              <a:buNone/>
            </a:pPr>
            <a:r>
              <a:rPr lang="uk-UA" dirty="0" smtClean="0"/>
              <a:t>І нарешті просто красивою.</a:t>
            </a:r>
            <a:endParaRPr lang="uk-UA" dirty="0"/>
          </a:p>
        </p:txBody>
      </p:sp>
    </p:spTree>
  </p:cSld>
  <p:clrMapOvr>
    <a:masterClrMapping/>
  </p:clrMapOvr>
  <p:transition spd="slow" advClick="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Яскрава реклама швидко привертає до себе увагу</a:t>
            </a:r>
            <a:endParaRPr lang="uk-UA" dirty="0"/>
          </a:p>
        </p:txBody>
      </p:sp>
      <p:pic>
        <p:nvPicPr>
          <p:cNvPr id="6146" name="Picture 2" descr="F:\художка\Фото\ярка реклама.jpg"/>
          <p:cNvPicPr>
            <a:picLocks noGrp="1" noChangeAspect="1" noChangeArrowheads="1"/>
          </p:cNvPicPr>
          <p:nvPr>
            <p:ph idx="1"/>
          </p:nvPr>
        </p:nvPicPr>
        <p:blipFill>
          <a:blip r:embed="rId3" cstate="print"/>
          <a:srcRect/>
          <a:stretch>
            <a:fillRect/>
          </a:stretch>
        </p:blipFill>
        <p:spPr bwMode="auto">
          <a:xfrm>
            <a:off x="1371319" y="1600200"/>
            <a:ext cx="6401362" cy="4525963"/>
          </a:xfrm>
          <a:prstGeom prst="rect">
            <a:avLst/>
          </a:prstGeom>
          <a:noFill/>
        </p:spPr>
      </p:pic>
    </p:spTree>
  </p:cSld>
  <p:clrMapOvr>
    <a:masterClrMapping/>
  </p:clrMapOvr>
  <p:transition spd="slow" advClick="0">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Реклама не повинна бути</a:t>
            </a:r>
            <a:endParaRPr lang="uk-UA" dirty="0"/>
          </a:p>
        </p:txBody>
      </p:sp>
      <p:sp>
        <p:nvSpPr>
          <p:cNvPr id="3" name="Содержимое 2"/>
          <p:cNvSpPr>
            <a:spLocks noGrp="1"/>
          </p:cNvSpPr>
          <p:nvPr>
            <p:ph idx="1"/>
          </p:nvPr>
        </p:nvSpPr>
        <p:spPr/>
        <p:txBody>
          <a:bodyPr/>
          <a:lstStyle/>
          <a:p>
            <a:pPr algn="ctr"/>
            <a:r>
              <a:rPr lang="uk-UA" dirty="0" smtClean="0"/>
              <a:t>Дурною і нав’язливою;</a:t>
            </a:r>
          </a:p>
          <a:p>
            <a:pPr algn="ctr"/>
            <a:r>
              <a:rPr lang="uk-UA" dirty="0" smtClean="0"/>
              <a:t>Довгою;</a:t>
            </a:r>
          </a:p>
          <a:p>
            <a:pPr algn="ctr"/>
            <a:r>
              <a:rPr lang="uk-UA" dirty="0" smtClean="0"/>
              <a:t>Незрозумілою простій людині</a:t>
            </a:r>
            <a:endParaRPr lang="uk-UA" dirty="0"/>
          </a:p>
        </p:txBody>
      </p:sp>
      <p:pic>
        <p:nvPicPr>
          <p:cNvPr id="7171" name="Picture 3" descr="F:\художка\Фото\неефективна реклама.jpg"/>
          <p:cNvPicPr>
            <a:picLocks noChangeAspect="1" noChangeArrowheads="1"/>
          </p:cNvPicPr>
          <p:nvPr/>
        </p:nvPicPr>
        <p:blipFill>
          <a:blip r:embed="rId3"/>
          <a:srcRect/>
          <a:stretch>
            <a:fillRect/>
          </a:stretch>
        </p:blipFill>
        <p:spPr bwMode="auto">
          <a:xfrm>
            <a:off x="2714612" y="3571876"/>
            <a:ext cx="3683000" cy="2768600"/>
          </a:xfrm>
          <a:prstGeom prst="rect">
            <a:avLst/>
          </a:prstGeom>
          <a:noFill/>
        </p:spPr>
      </p:pic>
    </p:spTree>
  </p:cSld>
  <p:clrMapOvr>
    <a:masterClrMapping/>
  </p:clrMapOvr>
  <p:transition spd="slow" advClick="0">
    <p:wipe dir="d"/>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396</Words>
  <PresentationFormat>Экран (4:3)</PresentationFormat>
  <Paragraphs>35</Paragraphs>
  <Slides>18</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Реклама</vt:lpstr>
      <vt:lpstr>Слайд 2</vt:lpstr>
      <vt:lpstr>Відсотки</vt:lpstr>
      <vt:lpstr>Класифікація реклам</vt:lpstr>
      <vt:lpstr>Слайд 5</vt:lpstr>
      <vt:lpstr>Слайд 6</vt:lpstr>
      <vt:lpstr>Золоті правила реклами</vt:lpstr>
      <vt:lpstr>Яскрава реклама швидко привертає до себе увагу</vt:lpstr>
      <vt:lpstr>Реклама не повинна бути</vt:lpstr>
      <vt:lpstr>Слайд 10</vt:lpstr>
      <vt:lpstr>Слайд 11</vt:lpstr>
      <vt:lpstr>Слайд 12</vt:lpstr>
      <vt:lpstr>Не вся реклама ефективна</vt:lpstr>
      <vt:lpstr>Слайд 14</vt:lpstr>
      <vt:lpstr>Слайд 15</vt:lpstr>
      <vt:lpstr>Слайд 16</vt:lpstr>
      <vt:lpstr>Слайд 17</vt:lpstr>
      <vt:lpstr>Дякую за увагу, з вами був Новак Сергій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Реклама</dc:title>
  <dc:creator>Серя</dc:creator>
  <cp:lastModifiedBy>Серя</cp:lastModifiedBy>
  <cp:revision>35</cp:revision>
  <dcterms:created xsi:type="dcterms:W3CDTF">2012-04-24T16:15:35Z</dcterms:created>
  <dcterms:modified xsi:type="dcterms:W3CDTF">2012-04-24T17:25:32Z</dcterms:modified>
</cp:coreProperties>
</file>