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ile.liga.net/person/343-rinat-ahmetov.html" TargetMode="External"/><Relationship Id="rId2" Type="http://schemas.openxmlformats.org/officeDocument/2006/relationships/hyperlink" Target="http://uk.wikipedia.org/wiki/%D0%90%D1%85%D0%BC%D0%B5%D1%82%D0%BE%D0%B2_%D0%A0%D1%96%D0%BD%D0%B0%D1%82_%D0%9B%D0%B5%D0%BE%D0%BD%D1%96%D0%B4%D0%BE%D0%B2%D0%B8%D1%8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412776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uk-UA" sz="6000" b="1" dirty="0" smtClean="0"/>
              <a:t>Рінат Ахметов</a:t>
            </a:r>
            <a:endParaRPr lang="uk-UA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44208" y="4725144"/>
            <a:ext cx="1904256" cy="1584176"/>
          </a:xfrm>
        </p:spPr>
        <p:txBody>
          <a:bodyPr>
            <a:normAutofit fontScale="92500" lnSpcReduction="20000"/>
          </a:bodyPr>
          <a:lstStyle/>
          <a:p>
            <a:r>
              <a:rPr lang="uk-UA" sz="1600" b="0" dirty="0">
                <a:solidFill>
                  <a:schemeClr val="tx1"/>
                </a:solidFill>
              </a:rPr>
              <a:t>Підготувала </a:t>
            </a:r>
          </a:p>
          <a:p>
            <a:r>
              <a:rPr lang="uk-UA" sz="1600" b="0" dirty="0">
                <a:solidFill>
                  <a:schemeClr val="tx1"/>
                </a:solidFill>
              </a:rPr>
              <a:t>Учениця 10-Б класу</a:t>
            </a:r>
          </a:p>
          <a:p>
            <a:r>
              <a:rPr lang="uk-UA" sz="1600" b="0" dirty="0">
                <a:solidFill>
                  <a:schemeClr val="tx1"/>
                </a:solidFill>
              </a:rPr>
              <a:t>ЗОШ І-ІІІ ст. № 11</a:t>
            </a:r>
          </a:p>
          <a:p>
            <a:r>
              <a:rPr lang="uk-UA" sz="1600" b="0" dirty="0">
                <a:solidFill>
                  <a:schemeClr val="tx1"/>
                </a:solidFill>
              </a:rPr>
              <a:t>м. Сміла</a:t>
            </a:r>
          </a:p>
          <a:p>
            <a:r>
              <a:rPr lang="uk-UA" sz="1600" b="0" dirty="0" err="1">
                <a:solidFill>
                  <a:schemeClr val="tx1"/>
                </a:solidFill>
              </a:rPr>
              <a:t>Відняк</a:t>
            </a:r>
            <a:r>
              <a:rPr lang="uk-UA" sz="1600" b="0" dirty="0">
                <a:solidFill>
                  <a:schemeClr val="tx1"/>
                </a:solidFill>
              </a:rPr>
              <a:t> Людмила</a:t>
            </a:r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421180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Джерела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http://uk.wikipedia.org/wiki/%D0%90%D1%85%D0%BC%D0%B5%D1%82%D0%BE%D0%B2_%D0%A0%D1%96%D0%BD%D0%B0%D1%82_%</a:t>
            </a:r>
            <a:r>
              <a:rPr lang="en-US" sz="2000" dirty="0" smtClean="0">
                <a:hlinkClick r:id="rId2"/>
              </a:rPr>
              <a:t>D0%9B%D0%B5%D0%BE%D0%BD%D1%96%D0%B4%D0%BE%D0%B2%D0%B8%D1%87</a:t>
            </a:r>
            <a:endParaRPr lang="uk-UA" sz="2000" dirty="0" smtClean="0"/>
          </a:p>
          <a:p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file.liga.net/person/343-rinat-ahmetov.html</a:t>
            </a:r>
            <a:endParaRPr lang="uk-UA" sz="2000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989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3657600" cy="4831432"/>
          </a:xfrm>
        </p:spPr>
        <p:txBody>
          <a:bodyPr>
            <a:normAutofit fontScale="92500" lnSpcReduction="20000"/>
          </a:bodyPr>
          <a:lstStyle/>
          <a:p>
            <a:r>
              <a:rPr lang="vi-VN" b="1" dirty="0"/>
              <a:t>Ріна́т Леоні́дович Ахме́тов </a:t>
            </a:r>
            <a:r>
              <a:rPr lang="vi-VN" dirty="0"/>
              <a:t>(21 вересня 1966, </a:t>
            </a:r>
            <a:r>
              <a:rPr lang="vi-VN" dirty="0" smtClean="0"/>
              <a:t>Донецьк) </a:t>
            </a:r>
            <a:r>
              <a:rPr lang="vi-VN" dirty="0"/>
              <a:t>— народний депутат України (2006 - 2007 рр., 2007 - 2012 рр.), найбагатша людина України, підприємець, президент футбольного клубу «Шахтар», власник компанії «</a:t>
            </a:r>
            <a:r>
              <a:rPr lang="en-US" dirty="0"/>
              <a:t>System Capital Management», </a:t>
            </a:r>
            <a:r>
              <a:rPr lang="vi-VN" dirty="0"/>
              <a:t>благодійного Фонду «Розвиток України» та Фонду «Ефективне управління».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40768"/>
            <a:ext cx="3456383" cy="4680519"/>
          </a:xfrm>
        </p:spPr>
      </p:pic>
    </p:spTree>
    <p:extLst>
      <p:ext uri="{BB962C8B-B14F-4D97-AF65-F5344CB8AC3E}">
        <p14:creationId xmlns:p14="http://schemas.microsoft.com/office/powerpoint/2010/main" val="86117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Біографія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76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200" dirty="0" smtClean="0"/>
              <a:t>Народився </a:t>
            </a:r>
            <a:r>
              <a:rPr lang="uk-UA" sz="2200" b="1" dirty="0"/>
              <a:t>21 вересня 1966 </a:t>
            </a:r>
            <a:r>
              <a:rPr lang="uk-UA" sz="2200" dirty="0"/>
              <a:t>року в Донецьку в сім'ї шахтаря, за національністю — татарин.</a:t>
            </a:r>
          </a:p>
          <a:p>
            <a:pPr marL="0" indent="0">
              <a:buNone/>
            </a:pPr>
            <a:r>
              <a:rPr lang="uk-UA" sz="2200" dirty="0"/>
              <a:t>2001 року закінчив економічний факультет Донецького Національного університету за спеціальністю «Маркетинг</a:t>
            </a:r>
            <a:r>
              <a:rPr lang="uk-UA" sz="2200" dirty="0" smtClean="0"/>
              <a:t>» З </a:t>
            </a:r>
            <a:r>
              <a:rPr lang="uk-UA" sz="2200" dirty="0"/>
              <a:t>1996 року — президент футбольного клубу «Шахтар» (після смерті </a:t>
            </a:r>
            <a:r>
              <a:rPr lang="uk-UA" sz="2200" dirty="0" err="1"/>
              <a:t>Ахатя</a:t>
            </a:r>
            <a:r>
              <a:rPr lang="uk-UA" sz="2200" dirty="0"/>
              <a:t> </a:t>
            </a:r>
            <a:r>
              <a:rPr lang="uk-UA" sz="2200" dirty="0" err="1"/>
              <a:t>Брагіна</a:t>
            </a:r>
            <a:r>
              <a:rPr lang="uk-UA" sz="2200" dirty="0" smtClean="0"/>
              <a:t>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4149079"/>
            <a:ext cx="3600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/>
              <a:t>Одружений з Лілією Миколаївною Смирновою (1965 </a:t>
            </a:r>
            <a:r>
              <a:rPr lang="uk-UA" sz="2200" dirty="0" err="1"/>
              <a:t>р.н</a:t>
            </a:r>
            <a:r>
              <a:rPr lang="uk-UA" sz="2200" dirty="0"/>
              <a:t>.) — голова ревізійної комісії ЗАТ «СКМ»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789040"/>
            <a:ext cx="3614288" cy="255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88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Депутатська діяльність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vi-VN" sz="2200" dirty="0"/>
              <a:t>Ріна́т </a:t>
            </a:r>
            <a:r>
              <a:rPr lang="vi-VN" sz="2200" dirty="0" smtClean="0"/>
              <a:t>Ахме́тов </a:t>
            </a:r>
            <a:r>
              <a:rPr lang="uk-UA" sz="2200" dirty="0" smtClean="0"/>
              <a:t>член </a:t>
            </a:r>
            <a:r>
              <a:rPr lang="uk-UA" sz="2200" dirty="0"/>
              <a:t>фракції Партії Регіонів у Верховній Раді України 5-го скликання (№ 7 у виборчому списку на парламентських виборах 2006 року) та у Верховній Раді України 6-го скликання (№ 7 у виборчому списку на парламентських виборах 2007 року</a:t>
            </a:r>
            <a:r>
              <a:rPr lang="uk-UA" sz="2200" dirty="0" smtClean="0"/>
              <a:t>). </a:t>
            </a:r>
          </a:p>
          <a:p>
            <a:r>
              <a:rPr lang="uk-UA" sz="2200" dirty="0" smtClean="0"/>
              <a:t>За </a:t>
            </a:r>
            <a:r>
              <a:rPr lang="uk-UA" sz="2200" dirty="0"/>
              <a:t>словами лідера фракції Партії Регіонів Олександра Єфремова, Рінат Ахметов надає фракції «дуже серйозну підтримку», зокрема аналітичні та експертні групи Ахметова розробляють для парламенту свої рекомендації по різним законопроектам</a:t>
            </a:r>
            <a:r>
              <a:rPr lang="uk-UA" sz="2200" dirty="0" smtClean="0"/>
              <a:t>.</a:t>
            </a:r>
            <a:r>
              <a:rPr lang="ru-RU" sz="2200" dirty="0"/>
              <a:t> 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229846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Бізнес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1995 року </a:t>
            </a:r>
            <a:r>
              <a:rPr lang="uk-UA" dirty="0" smtClean="0"/>
              <a:t>був ініціатором створення </a:t>
            </a:r>
            <a:r>
              <a:rPr lang="uk-UA" dirty="0"/>
              <a:t>Донецького міського банку (</a:t>
            </a:r>
            <a:r>
              <a:rPr lang="uk-UA" dirty="0" err="1"/>
              <a:t>Донгорбанку</a:t>
            </a:r>
            <a:r>
              <a:rPr lang="uk-UA" dirty="0"/>
              <a:t>) та очолив його.</a:t>
            </a:r>
          </a:p>
          <a:p>
            <a:r>
              <a:rPr lang="uk-UA" dirty="0"/>
              <a:t>У 2000 році Ринат Ахметов заснував </a:t>
            </a:r>
            <a:r>
              <a:rPr lang="uk-UA" dirty="0" smtClean="0"/>
              <a:t>компанію </a:t>
            </a:r>
            <a:r>
              <a:rPr lang="en-US" dirty="0"/>
              <a:t>«System Capital Management»</a:t>
            </a:r>
            <a:r>
              <a:rPr lang="uk-UA" dirty="0" smtClean="0"/>
              <a:t>, </a:t>
            </a:r>
            <a:r>
              <a:rPr lang="uk-UA" dirty="0"/>
              <a:t>і з 7 квітня 2009 року є єдиним акціонером </a:t>
            </a:r>
            <a:r>
              <a:rPr lang="uk-UA" dirty="0" smtClean="0"/>
              <a:t>компанії. В </a:t>
            </a:r>
            <a:r>
              <a:rPr lang="uk-UA" dirty="0"/>
              <a:t>результаті активної реструктуризації бізнесу СКМ володіє контрольними пакетами акцій більш ніж 100 підприємств, що працюють в гірничо-металургійній, енергетичній, телекомунікаційній галузях, в банківському, страховому, медіабізнесі, у роздрібній торгівлі, у сфері нерухомості та інших галузях економіки. На підприємствах Групи працюють близько 200 тисяч осіб, працівникам виплачується зарплата, що практично в 2 рази перевищує середню заробітну плату по Україні, але не є вищою, ніж середня по </a:t>
            </a:r>
            <a:r>
              <a:rPr lang="uk-UA" dirty="0" smtClean="0"/>
              <a:t>галузі.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088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Рейтинги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У рейтингах журналу «</a:t>
            </a:r>
            <a:r>
              <a:rPr lang="ru-RU" sz="2200" dirty="0" err="1"/>
              <a:t>Кореспондент</a:t>
            </a:r>
            <a:r>
              <a:rPr lang="ru-RU" sz="2200" dirty="0"/>
              <a:t>» «ТОП-50 </a:t>
            </a:r>
            <a:r>
              <a:rPr lang="ru-RU" sz="2200" dirty="0" err="1"/>
              <a:t>найбагатших</a:t>
            </a:r>
            <a:r>
              <a:rPr lang="ru-RU" sz="2200" dirty="0"/>
              <a:t> </a:t>
            </a:r>
            <a:r>
              <a:rPr lang="ru-RU" sz="2200" dirty="0" err="1"/>
              <a:t>українців</a:t>
            </a:r>
            <a:r>
              <a:rPr lang="ru-RU" sz="2200" dirty="0"/>
              <a:t>» </a:t>
            </a:r>
            <a:r>
              <a:rPr lang="ru-RU" sz="2200" dirty="0" err="1"/>
              <a:t>Рінат</a:t>
            </a:r>
            <a:r>
              <a:rPr lang="ru-RU" sz="2200" dirty="0"/>
              <a:t> Ахметов </a:t>
            </a:r>
            <a:r>
              <a:rPr lang="ru-RU" sz="2200" dirty="0" err="1"/>
              <a:t>стабільно</a:t>
            </a:r>
            <a:r>
              <a:rPr lang="ru-RU" sz="2200" dirty="0"/>
              <a:t> </a:t>
            </a:r>
            <a:r>
              <a:rPr lang="ru-RU" sz="2200" dirty="0" err="1"/>
              <a:t>посідає</a:t>
            </a:r>
            <a:r>
              <a:rPr lang="ru-RU" sz="2200" dirty="0"/>
              <a:t> перше </a:t>
            </a:r>
            <a:r>
              <a:rPr lang="ru-RU" sz="2200" dirty="0" err="1" smtClean="0"/>
              <a:t>місце</a:t>
            </a:r>
            <a:r>
              <a:rPr lang="ru-RU" sz="2200" dirty="0" smtClean="0"/>
              <a:t>.</a:t>
            </a:r>
          </a:p>
          <a:p>
            <a:r>
              <a:rPr lang="ru-RU" sz="2200" dirty="0" err="1"/>
              <a:t>Відповідно</a:t>
            </a:r>
            <a:r>
              <a:rPr lang="ru-RU" sz="2200" dirty="0"/>
              <a:t> до </a:t>
            </a:r>
            <a:r>
              <a:rPr lang="ru-RU" sz="2200" dirty="0" err="1"/>
              <a:t>щорічного</a:t>
            </a:r>
            <a:r>
              <a:rPr lang="ru-RU" sz="2200" dirty="0"/>
              <a:t> рейтингу </a:t>
            </a:r>
            <a:r>
              <a:rPr lang="ru-RU" sz="2200" dirty="0" err="1"/>
              <a:t>видання</a:t>
            </a:r>
            <a:r>
              <a:rPr lang="ru-RU" sz="2200" dirty="0"/>
              <a:t> «</a:t>
            </a:r>
            <a:r>
              <a:rPr lang="ru-RU" sz="2200" dirty="0" err="1"/>
              <a:t>Форбс</a:t>
            </a:r>
            <a:r>
              <a:rPr lang="ru-RU" sz="2200" dirty="0"/>
              <a:t>» </a:t>
            </a:r>
            <a:r>
              <a:rPr lang="ru-RU" sz="2200" dirty="0" err="1"/>
              <a:t>статки</a:t>
            </a:r>
            <a:r>
              <a:rPr lang="ru-RU" sz="2200" dirty="0"/>
              <a:t> </a:t>
            </a:r>
            <a:r>
              <a:rPr lang="ru-RU" sz="2200" dirty="0" err="1"/>
              <a:t>Ріната</a:t>
            </a:r>
            <a:r>
              <a:rPr lang="ru-RU" sz="2200" dirty="0"/>
              <a:t> Ахметова </a:t>
            </a:r>
            <a:r>
              <a:rPr lang="ru-RU" sz="2200" dirty="0" err="1" smtClean="0"/>
              <a:t>складають</a:t>
            </a:r>
            <a:r>
              <a:rPr lang="ru-RU" sz="2200" dirty="0"/>
              <a:t> (2011 р. — $ 16 млрд. </a:t>
            </a:r>
            <a:r>
              <a:rPr lang="ru-RU" sz="2200" dirty="0" smtClean="0"/>
              <a:t>№ 39)</a:t>
            </a:r>
            <a:endParaRPr lang="uk-UA" sz="2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00808"/>
            <a:ext cx="3024336" cy="4320480"/>
          </a:xfrm>
        </p:spPr>
      </p:pic>
    </p:spTree>
    <p:extLst>
      <p:ext uri="{BB962C8B-B14F-4D97-AF65-F5344CB8AC3E}">
        <p14:creationId xmlns:p14="http://schemas.microsoft.com/office/powerpoint/2010/main" val="1268858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Благодійна діяльність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Рінат Ахметов є одним з найбільших філантропів в </a:t>
            </a:r>
            <a:r>
              <a:rPr lang="uk-UA" dirty="0" smtClean="0"/>
              <a:t>Україні.</a:t>
            </a:r>
          </a:p>
          <a:p>
            <a:r>
              <a:rPr lang="uk-UA" dirty="0" smtClean="0"/>
              <a:t>У </a:t>
            </a:r>
            <a:r>
              <a:rPr lang="uk-UA" dirty="0"/>
              <a:t>2005 році </a:t>
            </a:r>
            <a:r>
              <a:rPr lang="uk-UA" dirty="0" smtClean="0"/>
              <a:t>він заснував  </a:t>
            </a:r>
            <a:r>
              <a:rPr lang="uk-UA" dirty="0"/>
              <a:t>Благодійний фонд «Розвиток України» </a:t>
            </a:r>
            <a:r>
              <a:rPr lang="uk-UA" dirty="0" smtClean="0"/>
              <a:t>місія </a:t>
            </a:r>
            <a:r>
              <a:rPr lang="uk-UA" dirty="0"/>
              <a:t>якого була позначена як «Працювати для людей, усуваючи причини актуальних суспільних проблем; впроваджуючи найкращий досвід, накопичений в Україні та за кордоном, створюючи унікальні системні рішення; домагаючись максимального результату кожним своїм проектом та </a:t>
            </a:r>
            <a:r>
              <a:rPr lang="uk-UA" dirty="0" smtClean="0"/>
              <a:t>дією»</a:t>
            </a:r>
          </a:p>
          <a:p>
            <a:r>
              <a:rPr lang="uk-UA" dirty="0" smtClean="0"/>
              <a:t>У </a:t>
            </a:r>
            <a:r>
              <a:rPr lang="uk-UA" dirty="0"/>
              <a:t>2007 році був заснований Фонд «Ефективне управління</a:t>
            </a:r>
            <a:r>
              <a:rPr lang="uk-UA" dirty="0" smtClean="0"/>
              <a:t>»</a:t>
            </a:r>
            <a:r>
              <a:rPr lang="en-US" dirty="0" smtClean="0"/>
              <a:t>. </a:t>
            </a:r>
            <a:r>
              <a:rPr lang="uk-UA" dirty="0"/>
              <a:t>Місія Фонду полягає в тому, щоб «поліпшити якість життя громадян України» шляхом сприяння «органам влади всіх рівнів у розробці та впровадженні економічних реформ і стратегій розвитку» та підтримки «відкритого обговорення нагальних питань розвитку України».</a:t>
            </a:r>
          </a:p>
        </p:txBody>
      </p:sp>
    </p:spTree>
    <p:extLst>
      <p:ext uri="{BB962C8B-B14F-4D97-AF65-F5344CB8AC3E}">
        <p14:creationId xmlns:p14="http://schemas.microsoft.com/office/powerpoint/2010/main" val="3931769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ФК Шахтар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200" dirty="0"/>
              <a:t>11 жовтня 1996 року став президентом футбольного клубу «Шахтар</a:t>
            </a:r>
            <a:r>
              <a:rPr lang="uk-UA" sz="2200" dirty="0" smtClean="0"/>
              <a:t>». </a:t>
            </a:r>
            <a:r>
              <a:rPr lang="uk-UA" sz="2200" dirty="0"/>
              <a:t>У 1999 році за його ініціативою створена Академія ФК Шахтар для підготовки молодих </a:t>
            </a:r>
            <a:r>
              <a:rPr lang="uk-UA" sz="2200" dirty="0" smtClean="0"/>
              <a:t>гравців.</a:t>
            </a:r>
            <a:endParaRPr lang="uk-UA" sz="2200" dirty="0"/>
          </a:p>
          <a:p>
            <a:r>
              <a:rPr lang="uk-UA" sz="2200" dirty="0"/>
              <a:t>З ім'ям Ріната Ахметова пов'язана нова сторінка в житті клубу — були придбані нові гравці, побудовані тренувальні </a:t>
            </a:r>
            <a:r>
              <a:rPr lang="uk-UA" sz="2200" dirty="0" smtClean="0"/>
              <a:t>бази; відтоді </a:t>
            </a:r>
            <a:r>
              <a:rPr lang="uk-UA" sz="2200" dirty="0"/>
              <a:t>команда не тільки не опускалася нижче другого рядка національного чемпіонату, але й шість разів ставала чемпіоном </a:t>
            </a:r>
            <a:r>
              <a:rPr lang="uk-UA" sz="2200" dirty="0" smtClean="0"/>
              <a:t>країни.</a:t>
            </a:r>
          </a:p>
          <a:p>
            <a:r>
              <a:rPr lang="uk-UA" sz="2200" dirty="0"/>
              <a:t>У 2009 році в Донецьку за ініціативи Ріната Ахметова було збудовано та відкрито суперсучасний футбольний стадіон «Донбас Арена», що здатний вмістити більш ніж 50 000 </a:t>
            </a:r>
            <a:r>
              <a:rPr lang="uk-UA" sz="2200" dirty="0" smtClean="0"/>
              <a:t>глядачів.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676439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889000"/>
            <a:ext cx="73660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04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602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Рінат Ахметов</vt:lpstr>
      <vt:lpstr>Презентация PowerPoint</vt:lpstr>
      <vt:lpstr>Біографія</vt:lpstr>
      <vt:lpstr>Депутатська діяльність</vt:lpstr>
      <vt:lpstr>Бізнес</vt:lpstr>
      <vt:lpstr>Рейтинги</vt:lpstr>
      <vt:lpstr>Благодійна діяльність</vt:lpstr>
      <vt:lpstr>ФК Шахтар</vt:lpstr>
      <vt:lpstr>Презентация PowerPoint</vt:lpstr>
      <vt:lpstr>Джерела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Рінат Ахметов</dc:title>
  <dc:creator>Люлмила</dc:creator>
  <cp:lastModifiedBy>Люлмила</cp:lastModifiedBy>
  <cp:revision>7</cp:revision>
  <dcterms:created xsi:type="dcterms:W3CDTF">2012-12-16T13:24:58Z</dcterms:created>
  <dcterms:modified xsi:type="dcterms:W3CDTF">2012-12-16T15:59:17Z</dcterms:modified>
</cp:coreProperties>
</file>