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6A2850-7988-4CEE-AA91-ABEC9ECA4F0D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1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9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0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7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0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2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85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8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3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9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0D0A-EB60-4115-9953-D5365A62D42A}" type="datetimeFigureOut">
              <a:rPr lang="ru-RU" smtClean="0"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9533-2EA2-4105-A5B2-B6895D7D3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0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4"/>
                </a:solidFill>
              </a:rPr>
              <a:t>Презентац</a:t>
            </a:r>
            <a:r>
              <a:rPr lang="uk-UA" sz="8000" dirty="0">
                <a:solidFill>
                  <a:schemeClr val="accent4"/>
                </a:solidFill>
              </a:rPr>
              <a:t>і</a:t>
            </a:r>
            <a:r>
              <a:rPr lang="ru-RU" sz="8000" dirty="0" smtClean="0">
                <a:solidFill>
                  <a:schemeClr val="accent4"/>
                </a:solidFill>
              </a:rPr>
              <a:t>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на тему : </a:t>
            </a:r>
            <a:br>
              <a:rPr lang="ru-RU" dirty="0" smtClean="0"/>
            </a:br>
            <a:r>
              <a:rPr lang="ru-RU" dirty="0" smtClean="0"/>
              <a:t>«Конституція України - Розділ </a:t>
            </a:r>
            <a:r>
              <a:rPr lang="en-US" dirty="0" smtClean="0"/>
              <a:t>II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395" y="5013176"/>
            <a:ext cx="5184576" cy="1752600"/>
          </a:xfrm>
        </p:spPr>
        <p:txBody>
          <a:bodyPr/>
          <a:lstStyle/>
          <a:p>
            <a:r>
              <a:rPr lang="uk-UA" dirty="0" smtClean="0"/>
              <a:t>Учениці 10-А класу</a:t>
            </a:r>
          </a:p>
          <a:p>
            <a:r>
              <a:rPr lang="uk-UA" dirty="0" smtClean="0"/>
              <a:t>Мельник Анастасії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0872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Стаття  36.  </a:t>
            </a:r>
            <a:r>
              <a:rPr lang="ru-RU" dirty="0" err="1" smtClean="0"/>
              <a:t>Громадяни</a:t>
            </a:r>
            <a:r>
              <a:rPr lang="ru-RU" dirty="0" smtClean="0"/>
              <a:t>  України  </a:t>
            </a:r>
            <a:r>
              <a:rPr lang="ru-RU" dirty="0" err="1" smtClean="0"/>
              <a:t>мають</a:t>
            </a:r>
            <a:r>
              <a:rPr lang="ru-RU" dirty="0" smtClean="0"/>
              <a:t>  право   на    свободу </a:t>
            </a:r>
            <a:r>
              <a:rPr lang="ru-RU" dirty="0" err="1" smtClean="0"/>
              <a:t>об'єднання</a:t>
            </a:r>
            <a:r>
              <a:rPr lang="ru-RU" dirty="0" smtClean="0"/>
              <a:t>  у  </a:t>
            </a:r>
            <a:r>
              <a:rPr lang="ru-RU" dirty="0" err="1" smtClean="0"/>
              <a:t>політичні</a:t>
            </a:r>
            <a:r>
              <a:rPr lang="ru-RU" dirty="0" smtClean="0"/>
              <a:t>  </a:t>
            </a:r>
            <a:r>
              <a:rPr lang="ru-RU" dirty="0" err="1" smtClean="0"/>
              <a:t>партії</a:t>
            </a:r>
            <a:r>
              <a:rPr lang="ru-RU" dirty="0" smtClean="0"/>
              <a:t>  та  </a:t>
            </a:r>
            <a:r>
              <a:rPr lang="ru-RU" dirty="0" err="1" smtClean="0"/>
              <a:t>громадські</a:t>
            </a:r>
            <a:r>
              <a:rPr lang="ru-RU" dirty="0" smtClean="0"/>
              <a:t>  </a:t>
            </a:r>
            <a:r>
              <a:rPr lang="ru-RU" dirty="0" err="1" smtClean="0"/>
              <a:t>організації</a:t>
            </a:r>
            <a:r>
              <a:rPr lang="ru-RU" dirty="0" smtClean="0"/>
              <a:t> 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 і  </a:t>
            </a:r>
            <a:r>
              <a:rPr lang="ru-RU" dirty="0" err="1" smtClean="0"/>
              <a:t>захисту</a:t>
            </a:r>
            <a:r>
              <a:rPr lang="ru-RU" dirty="0" smtClean="0"/>
              <a:t>  </a:t>
            </a:r>
            <a:r>
              <a:rPr lang="ru-RU" dirty="0" err="1" smtClean="0"/>
              <a:t>своїх</a:t>
            </a:r>
            <a:r>
              <a:rPr lang="ru-RU" dirty="0" smtClean="0"/>
              <a:t>  прав  і  свобод   та   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,  </a:t>
            </a:r>
            <a:r>
              <a:rPr lang="ru-RU" dirty="0" err="1" smtClean="0"/>
              <a:t>економічних</a:t>
            </a:r>
            <a:r>
              <a:rPr lang="ru-RU" dirty="0" smtClean="0"/>
              <a:t>,  </a:t>
            </a:r>
            <a:r>
              <a:rPr lang="ru-RU" dirty="0" err="1" smtClean="0"/>
              <a:t>соціальних</a:t>
            </a:r>
            <a:r>
              <a:rPr lang="ru-RU" dirty="0" smtClean="0"/>
              <a:t>,   </a:t>
            </a:r>
            <a:r>
              <a:rPr lang="ru-RU" dirty="0" err="1" smtClean="0"/>
              <a:t>культурних</a:t>
            </a:r>
            <a:r>
              <a:rPr lang="ru-RU" dirty="0" smtClean="0"/>
              <a:t>    та    інших </a:t>
            </a:r>
            <a:r>
              <a:rPr lang="ru-RU" dirty="0" err="1" smtClean="0"/>
              <a:t>інтересів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, </a:t>
            </a:r>
            <a:r>
              <a:rPr lang="ru-RU" dirty="0" err="1" smtClean="0"/>
              <a:t>встановлених</a:t>
            </a:r>
            <a:r>
              <a:rPr lang="ru-RU" dirty="0" smtClean="0"/>
              <a:t> законом в 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та  </a:t>
            </a:r>
            <a:r>
              <a:rPr lang="ru-RU" dirty="0" err="1" smtClean="0"/>
              <a:t>громадського</a:t>
            </a:r>
            <a:r>
              <a:rPr lang="ru-RU" dirty="0" smtClean="0"/>
              <a:t>  порядку,  </a:t>
            </a:r>
            <a:r>
              <a:rPr lang="ru-RU" dirty="0" err="1" smtClean="0"/>
              <a:t>охорони</a:t>
            </a:r>
            <a:r>
              <a:rPr lang="ru-RU" dirty="0" smtClean="0"/>
              <a:t> 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або </a:t>
            </a:r>
            <a:r>
              <a:rPr lang="ru-RU" dirty="0" err="1" smtClean="0"/>
              <a:t>захисту</a:t>
            </a:r>
            <a:r>
              <a:rPr lang="ru-RU" dirty="0" smtClean="0"/>
              <a:t> прав і свобод інших людей. </a:t>
            </a:r>
          </a:p>
          <a:p>
            <a:pPr marL="0" indent="0">
              <a:buNone/>
            </a:pP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 </a:t>
            </a:r>
            <a:r>
              <a:rPr lang="ru-RU" dirty="0" err="1" smtClean="0"/>
              <a:t>формуванню</a:t>
            </a:r>
            <a:r>
              <a:rPr lang="ru-RU" dirty="0" smtClean="0"/>
              <a:t>  і  </a:t>
            </a:r>
            <a:r>
              <a:rPr lang="ru-RU" dirty="0" err="1" smtClean="0"/>
              <a:t>вираженню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 </a:t>
            </a:r>
            <a:r>
              <a:rPr lang="ru-RU" dirty="0" err="1" smtClean="0"/>
              <a:t>волі</a:t>
            </a:r>
            <a:r>
              <a:rPr lang="ru-RU" dirty="0" smtClean="0"/>
              <a:t>  </a:t>
            </a:r>
            <a:r>
              <a:rPr lang="ru-RU" dirty="0" err="1" smtClean="0"/>
              <a:t>громадян</a:t>
            </a:r>
            <a:r>
              <a:rPr lang="ru-RU" dirty="0" smtClean="0"/>
              <a:t>,  </a:t>
            </a:r>
            <a:r>
              <a:rPr lang="ru-RU" dirty="0" err="1" smtClean="0"/>
              <a:t>беруть</a:t>
            </a:r>
            <a:r>
              <a:rPr lang="ru-RU" dirty="0" smtClean="0"/>
              <a:t>  участь  у  </a:t>
            </a:r>
            <a:r>
              <a:rPr lang="ru-RU" dirty="0" err="1" smtClean="0"/>
              <a:t>виборах</a:t>
            </a:r>
            <a:r>
              <a:rPr lang="ru-RU" dirty="0" smtClean="0"/>
              <a:t>.   Членами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можуть бути </a:t>
            </a:r>
            <a:r>
              <a:rPr lang="ru-RU" dirty="0" err="1" smtClean="0"/>
              <a:t>лише</a:t>
            </a:r>
            <a:r>
              <a:rPr lang="ru-RU" dirty="0" smtClean="0"/>
              <a:t>  </a:t>
            </a:r>
            <a:r>
              <a:rPr lang="ru-RU" dirty="0" err="1" smtClean="0"/>
              <a:t>громадяни</a:t>
            </a:r>
            <a:r>
              <a:rPr lang="ru-RU" dirty="0" smtClean="0"/>
              <a:t>  України. 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членства у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партіях</a:t>
            </a:r>
            <a:r>
              <a:rPr lang="ru-RU" dirty="0" smtClean="0"/>
              <a:t> 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 </a:t>
            </a:r>
            <a:r>
              <a:rPr lang="ru-RU" dirty="0" err="1" smtClean="0"/>
              <a:t>виключно</a:t>
            </a:r>
            <a:r>
              <a:rPr lang="ru-RU" dirty="0" smtClean="0"/>
              <a:t>  цією Конституцією і законами України. </a:t>
            </a:r>
          </a:p>
          <a:p>
            <a:pPr marL="0" indent="0">
              <a:buNone/>
            </a:pP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на участь у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спілках</a:t>
            </a:r>
            <a:r>
              <a:rPr lang="ru-RU" dirty="0" smtClean="0"/>
              <a:t> з метою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і </a:t>
            </a:r>
            <a:r>
              <a:rPr lang="ru-RU" dirty="0" err="1" smtClean="0"/>
              <a:t>соціально-економічних</a:t>
            </a:r>
            <a:r>
              <a:rPr lang="ru-RU" dirty="0" smtClean="0"/>
              <a:t> прав та  </a:t>
            </a:r>
            <a:r>
              <a:rPr lang="ru-RU" dirty="0" err="1" smtClean="0"/>
              <a:t>інтересів</a:t>
            </a:r>
            <a:r>
              <a:rPr lang="ru-RU" dirty="0" smtClean="0"/>
              <a:t>.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 є  </a:t>
            </a:r>
            <a:r>
              <a:rPr lang="ru-RU" dirty="0" err="1" smtClean="0"/>
              <a:t>громадськими</a:t>
            </a:r>
            <a:r>
              <a:rPr lang="ru-RU" dirty="0" smtClean="0"/>
              <a:t>  </a:t>
            </a:r>
            <a:r>
              <a:rPr lang="ru-RU" dirty="0" err="1" smtClean="0"/>
              <a:t>організаціями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об'єднують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спільними</a:t>
            </a:r>
            <a:r>
              <a:rPr lang="ru-RU" dirty="0" smtClean="0"/>
              <a:t> </a:t>
            </a:r>
            <a:r>
              <a:rPr lang="ru-RU" dirty="0" err="1" smtClean="0"/>
              <a:t>інтересами</a:t>
            </a:r>
            <a:r>
              <a:rPr lang="ru-RU" dirty="0" smtClean="0"/>
              <a:t> за родом </a:t>
            </a:r>
            <a:r>
              <a:rPr lang="ru-RU" dirty="0" err="1" smtClean="0"/>
              <a:t>їх</a:t>
            </a:r>
            <a:r>
              <a:rPr lang="ru-RU" dirty="0" smtClean="0"/>
              <a:t> 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без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дозволу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. Усі </a:t>
            </a:r>
            <a:r>
              <a:rPr lang="ru-RU" dirty="0" err="1" smtClean="0"/>
              <a:t>професійні</a:t>
            </a:r>
            <a:r>
              <a:rPr lang="ru-RU" dirty="0" smtClean="0"/>
              <a:t>  </a:t>
            </a:r>
            <a:r>
              <a:rPr lang="ru-RU" dirty="0" err="1" smtClean="0"/>
              <a:t>спілки</a:t>
            </a:r>
            <a:r>
              <a:rPr lang="ru-RU" dirty="0" smtClean="0"/>
              <a:t>  </a:t>
            </a:r>
            <a:r>
              <a:rPr lang="ru-RU" dirty="0" err="1" smtClean="0"/>
              <a:t>мають</a:t>
            </a:r>
            <a:r>
              <a:rPr lang="ru-RU" dirty="0" smtClean="0"/>
              <a:t> рівні  права.  </a:t>
            </a:r>
            <a:r>
              <a:rPr lang="ru-RU" dirty="0" err="1" smtClean="0"/>
              <a:t>Обмеження</a:t>
            </a:r>
            <a:r>
              <a:rPr lang="ru-RU" dirty="0" smtClean="0"/>
              <a:t>  </a:t>
            </a:r>
            <a:r>
              <a:rPr lang="ru-RU" dirty="0" err="1" smtClean="0"/>
              <a:t>щодо</a:t>
            </a:r>
            <a:r>
              <a:rPr lang="ru-RU" dirty="0" smtClean="0"/>
              <a:t>  членства  у  </a:t>
            </a:r>
            <a:r>
              <a:rPr lang="ru-RU" dirty="0" err="1" smtClean="0"/>
              <a:t>професійних</a:t>
            </a:r>
            <a:r>
              <a:rPr lang="ru-RU" dirty="0" smtClean="0"/>
              <a:t>   </a:t>
            </a:r>
            <a:r>
              <a:rPr lang="ru-RU" dirty="0" err="1" smtClean="0"/>
              <a:t>спілках</a:t>
            </a:r>
            <a:r>
              <a:rPr lang="ru-RU" dirty="0" smtClean="0"/>
              <a:t>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цією Конституцією і законами України. </a:t>
            </a:r>
          </a:p>
          <a:p>
            <a:pPr marL="0" indent="0">
              <a:buNone/>
            </a:pP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примушений</a:t>
            </a:r>
            <a:r>
              <a:rPr lang="ru-RU" dirty="0" smtClean="0"/>
              <a:t> до </a:t>
            </a:r>
            <a:r>
              <a:rPr lang="ru-RU" dirty="0" err="1" smtClean="0"/>
              <a:t>вступу</a:t>
            </a:r>
            <a:r>
              <a:rPr lang="ru-RU" dirty="0" smtClean="0"/>
              <a:t> в будь-яке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у правах за </a:t>
            </a:r>
            <a:r>
              <a:rPr lang="ru-RU" dirty="0" err="1" smtClean="0"/>
              <a:t>належність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неналежність</a:t>
            </a:r>
            <a:r>
              <a:rPr lang="ru-RU" dirty="0" smtClean="0"/>
              <a:t>  до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або 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000" b="1" dirty="0" smtClean="0"/>
              <a:t>Усі </a:t>
            </a:r>
            <a:r>
              <a:rPr lang="ru-RU" sz="8000" b="1" dirty="0" err="1" smtClean="0"/>
              <a:t>об'єднання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громадян</a:t>
            </a:r>
            <a:r>
              <a:rPr lang="ru-RU" sz="8000" b="1" dirty="0" smtClean="0"/>
              <a:t> рівні перед законом.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Стаття  37.  </a:t>
            </a:r>
            <a:r>
              <a:rPr lang="ru-RU" dirty="0" err="1" smtClean="0"/>
              <a:t>Утворення</a:t>
            </a:r>
            <a:r>
              <a:rPr lang="ru-RU" dirty="0" smtClean="0"/>
              <a:t>  і  </a:t>
            </a:r>
            <a:r>
              <a:rPr lang="ru-RU" dirty="0" err="1" smtClean="0"/>
              <a:t>діяльність</a:t>
            </a:r>
            <a:r>
              <a:rPr lang="ru-RU" dirty="0" smtClean="0"/>
              <a:t>  </a:t>
            </a:r>
            <a:r>
              <a:rPr lang="ru-RU" dirty="0" err="1" smtClean="0"/>
              <a:t>політичних</a:t>
            </a:r>
            <a:r>
              <a:rPr lang="ru-RU" dirty="0" smtClean="0"/>
              <a:t>  </a:t>
            </a:r>
            <a:r>
              <a:rPr lang="ru-RU" dirty="0" err="1" smtClean="0"/>
              <a:t>партій</a:t>
            </a:r>
            <a:r>
              <a:rPr lang="ru-RU" dirty="0" smtClean="0"/>
              <a:t>  та 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або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ліквідацію</a:t>
            </a:r>
            <a:r>
              <a:rPr lang="ru-RU" dirty="0" smtClean="0"/>
              <a:t>  </a:t>
            </a:r>
            <a:r>
              <a:rPr lang="ru-RU" dirty="0" err="1" smtClean="0"/>
              <a:t>незалежності</a:t>
            </a:r>
            <a:r>
              <a:rPr lang="ru-RU" dirty="0" smtClean="0"/>
              <a:t>  України,  </a:t>
            </a:r>
            <a:r>
              <a:rPr lang="ru-RU" dirty="0" err="1" smtClean="0"/>
              <a:t>зміну</a:t>
            </a:r>
            <a:r>
              <a:rPr lang="ru-RU" dirty="0" smtClean="0"/>
              <a:t> 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   ладу </a:t>
            </a:r>
            <a:r>
              <a:rPr lang="ru-RU" dirty="0" err="1" smtClean="0"/>
              <a:t>насильницьким</a:t>
            </a:r>
            <a:r>
              <a:rPr lang="ru-RU" dirty="0" smtClean="0"/>
              <a:t>  шляхом,  </a:t>
            </a:r>
            <a:r>
              <a:rPr lang="ru-RU" dirty="0" err="1" smtClean="0"/>
              <a:t>порушення</a:t>
            </a:r>
            <a:r>
              <a:rPr lang="ru-RU" dirty="0" smtClean="0"/>
              <a:t>  </a:t>
            </a:r>
            <a:r>
              <a:rPr lang="ru-RU" dirty="0" err="1" smtClean="0"/>
              <a:t>суверенітету</a:t>
            </a:r>
            <a:r>
              <a:rPr lang="ru-RU" dirty="0" smtClean="0"/>
              <a:t>  і 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цілісності</a:t>
            </a:r>
            <a:r>
              <a:rPr lang="ru-RU" dirty="0" smtClean="0"/>
              <a:t>    </a:t>
            </a:r>
            <a:r>
              <a:rPr lang="ru-RU" dirty="0" err="1" smtClean="0"/>
              <a:t>держави</a:t>
            </a:r>
            <a:r>
              <a:rPr lang="ru-RU" dirty="0" smtClean="0"/>
              <a:t>,  </a:t>
            </a:r>
            <a:r>
              <a:rPr lang="ru-RU" dirty="0" err="1" smtClean="0"/>
              <a:t>підрив</a:t>
            </a:r>
            <a:r>
              <a:rPr lang="ru-RU" dirty="0" smtClean="0"/>
              <a:t>  її  </a:t>
            </a:r>
            <a:r>
              <a:rPr lang="ru-RU" dirty="0" err="1" smtClean="0"/>
              <a:t>безпеки</a:t>
            </a:r>
            <a:r>
              <a:rPr lang="ru-RU" dirty="0" smtClean="0"/>
              <a:t>,  </a:t>
            </a:r>
            <a:r>
              <a:rPr lang="ru-RU" dirty="0" err="1" smtClean="0"/>
              <a:t>незаконне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пропаганду  </a:t>
            </a:r>
            <a:r>
              <a:rPr lang="ru-RU" dirty="0" err="1" smtClean="0"/>
              <a:t>війни</a:t>
            </a:r>
            <a:r>
              <a:rPr lang="ru-RU" dirty="0" smtClean="0"/>
              <a:t>,  </a:t>
            </a:r>
            <a:r>
              <a:rPr lang="ru-RU" dirty="0" err="1" smtClean="0"/>
              <a:t>насильства</a:t>
            </a:r>
            <a:r>
              <a:rPr lang="ru-RU" dirty="0" smtClean="0"/>
              <a:t>,  на  </a:t>
            </a:r>
            <a:r>
              <a:rPr lang="ru-RU" dirty="0" err="1" smtClean="0"/>
              <a:t>розпалювання</a:t>
            </a:r>
            <a:r>
              <a:rPr lang="ru-RU" dirty="0" smtClean="0"/>
              <a:t> </a:t>
            </a:r>
            <a:r>
              <a:rPr lang="ru-RU" dirty="0" err="1" smtClean="0"/>
              <a:t>міжетнічної</a:t>
            </a:r>
            <a:r>
              <a:rPr lang="ru-RU" dirty="0" smtClean="0"/>
              <a:t>, </a:t>
            </a:r>
            <a:r>
              <a:rPr lang="ru-RU" dirty="0" err="1" smtClean="0"/>
              <a:t>расової</a:t>
            </a:r>
            <a:r>
              <a:rPr lang="ru-RU" dirty="0" smtClean="0"/>
              <a:t>, </a:t>
            </a:r>
            <a:r>
              <a:rPr lang="ru-RU" dirty="0" err="1" smtClean="0"/>
              <a:t>релігійної</a:t>
            </a:r>
            <a:r>
              <a:rPr lang="ru-RU" dirty="0" smtClean="0"/>
              <a:t> </a:t>
            </a:r>
            <a:r>
              <a:rPr lang="ru-RU" dirty="0" err="1" smtClean="0"/>
              <a:t>ворожнечі</a:t>
            </a:r>
            <a:r>
              <a:rPr lang="ru-RU" dirty="0" smtClean="0"/>
              <a:t>, </a:t>
            </a:r>
            <a:r>
              <a:rPr lang="ru-RU" dirty="0" err="1" smtClean="0"/>
              <a:t>посягання</a:t>
            </a:r>
            <a:r>
              <a:rPr lang="ru-RU" dirty="0" smtClean="0"/>
              <a:t> на  права  і свободи людини,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забороняються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та </a:t>
            </a:r>
            <a:r>
              <a:rPr lang="ru-RU" dirty="0" err="1" smtClean="0"/>
              <a:t>громадські</a:t>
            </a:r>
            <a:r>
              <a:rPr lang="ru-RU" dirty="0" smtClean="0"/>
              <a:t>  </a:t>
            </a:r>
            <a:r>
              <a:rPr lang="ru-RU" dirty="0" err="1" smtClean="0"/>
              <a:t>організації</a:t>
            </a:r>
            <a:r>
              <a:rPr lang="ru-RU" dirty="0" smtClean="0"/>
              <a:t>  не  можуть 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воєнізованих</a:t>
            </a:r>
            <a:r>
              <a:rPr lang="ru-RU" dirty="0" smtClean="0"/>
              <a:t> </a:t>
            </a:r>
            <a:r>
              <a:rPr lang="ru-RU" dirty="0" err="1" smtClean="0"/>
              <a:t>формувань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Не  допускається  </a:t>
            </a:r>
            <a:r>
              <a:rPr lang="ru-RU" dirty="0" err="1" smtClean="0"/>
              <a:t>створення</a:t>
            </a:r>
            <a:r>
              <a:rPr lang="ru-RU" dirty="0" smtClean="0"/>
              <a:t>  і   </a:t>
            </a:r>
            <a:r>
              <a:rPr lang="ru-RU" dirty="0" err="1" smtClean="0"/>
              <a:t>діяльність</a:t>
            </a:r>
            <a:r>
              <a:rPr lang="ru-RU" dirty="0" smtClean="0"/>
              <a:t>   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структур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в органах </a:t>
            </a:r>
            <a:r>
              <a:rPr lang="ru-RU" dirty="0" err="1" smtClean="0"/>
              <a:t>виконавчої</a:t>
            </a:r>
            <a:r>
              <a:rPr lang="ru-RU" dirty="0" smtClean="0"/>
              <a:t> та </a:t>
            </a:r>
            <a:r>
              <a:rPr lang="ru-RU" dirty="0" err="1" smtClean="0"/>
              <a:t>судової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і </a:t>
            </a:r>
            <a:r>
              <a:rPr lang="ru-RU" dirty="0" err="1" smtClean="0"/>
              <a:t>виконавчих</a:t>
            </a:r>
            <a:r>
              <a:rPr lang="ru-RU" dirty="0" smtClean="0"/>
              <a:t>   органах    </a:t>
            </a:r>
            <a:r>
              <a:rPr lang="ru-RU" dirty="0" err="1" smtClean="0"/>
              <a:t>місцевого</a:t>
            </a:r>
            <a:r>
              <a:rPr lang="ru-RU" dirty="0" smtClean="0"/>
              <a:t>   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  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формуваннях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 на  </a:t>
            </a:r>
            <a:r>
              <a:rPr lang="ru-RU" dirty="0" err="1" smtClean="0"/>
              <a:t>державних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підприємствах</a:t>
            </a:r>
            <a:r>
              <a:rPr lang="ru-RU" dirty="0" smtClean="0"/>
              <a:t>,  у  </a:t>
            </a:r>
            <a:r>
              <a:rPr lang="ru-RU" dirty="0" err="1" smtClean="0"/>
              <a:t>навчальних</a:t>
            </a:r>
            <a:r>
              <a:rPr lang="ru-RU" dirty="0" smtClean="0"/>
              <a:t> закладах та інших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установах</a:t>
            </a:r>
            <a:r>
              <a:rPr lang="ru-RU" dirty="0" smtClean="0"/>
              <a:t> і </a:t>
            </a:r>
            <a:r>
              <a:rPr lang="ru-RU" dirty="0" err="1" smtClean="0"/>
              <a:t>організаціях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Заборона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об'єднань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 </a:t>
            </a:r>
            <a:r>
              <a:rPr lang="ru-RU" dirty="0" err="1" smtClean="0"/>
              <a:t>здійснюється</a:t>
            </a:r>
            <a:r>
              <a:rPr lang="ru-RU" dirty="0" smtClean="0"/>
              <a:t>  </a:t>
            </a:r>
            <a:r>
              <a:rPr lang="ru-RU" dirty="0" err="1" smtClean="0"/>
              <a:t>лише</a:t>
            </a:r>
            <a:r>
              <a:rPr lang="ru-RU" dirty="0" smtClean="0"/>
              <a:t>  в судовому порядку.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9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14:prism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7" y="116632"/>
            <a:ext cx="5253995" cy="67413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Стаття 38</a:t>
            </a:r>
            <a:r>
              <a:rPr lang="ru-RU" dirty="0"/>
              <a:t>.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брати</a:t>
            </a:r>
            <a:r>
              <a:rPr lang="ru-RU" dirty="0"/>
              <a:t>  участь  в 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справами, у </a:t>
            </a:r>
            <a:r>
              <a:rPr lang="ru-RU" dirty="0" err="1"/>
              <a:t>всеукраїнському</a:t>
            </a:r>
            <a:r>
              <a:rPr lang="ru-RU" dirty="0"/>
              <a:t> та  </a:t>
            </a:r>
            <a:r>
              <a:rPr lang="ru-RU" dirty="0" err="1"/>
              <a:t>місцевих</a:t>
            </a:r>
            <a:r>
              <a:rPr lang="ru-RU" dirty="0"/>
              <a:t>  референдумах,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обирати</a:t>
            </a:r>
            <a:r>
              <a:rPr lang="ru-RU" dirty="0"/>
              <a:t> і бути  </a:t>
            </a:r>
            <a:r>
              <a:rPr lang="ru-RU" dirty="0" err="1"/>
              <a:t>обраними</a:t>
            </a:r>
            <a:r>
              <a:rPr lang="ru-RU" dirty="0"/>
              <a:t>  до  </a:t>
            </a:r>
            <a:r>
              <a:rPr lang="ru-RU" dirty="0" err="1"/>
              <a:t>органів</a:t>
            </a:r>
            <a:r>
              <a:rPr lang="ru-RU" dirty="0"/>
              <a:t>  </a:t>
            </a:r>
            <a:r>
              <a:rPr lang="ru-RU" dirty="0" err="1"/>
              <a:t>державної</a:t>
            </a:r>
            <a:r>
              <a:rPr lang="ru-RU" dirty="0"/>
              <a:t>  </a:t>
            </a:r>
            <a:r>
              <a:rPr lang="ru-RU" dirty="0" err="1"/>
              <a:t>влади</a:t>
            </a:r>
            <a:r>
              <a:rPr lang="ru-RU" dirty="0"/>
              <a:t> 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(  </a:t>
            </a:r>
            <a:r>
              <a:rPr lang="ru-RU" i="1" dirty="0" err="1"/>
              <a:t>Офіційне</a:t>
            </a:r>
            <a:r>
              <a:rPr lang="ru-RU" i="1" dirty="0"/>
              <a:t>  </a:t>
            </a:r>
            <a:r>
              <a:rPr lang="ru-RU" i="1" dirty="0" err="1"/>
              <a:t>тлумачення</a:t>
            </a:r>
            <a:r>
              <a:rPr lang="ru-RU" i="1" dirty="0"/>
              <a:t>  </a:t>
            </a:r>
            <a:r>
              <a:rPr lang="ru-RU" i="1" dirty="0" err="1"/>
              <a:t>положення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першої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38 див. в </a:t>
            </a:r>
            <a:br>
              <a:rPr lang="ru-RU" i="1" dirty="0"/>
            </a:br>
            <a:r>
              <a:rPr lang="ru-RU" i="1" dirty="0" err="1"/>
              <a:t>Рішенні</a:t>
            </a:r>
            <a:r>
              <a:rPr lang="ru-RU" i="1" dirty="0"/>
              <a:t>  </a:t>
            </a:r>
            <a:r>
              <a:rPr lang="ru-RU" i="1" dirty="0" err="1"/>
              <a:t>Конституційного</a:t>
            </a:r>
            <a:r>
              <a:rPr lang="ru-RU" i="1" dirty="0"/>
              <a:t>  Суду  N  7-рп/99    </a:t>
            </a:r>
            <a:r>
              <a:rPr lang="ru-RU" i="1" dirty="0" err="1"/>
              <a:t>від</a:t>
            </a:r>
            <a:r>
              <a:rPr lang="ru-RU" i="1" dirty="0"/>
              <a:t> 06.07.99 ) </a:t>
            </a:r>
            <a:br>
              <a:rPr lang="ru-RU" i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рівним</a:t>
            </a:r>
            <a:r>
              <a:rPr lang="ru-RU" dirty="0"/>
              <a:t>  правом  доступу  до 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служби</a:t>
            </a:r>
            <a:r>
              <a:rPr lang="ru-RU" dirty="0"/>
              <a:t> в органах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Стаття 39</a:t>
            </a:r>
            <a:r>
              <a:rPr lang="ru-RU" dirty="0"/>
              <a:t>.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збиратися</a:t>
            </a:r>
            <a:r>
              <a:rPr lang="ru-RU" dirty="0"/>
              <a:t> мирно, без </a:t>
            </a:r>
            <a:r>
              <a:rPr lang="ru-RU" dirty="0" err="1"/>
              <a:t>зброї</a:t>
            </a:r>
            <a:r>
              <a:rPr lang="ru-RU" dirty="0"/>
              <a:t> і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, </a:t>
            </a:r>
            <a:r>
              <a:rPr lang="ru-RU" dirty="0" err="1"/>
              <a:t>мітинги</a:t>
            </a:r>
            <a:r>
              <a:rPr lang="ru-RU" dirty="0"/>
              <a:t>, походи і  </a:t>
            </a:r>
            <a:r>
              <a:rPr lang="ru-RU" dirty="0" err="1"/>
              <a:t>демонстрації</a:t>
            </a:r>
            <a:r>
              <a:rPr lang="ru-RU" dirty="0"/>
              <a:t>,  про 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завчасно</a:t>
            </a:r>
            <a:r>
              <a:rPr lang="ru-RU" dirty="0"/>
              <a:t>  </a:t>
            </a:r>
            <a:r>
              <a:rPr lang="ru-RU" dirty="0" err="1"/>
              <a:t>сповіщаються</a:t>
            </a:r>
            <a:r>
              <a:rPr lang="ru-RU" dirty="0"/>
              <a:t>  </a:t>
            </a:r>
            <a:r>
              <a:rPr lang="ru-RU" dirty="0" err="1"/>
              <a:t>органи</a:t>
            </a:r>
            <a:r>
              <a:rPr lang="ru-RU" dirty="0"/>
              <a:t>  </a:t>
            </a:r>
            <a:r>
              <a:rPr lang="ru-RU" dirty="0" err="1"/>
              <a:t>виконавчої</a:t>
            </a:r>
            <a:r>
              <a:rPr lang="ru-RU" dirty="0"/>
              <a:t>  </a:t>
            </a:r>
            <a:r>
              <a:rPr lang="ru-RU" dirty="0" err="1"/>
              <a:t>влади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 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{  </a:t>
            </a:r>
            <a:r>
              <a:rPr lang="ru-RU" i="1" dirty="0" err="1"/>
              <a:t>Офіційне</a:t>
            </a:r>
            <a:r>
              <a:rPr lang="ru-RU" i="1" dirty="0"/>
              <a:t>  </a:t>
            </a:r>
            <a:r>
              <a:rPr lang="ru-RU" i="1" dirty="0" err="1"/>
              <a:t>тлумачення</a:t>
            </a:r>
            <a:r>
              <a:rPr lang="ru-RU" i="1" dirty="0"/>
              <a:t>  </a:t>
            </a:r>
            <a:r>
              <a:rPr lang="ru-RU" i="1" dirty="0" err="1"/>
              <a:t>положення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першої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39 див. в </a:t>
            </a:r>
            <a:r>
              <a:rPr lang="ru-RU" i="1" dirty="0" err="1"/>
              <a:t>Рішенні</a:t>
            </a:r>
            <a:r>
              <a:rPr lang="ru-RU" i="1" dirty="0"/>
              <a:t>  </a:t>
            </a:r>
            <a:r>
              <a:rPr lang="ru-RU" i="1" dirty="0" err="1"/>
              <a:t>Конституційного</a:t>
            </a:r>
            <a:r>
              <a:rPr lang="ru-RU" i="1" dirty="0"/>
              <a:t>  Суду  N  4-рп/2001   </a:t>
            </a:r>
            <a:r>
              <a:rPr lang="ru-RU" i="1" dirty="0" err="1"/>
              <a:t>від</a:t>
            </a:r>
            <a:r>
              <a:rPr lang="ru-RU" i="1" dirty="0"/>
              <a:t> 19.04.2001 } </a:t>
            </a:r>
            <a:br>
              <a:rPr lang="ru-RU" i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  права  </a:t>
            </a:r>
            <a:r>
              <a:rPr lang="ru-RU" dirty="0" err="1"/>
              <a:t>може</a:t>
            </a:r>
            <a:r>
              <a:rPr lang="ru-RU" dirty="0"/>
              <a:t>  </a:t>
            </a:r>
            <a:r>
              <a:rPr lang="ru-RU" dirty="0" err="1"/>
              <a:t>встановлюватися</a:t>
            </a:r>
            <a:r>
              <a:rPr lang="ru-RU" dirty="0"/>
              <a:t> судом </a:t>
            </a:r>
            <a:r>
              <a:rPr lang="ru-RU" dirty="0" err="1"/>
              <a:t>відповідно</a:t>
            </a:r>
            <a:r>
              <a:rPr lang="ru-RU" dirty="0"/>
              <a:t> до закону і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</a:t>
            </a:r>
            <a:r>
              <a:rPr lang="ru-RU" dirty="0" err="1"/>
              <a:t>громадського</a:t>
            </a:r>
            <a:r>
              <a:rPr lang="ru-RU" dirty="0"/>
              <a:t> порядку -  з  метою  </a:t>
            </a:r>
            <a:r>
              <a:rPr lang="ru-RU" dirty="0" err="1"/>
              <a:t>запобігання</a:t>
            </a:r>
            <a:r>
              <a:rPr lang="ru-RU" dirty="0"/>
              <a:t>  </a:t>
            </a:r>
            <a:r>
              <a:rPr lang="ru-RU" dirty="0" err="1"/>
              <a:t>заворушенням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злочинам</a:t>
            </a:r>
            <a:r>
              <a:rPr lang="ru-RU" dirty="0"/>
              <a:t>, 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або </a:t>
            </a:r>
            <a:r>
              <a:rPr lang="ru-RU" dirty="0" err="1"/>
              <a:t>захисту</a:t>
            </a:r>
            <a:r>
              <a:rPr lang="ru-RU" dirty="0"/>
              <a:t> прав і свобод інших людей.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Стаття  40</a:t>
            </a:r>
            <a:r>
              <a:rPr lang="ru-RU" dirty="0"/>
              <a:t>.  Усі  </a:t>
            </a:r>
            <a:r>
              <a:rPr lang="ru-RU" dirty="0" err="1"/>
              <a:t>мають</a:t>
            </a:r>
            <a:r>
              <a:rPr lang="ru-RU" dirty="0"/>
              <a:t>  право  </a:t>
            </a:r>
            <a:r>
              <a:rPr lang="ru-RU" dirty="0" err="1"/>
              <a:t>направляти</a:t>
            </a:r>
            <a:r>
              <a:rPr lang="ru-RU" dirty="0"/>
              <a:t>  </a:t>
            </a:r>
            <a:r>
              <a:rPr lang="ru-RU" dirty="0" err="1"/>
              <a:t>індивідуальні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колективні</a:t>
            </a:r>
            <a:r>
              <a:rPr lang="ru-RU" dirty="0"/>
              <a:t> </a:t>
            </a:r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або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  до 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та  </a:t>
            </a:r>
            <a:r>
              <a:rPr lang="ru-RU" dirty="0" err="1"/>
              <a:t>посадових</a:t>
            </a:r>
            <a:r>
              <a:rPr lang="ru-RU" dirty="0"/>
              <a:t>  і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  і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обґрунтовану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у </a:t>
            </a:r>
            <a:r>
              <a:rPr lang="ru-RU" dirty="0" err="1"/>
              <a:t>встановлений</a:t>
            </a:r>
            <a:r>
              <a:rPr lang="ru-RU" dirty="0"/>
              <a:t> законом строк.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3537748" cy="222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3353"/>
            <a:ext cx="3537748" cy="235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8772"/>
            <a:ext cx="3537748" cy="227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108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20" y="116632"/>
            <a:ext cx="9120080" cy="66141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Стаття  41</a:t>
            </a:r>
            <a:r>
              <a:rPr lang="ru-RU" dirty="0"/>
              <a:t>.  </a:t>
            </a:r>
            <a:r>
              <a:rPr lang="ru-RU" dirty="0" err="1"/>
              <a:t>Кожен</a:t>
            </a:r>
            <a:r>
              <a:rPr lang="ru-RU" dirty="0"/>
              <a:t>  має  право  </a:t>
            </a:r>
            <a:r>
              <a:rPr lang="ru-RU" dirty="0" err="1"/>
              <a:t>володіти</a:t>
            </a:r>
            <a:r>
              <a:rPr lang="ru-RU" dirty="0"/>
              <a:t>,  </a:t>
            </a:r>
            <a:r>
              <a:rPr lang="ru-RU" dirty="0" err="1"/>
              <a:t>користуватися</a:t>
            </a:r>
            <a:r>
              <a:rPr lang="ru-RU" dirty="0"/>
              <a:t>    і </a:t>
            </a:r>
            <a:r>
              <a:rPr lang="ru-RU" dirty="0" err="1"/>
              <a:t>розпоряджатися</a:t>
            </a:r>
            <a:r>
              <a:rPr lang="ru-RU" dirty="0"/>
              <a:t>    </a:t>
            </a:r>
            <a:r>
              <a:rPr lang="ru-RU" dirty="0" err="1"/>
              <a:t>своєю</a:t>
            </a:r>
            <a:r>
              <a:rPr lang="ru-RU" dirty="0"/>
              <a:t>    </a:t>
            </a:r>
            <a:r>
              <a:rPr lang="ru-RU" dirty="0" err="1"/>
              <a:t>власністю</a:t>
            </a:r>
            <a:r>
              <a:rPr lang="ru-RU" dirty="0"/>
              <a:t>,    результатами        своєї </a:t>
            </a:r>
            <a:r>
              <a:rPr lang="ru-RU" dirty="0" err="1"/>
              <a:t>інтелектуальної</a:t>
            </a:r>
            <a:r>
              <a:rPr lang="ru-RU" dirty="0"/>
              <a:t>,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Право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набувається</a:t>
            </a:r>
            <a:r>
              <a:rPr lang="ru-RU" dirty="0"/>
              <a:t> в порядку,  </a:t>
            </a:r>
            <a:r>
              <a:rPr lang="ru-RU" dirty="0" err="1"/>
              <a:t>визначеному</a:t>
            </a:r>
            <a:r>
              <a:rPr lang="ru-RU" dirty="0"/>
              <a:t> законом.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Громадяни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потреб  можуть 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права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  </a:t>
            </a:r>
            <a:r>
              <a:rPr lang="ru-RU" dirty="0" err="1"/>
              <a:t>відповідно</a:t>
            </a:r>
            <a:r>
              <a:rPr lang="ru-RU" dirty="0"/>
              <a:t>  до закону.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Ніхто</a:t>
            </a:r>
            <a:r>
              <a:rPr lang="ru-RU" dirty="0"/>
              <a:t>  не 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протиправно</a:t>
            </a:r>
            <a:r>
              <a:rPr lang="ru-RU" dirty="0"/>
              <a:t> </a:t>
            </a:r>
            <a:r>
              <a:rPr lang="ru-RU" dirty="0" err="1"/>
              <a:t>позбавлений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. Право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є </a:t>
            </a:r>
            <a:r>
              <a:rPr lang="ru-RU" dirty="0" err="1"/>
              <a:t>непорушним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Примусове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права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  </a:t>
            </a:r>
            <a:r>
              <a:rPr lang="ru-RU" dirty="0" err="1"/>
              <a:t>може</a:t>
            </a:r>
            <a:r>
              <a:rPr lang="ru-RU" dirty="0"/>
              <a:t> бути  </a:t>
            </a:r>
            <a:r>
              <a:rPr lang="ru-RU" dirty="0" err="1"/>
              <a:t>застосоване</a:t>
            </a:r>
            <a:r>
              <a:rPr lang="ru-RU" dirty="0"/>
              <a:t>   </a:t>
            </a:r>
            <a:r>
              <a:rPr lang="ru-RU" dirty="0" err="1"/>
              <a:t>лише</a:t>
            </a:r>
            <a:r>
              <a:rPr lang="ru-RU" dirty="0"/>
              <a:t>   як   </a:t>
            </a:r>
            <a:r>
              <a:rPr lang="ru-RU" dirty="0" err="1"/>
              <a:t>виняток</a:t>
            </a:r>
            <a:r>
              <a:rPr lang="ru-RU" dirty="0"/>
              <a:t>   з   </a:t>
            </a:r>
            <a:r>
              <a:rPr lang="ru-RU" dirty="0" err="1"/>
              <a:t>мотивів</a:t>
            </a:r>
            <a:r>
              <a:rPr lang="ru-RU" dirty="0"/>
              <a:t>  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і в порядку,  </a:t>
            </a:r>
            <a:r>
              <a:rPr lang="ru-RU" dirty="0" err="1"/>
              <a:t>встановлених</a:t>
            </a:r>
            <a:r>
              <a:rPr lang="ru-RU" dirty="0"/>
              <a:t>  законом,  та за  </a:t>
            </a:r>
            <a:r>
              <a:rPr lang="ru-RU" dirty="0" err="1"/>
              <a:t>умови</a:t>
            </a:r>
            <a:r>
              <a:rPr lang="ru-RU" dirty="0"/>
              <a:t>  </a:t>
            </a:r>
            <a:r>
              <a:rPr lang="ru-RU" dirty="0" err="1"/>
              <a:t>попереднього</a:t>
            </a:r>
            <a:r>
              <a:rPr lang="ru-RU" dirty="0"/>
              <a:t>  і  </a:t>
            </a:r>
            <a:r>
              <a:rPr lang="ru-RU" dirty="0" err="1"/>
              <a:t>повного</a:t>
            </a:r>
            <a:r>
              <a:rPr lang="ru-RU" dirty="0"/>
              <a:t>  </a:t>
            </a:r>
            <a:r>
              <a:rPr lang="ru-RU" dirty="0" err="1"/>
              <a:t>відшкодування</a:t>
            </a:r>
            <a:r>
              <a:rPr lang="ru-RU" dirty="0"/>
              <a:t>  </a:t>
            </a:r>
            <a:r>
              <a:rPr lang="ru-RU" dirty="0" err="1"/>
              <a:t>їх</a:t>
            </a:r>
            <a:r>
              <a:rPr lang="ru-RU" dirty="0"/>
              <a:t>   </a:t>
            </a:r>
            <a:r>
              <a:rPr lang="ru-RU" dirty="0" err="1"/>
              <a:t>вартості</a:t>
            </a:r>
            <a:r>
              <a:rPr lang="ru-RU" dirty="0"/>
              <a:t>. </a:t>
            </a:r>
            <a:r>
              <a:rPr lang="ru-RU" dirty="0" err="1"/>
              <a:t>Примусове</a:t>
            </a:r>
            <a:r>
              <a:rPr lang="ru-RU" dirty="0"/>
              <a:t>   </a:t>
            </a:r>
            <a:r>
              <a:rPr lang="ru-RU" dirty="0" err="1"/>
              <a:t>відчуження</a:t>
            </a:r>
            <a:r>
              <a:rPr lang="ru-RU" dirty="0"/>
              <a:t>   таких   </a:t>
            </a:r>
            <a:r>
              <a:rPr lang="ru-RU" dirty="0" err="1"/>
              <a:t>об'єктів</a:t>
            </a:r>
            <a:r>
              <a:rPr lang="ru-RU" dirty="0"/>
              <a:t>   з   </a:t>
            </a:r>
            <a:r>
              <a:rPr lang="ru-RU" dirty="0" err="1"/>
              <a:t>наступним</a:t>
            </a:r>
            <a:r>
              <a:rPr lang="ru-RU" dirty="0"/>
              <a:t>  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/>
              <a:t>відшкодуванням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допускається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надзвичайного</a:t>
            </a:r>
            <a:r>
              <a:rPr lang="ru-RU" dirty="0"/>
              <a:t> стану.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Конфіскація</a:t>
            </a:r>
            <a:r>
              <a:rPr lang="ru-RU" dirty="0"/>
              <a:t> майна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застосована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за  </a:t>
            </a:r>
            <a:r>
              <a:rPr lang="ru-RU" dirty="0" err="1"/>
              <a:t>рішенням</a:t>
            </a:r>
            <a:r>
              <a:rPr lang="ru-RU" dirty="0"/>
              <a:t> суду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обсязі</a:t>
            </a:r>
            <a:r>
              <a:rPr lang="ru-RU" dirty="0"/>
              <a:t> та порядку, </a:t>
            </a:r>
            <a:r>
              <a:rPr lang="ru-RU" dirty="0" err="1"/>
              <a:t>встановлених</a:t>
            </a:r>
            <a:r>
              <a:rPr lang="ru-RU" dirty="0"/>
              <a:t> законом.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Використання</a:t>
            </a:r>
            <a:r>
              <a:rPr lang="ru-RU" dirty="0"/>
              <a:t>  </a:t>
            </a:r>
            <a:r>
              <a:rPr lang="ru-RU" dirty="0" err="1"/>
              <a:t>власності</a:t>
            </a:r>
            <a:r>
              <a:rPr lang="ru-RU" dirty="0"/>
              <a:t>  не  </a:t>
            </a:r>
            <a:r>
              <a:rPr lang="ru-RU" dirty="0" err="1"/>
              <a:t>може</a:t>
            </a:r>
            <a:r>
              <a:rPr lang="ru-RU" dirty="0"/>
              <a:t>  </a:t>
            </a:r>
            <a:r>
              <a:rPr lang="ru-RU" dirty="0" err="1"/>
              <a:t>завдавати</a:t>
            </a:r>
            <a:r>
              <a:rPr lang="ru-RU" dirty="0"/>
              <a:t>  </a:t>
            </a:r>
            <a:r>
              <a:rPr lang="ru-RU" dirty="0" err="1"/>
              <a:t>шкоди</a:t>
            </a:r>
            <a:r>
              <a:rPr lang="ru-RU" dirty="0"/>
              <a:t>   правам, свободам та гідності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  </a:t>
            </a:r>
            <a:r>
              <a:rPr lang="ru-RU" dirty="0" err="1"/>
              <a:t>погіршувати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і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Стаття 42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підприємницьку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  яка не заборонена законом.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Підприємницька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,  </a:t>
            </a:r>
            <a:r>
              <a:rPr lang="ru-RU" dirty="0" err="1"/>
              <a:t>посадових</a:t>
            </a:r>
            <a:r>
              <a:rPr lang="ru-RU" dirty="0"/>
              <a:t>  і 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  </a:t>
            </a:r>
            <a:r>
              <a:rPr lang="ru-RU" dirty="0" err="1"/>
              <a:t>місцевого</a:t>
            </a:r>
            <a:r>
              <a:rPr lang="ru-RU" dirty="0"/>
              <a:t> 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законом.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Держава  </a:t>
            </a:r>
            <a:r>
              <a:rPr lang="ru-RU" dirty="0" err="1"/>
              <a:t>забезпечує</a:t>
            </a:r>
            <a:r>
              <a:rPr lang="ru-RU" dirty="0"/>
              <a:t>  </a:t>
            </a:r>
            <a:r>
              <a:rPr lang="ru-RU" dirty="0" err="1"/>
              <a:t>захист</a:t>
            </a:r>
            <a:r>
              <a:rPr lang="ru-RU" dirty="0"/>
              <a:t>  </a:t>
            </a:r>
            <a:r>
              <a:rPr lang="ru-RU" dirty="0" err="1"/>
              <a:t>конкуренції</a:t>
            </a:r>
            <a:r>
              <a:rPr lang="ru-RU" dirty="0"/>
              <a:t>  у   </a:t>
            </a:r>
            <a:r>
              <a:rPr lang="ru-RU" dirty="0" err="1"/>
              <a:t>підприємницькій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Не </a:t>
            </a:r>
            <a:r>
              <a:rPr lang="ru-RU" dirty="0" err="1"/>
              <a:t>допускаються</a:t>
            </a:r>
            <a:r>
              <a:rPr lang="ru-RU" dirty="0"/>
              <a:t>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монопольним</a:t>
            </a:r>
            <a:r>
              <a:rPr lang="ru-RU" dirty="0"/>
              <a:t> становищем  на ринку,  </a:t>
            </a:r>
            <a:r>
              <a:rPr lang="ru-RU" dirty="0" err="1"/>
              <a:t>неправомірне</a:t>
            </a:r>
            <a:r>
              <a:rPr lang="ru-RU" dirty="0"/>
              <a:t>  </a:t>
            </a:r>
            <a:r>
              <a:rPr lang="ru-RU" dirty="0" err="1"/>
              <a:t>обмеження</a:t>
            </a:r>
            <a:r>
              <a:rPr lang="ru-RU" dirty="0"/>
              <a:t>  </a:t>
            </a:r>
            <a:r>
              <a:rPr lang="ru-RU" dirty="0" err="1"/>
              <a:t>конкуренції</a:t>
            </a:r>
            <a:r>
              <a:rPr lang="ru-RU" dirty="0"/>
              <a:t>  та    </a:t>
            </a:r>
            <a:r>
              <a:rPr lang="ru-RU" dirty="0" err="1"/>
              <a:t>недобросовісна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. </a:t>
            </a:r>
            <a:r>
              <a:rPr lang="ru-RU" dirty="0" err="1"/>
              <a:t>Види</a:t>
            </a:r>
            <a:r>
              <a:rPr lang="ru-RU" dirty="0"/>
              <a:t> і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монополії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законом.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Держава </a:t>
            </a:r>
            <a:r>
              <a:rPr lang="ru-RU" dirty="0" err="1"/>
              <a:t>захищає</a:t>
            </a:r>
            <a:r>
              <a:rPr lang="ru-RU" dirty="0"/>
              <a:t> права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контроль за </a:t>
            </a:r>
            <a:r>
              <a:rPr lang="ru-RU" dirty="0" err="1"/>
              <a:t>якістю</a:t>
            </a:r>
            <a:r>
              <a:rPr lang="ru-RU" dirty="0"/>
              <a:t> і </a:t>
            </a:r>
            <a:r>
              <a:rPr lang="ru-RU" dirty="0" err="1"/>
              <a:t>безпечністю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  </a:t>
            </a:r>
            <a:r>
              <a:rPr lang="ru-RU" dirty="0" err="1"/>
              <a:t>усіх</a:t>
            </a:r>
            <a:r>
              <a:rPr lang="ru-RU" dirty="0"/>
              <a:t>  </a:t>
            </a:r>
            <a:r>
              <a:rPr lang="ru-RU" dirty="0" err="1"/>
              <a:t>видів</a:t>
            </a:r>
            <a:r>
              <a:rPr lang="ru-RU" dirty="0"/>
              <a:t>  </a:t>
            </a:r>
            <a:r>
              <a:rPr lang="ru-RU" dirty="0" err="1"/>
              <a:t>послуг</a:t>
            </a:r>
            <a:r>
              <a:rPr lang="ru-RU" dirty="0"/>
              <a:t>  і  </a:t>
            </a:r>
            <a:r>
              <a:rPr lang="ru-RU" dirty="0" err="1"/>
              <a:t>робіт</a:t>
            </a:r>
            <a:r>
              <a:rPr lang="ru-RU" dirty="0"/>
              <a:t>, 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7476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</a:rPr>
              <a:t>Стаття 43</a:t>
            </a:r>
            <a:r>
              <a:rPr lang="ru-RU" sz="3400" dirty="0">
                <a:solidFill>
                  <a:schemeClr val="bg1"/>
                </a:solidFill>
              </a:rPr>
              <a:t>. </a:t>
            </a:r>
            <a:r>
              <a:rPr lang="ru-RU" sz="3400" dirty="0" err="1">
                <a:solidFill>
                  <a:schemeClr val="bg1"/>
                </a:solidFill>
              </a:rPr>
              <a:t>Кожен</a:t>
            </a:r>
            <a:r>
              <a:rPr lang="ru-RU" sz="3400" dirty="0">
                <a:solidFill>
                  <a:schemeClr val="bg1"/>
                </a:solidFill>
              </a:rPr>
              <a:t> має право на </a:t>
            </a:r>
            <a:r>
              <a:rPr lang="ru-RU" sz="3400" dirty="0" err="1">
                <a:solidFill>
                  <a:schemeClr val="bg1"/>
                </a:solidFill>
              </a:rPr>
              <a:t>працю</a:t>
            </a:r>
            <a:r>
              <a:rPr lang="ru-RU" sz="3400" dirty="0">
                <a:solidFill>
                  <a:schemeClr val="bg1"/>
                </a:solidFill>
              </a:rPr>
              <a:t>,  </a:t>
            </a:r>
            <a:r>
              <a:rPr lang="ru-RU" sz="3400" dirty="0" err="1">
                <a:solidFill>
                  <a:schemeClr val="bg1"/>
                </a:solidFill>
              </a:rPr>
              <a:t>що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включає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можливість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заробляти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собі</a:t>
            </a:r>
            <a:r>
              <a:rPr lang="ru-RU" sz="3400" dirty="0">
                <a:solidFill>
                  <a:schemeClr val="bg1"/>
                </a:solidFill>
              </a:rPr>
              <a:t> на </a:t>
            </a:r>
            <a:r>
              <a:rPr lang="ru-RU" sz="3400" dirty="0" err="1">
                <a:solidFill>
                  <a:schemeClr val="bg1"/>
                </a:solidFill>
              </a:rPr>
              <a:t>життя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працею</a:t>
            </a:r>
            <a:r>
              <a:rPr lang="ru-RU" sz="3400" dirty="0">
                <a:solidFill>
                  <a:schemeClr val="bg1"/>
                </a:solidFill>
              </a:rPr>
              <a:t>, яку </a:t>
            </a:r>
            <a:r>
              <a:rPr lang="ru-RU" sz="3400" dirty="0" err="1">
                <a:solidFill>
                  <a:schemeClr val="bg1"/>
                </a:solidFill>
              </a:rPr>
              <a:t>він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вільно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обирає</a:t>
            </a:r>
            <a:r>
              <a:rPr lang="ru-RU" sz="3400" dirty="0">
                <a:solidFill>
                  <a:schemeClr val="bg1"/>
                </a:solidFill>
              </a:rPr>
              <a:t> або  на  яку </a:t>
            </a:r>
            <a:r>
              <a:rPr lang="ru-RU" sz="3400" dirty="0" err="1">
                <a:solidFill>
                  <a:schemeClr val="bg1"/>
                </a:solidFill>
              </a:rPr>
              <a:t>вільно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погоджується</a:t>
            </a:r>
            <a:r>
              <a:rPr lang="ru-RU" sz="3400" dirty="0">
                <a:solidFill>
                  <a:schemeClr val="bg1"/>
                </a:solidFill>
              </a:rPr>
              <a:t>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Держава </a:t>
            </a:r>
            <a:r>
              <a:rPr lang="ru-RU" sz="3400" dirty="0" err="1">
                <a:solidFill>
                  <a:schemeClr val="bg1"/>
                </a:solidFill>
              </a:rPr>
              <a:t>створює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умови</a:t>
            </a:r>
            <a:r>
              <a:rPr lang="ru-RU" sz="3400" dirty="0">
                <a:solidFill>
                  <a:schemeClr val="bg1"/>
                </a:solidFill>
              </a:rPr>
              <a:t>  для  </a:t>
            </a:r>
            <a:r>
              <a:rPr lang="ru-RU" sz="3400" dirty="0" err="1">
                <a:solidFill>
                  <a:schemeClr val="bg1"/>
                </a:solidFill>
              </a:rPr>
              <a:t>повного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здійснення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smtClean="0">
                <a:solidFill>
                  <a:schemeClr val="bg1"/>
                </a:solidFill>
              </a:rPr>
              <a:t>грома-</a:t>
            </a:r>
            <a:r>
              <a:rPr lang="ru-RU" sz="3400" dirty="0" err="1" smtClean="0">
                <a:solidFill>
                  <a:schemeClr val="bg1"/>
                </a:solidFill>
              </a:rPr>
              <a:t>дянами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>
                <a:solidFill>
                  <a:schemeClr val="bg1"/>
                </a:solidFill>
              </a:rPr>
              <a:t>права на </a:t>
            </a:r>
            <a:r>
              <a:rPr lang="ru-RU" sz="3400" dirty="0" err="1">
                <a:solidFill>
                  <a:schemeClr val="bg1"/>
                </a:solidFill>
              </a:rPr>
              <a:t>працю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гарантує</a:t>
            </a:r>
            <a:r>
              <a:rPr lang="ru-RU" sz="3400" dirty="0">
                <a:solidFill>
                  <a:schemeClr val="bg1"/>
                </a:solidFill>
              </a:rPr>
              <a:t> рівні </a:t>
            </a:r>
            <a:r>
              <a:rPr lang="ru-RU" sz="3400" dirty="0" err="1">
                <a:solidFill>
                  <a:schemeClr val="bg1"/>
                </a:solidFill>
              </a:rPr>
              <a:t>можливості</a:t>
            </a:r>
            <a:r>
              <a:rPr lang="ru-RU" sz="3400" dirty="0">
                <a:solidFill>
                  <a:schemeClr val="bg1"/>
                </a:solidFill>
              </a:rPr>
              <a:t>  у  </a:t>
            </a:r>
            <a:r>
              <a:rPr lang="ru-RU" sz="3400" dirty="0" err="1">
                <a:solidFill>
                  <a:schemeClr val="bg1"/>
                </a:solidFill>
              </a:rPr>
              <a:t>виборі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професії</a:t>
            </a:r>
            <a:r>
              <a:rPr lang="ru-RU" sz="3400" dirty="0">
                <a:solidFill>
                  <a:schemeClr val="bg1"/>
                </a:solidFill>
              </a:rPr>
              <a:t>  та роду    </a:t>
            </a:r>
            <a:r>
              <a:rPr lang="ru-RU" sz="3400" dirty="0" err="1">
                <a:solidFill>
                  <a:schemeClr val="bg1"/>
                </a:solidFill>
              </a:rPr>
              <a:t>трудової</a:t>
            </a:r>
            <a:r>
              <a:rPr lang="ru-RU" sz="3400" dirty="0">
                <a:solidFill>
                  <a:schemeClr val="bg1"/>
                </a:solidFill>
              </a:rPr>
              <a:t>     </a:t>
            </a:r>
            <a:r>
              <a:rPr lang="ru-RU" sz="3400" dirty="0" err="1">
                <a:solidFill>
                  <a:schemeClr val="bg1"/>
                </a:solidFill>
              </a:rPr>
              <a:t>діяльності</a:t>
            </a:r>
            <a:r>
              <a:rPr lang="ru-RU" sz="3400" dirty="0">
                <a:solidFill>
                  <a:schemeClr val="bg1"/>
                </a:solidFill>
              </a:rPr>
              <a:t>,        </a:t>
            </a:r>
            <a:r>
              <a:rPr lang="ru-RU" sz="3400" dirty="0" err="1">
                <a:solidFill>
                  <a:schemeClr val="bg1"/>
                </a:solidFill>
              </a:rPr>
              <a:t>реалізовує</a:t>
            </a:r>
            <a:r>
              <a:rPr lang="ru-RU" sz="3400" dirty="0">
                <a:solidFill>
                  <a:schemeClr val="bg1"/>
                </a:solidFill>
              </a:rPr>
              <a:t>        </a:t>
            </a:r>
            <a:r>
              <a:rPr lang="ru-RU" sz="3400" dirty="0" err="1">
                <a:solidFill>
                  <a:schemeClr val="bg1"/>
                </a:solidFill>
              </a:rPr>
              <a:t>програми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професійно-технічного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навчання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підготовки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err="1">
                <a:solidFill>
                  <a:schemeClr val="bg1"/>
                </a:solidFill>
              </a:rPr>
              <a:t>перепідготовки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кадрів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відповідно</a:t>
            </a:r>
            <a:r>
              <a:rPr lang="ru-RU" sz="3400" dirty="0">
                <a:solidFill>
                  <a:schemeClr val="bg1"/>
                </a:solidFill>
              </a:rPr>
              <a:t> до </a:t>
            </a:r>
            <a:r>
              <a:rPr lang="ru-RU" sz="3400" dirty="0" err="1">
                <a:solidFill>
                  <a:schemeClr val="bg1"/>
                </a:solidFill>
              </a:rPr>
              <a:t>суспільних</a:t>
            </a:r>
            <a:r>
              <a:rPr lang="ru-RU" sz="3400" dirty="0">
                <a:solidFill>
                  <a:schemeClr val="bg1"/>
                </a:solidFill>
              </a:rPr>
              <a:t> потреб.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err="1">
                <a:solidFill>
                  <a:schemeClr val="bg1"/>
                </a:solidFill>
              </a:rPr>
              <a:t>Використання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примусової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праці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забороняється</a:t>
            </a:r>
            <a:r>
              <a:rPr lang="ru-RU" sz="3400" dirty="0">
                <a:solidFill>
                  <a:schemeClr val="bg1"/>
                </a:solidFill>
              </a:rPr>
              <a:t>.  Не  </a:t>
            </a:r>
            <a:r>
              <a:rPr lang="ru-RU" sz="3400" dirty="0" err="1">
                <a:solidFill>
                  <a:schemeClr val="bg1"/>
                </a:solidFill>
              </a:rPr>
              <a:t>вважається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примусовою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працею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військова</a:t>
            </a:r>
            <a:r>
              <a:rPr lang="ru-RU" sz="3400" dirty="0">
                <a:solidFill>
                  <a:schemeClr val="bg1"/>
                </a:solidFill>
              </a:rPr>
              <a:t>  або  альтернативна    (</a:t>
            </a:r>
            <a:r>
              <a:rPr lang="ru-RU" sz="3400" dirty="0" err="1">
                <a:solidFill>
                  <a:schemeClr val="bg1"/>
                </a:solidFill>
              </a:rPr>
              <a:t>невійськова</a:t>
            </a:r>
            <a:r>
              <a:rPr lang="ru-RU" sz="3400" dirty="0">
                <a:solidFill>
                  <a:schemeClr val="bg1"/>
                </a:solidFill>
              </a:rPr>
              <a:t>) служба, а </a:t>
            </a:r>
            <a:r>
              <a:rPr lang="ru-RU" sz="3400" dirty="0" err="1">
                <a:solidFill>
                  <a:schemeClr val="bg1"/>
                </a:solidFill>
              </a:rPr>
              <a:t>також</a:t>
            </a:r>
            <a:r>
              <a:rPr lang="ru-RU" sz="3400" dirty="0">
                <a:solidFill>
                  <a:schemeClr val="bg1"/>
                </a:solidFill>
              </a:rPr>
              <a:t>  робота  </a:t>
            </a:r>
            <a:r>
              <a:rPr lang="ru-RU" sz="3400" dirty="0" err="1">
                <a:solidFill>
                  <a:schemeClr val="bg1"/>
                </a:solidFill>
              </a:rPr>
              <a:t>чи</a:t>
            </a:r>
            <a:r>
              <a:rPr lang="ru-RU" sz="3400" dirty="0">
                <a:solidFill>
                  <a:schemeClr val="bg1"/>
                </a:solidFill>
              </a:rPr>
              <a:t>  служба,  яка  </a:t>
            </a:r>
            <a:r>
              <a:rPr lang="ru-RU" sz="3400" dirty="0" err="1">
                <a:solidFill>
                  <a:schemeClr val="bg1"/>
                </a:solidFill>
              </a:rPr>
              <a:t>виконується</a:t>
            </a:r>
            <a:r>
              <a:rPr lang="ru-RU" sz="3400" dirty="0">
                <a:solidFill>
                  <a:schemeClr val="bg1"/>
                </a:solidFill>
              </a:rPr>
              <a:t>  особою  за </a:t>
            </a:r>
            <a:r>
              <a:rPr lang="ru-RU" sz="3400" dirty="0" err="1">
                <a:solidFill>
                  <a:schemeClr val="bg1"/>
                </a:solidFill>
              </a:rPr>
              <a:t>вироком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чи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іншим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рішенням</a:t>
            </a:r>
            <a:r>
              <a:rPr lang="ru-RU" sz="3400" dirty="0">
                <a:solidFill>
                  <a:schemeClr val="bg1"/>
                </a:solidFill>
              </a:rPr>
              <a:t>  суду  або  </a:t>
            </a:r>
            <a:r>
              <a:rPr lang="ru-RU" sz="3400" dirty="0" err="1">
                <a:solidFill>
                  <a:schemeClr val="bg1"/>
                </a:solidFill>
              </a:rPr>
              <a:t>відповідно</a:t>
            </a:r>
            <a:r>
              <a:rPr lang="ru-RU" sz="3400" dirty="0">
                <a:solidFill>
                  <a:schemeClr val="bg1"/>
                </a:solidFill>
              </a:rPr>
              <a:t>  до  законів  про </a:t>
            </a:r>
            <a:r>
              <a:rPr lang="ru-RU" sz="3400" dirty="0" err="1">
                <a:solidFill>
                  <a:schemeClr val="bg1"/>
                </a:solidFill>
              </a:rPr>
              <a:t>воєнний</a:t>
            </a:r>
            <a:r>
              <a:rPr lang="ru-RU" sz="3400" dirty="0">
                <a:solidFill>
                  <a:schemeClr val="bg1"/>
                </a:solidFill>
              </a:rPr>
              <a:t> і про </a:t>
            </a:r>
            <a:r>
              <a:rPr lang="ru-RU" sz="3400" dirty="0" err="1">
                <a:solidFill>
                  <a:schemeClr val="bg1"/>
                </a:solidFill>
              </a:rPr>
              <a:t>надзвичайний</a:t>
            </a:r>
            <a:r>
              <a:rPr lang="ru-RU" sz="3400" dirty="0">
                <a:solidFill>
                  <a:schemeClr val="bg1"/>
                </a:solidFill>
              </a:rPr>
              <a:t> стан.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err="1">
                <a:solidFill>
                  <a:schemeClr val="bg1"/>
                </a:solidFill>
              </a:rPr>
              <a:t>Кожен</a:t>
            </a:r>
            <a:r>
              <a:rPr lang="ru-RU" sz="3400" dirty="0">
                <a:solidFill>
                  <a:schemeClr val="bg1"/>
                </a:solidFill>
              </a:rPr>
              <a:t> має право на </a:t>
            </a:r>
            <a:r>
              <a:rPr lang="ru-RU" sz="3400" dirty="0" err="1">
                <a:solidFill>
                  <a:schemeClr val="bg1"/>
                </a:solidFill>
              </a:rPr>
              <a:t>належні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безпечні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err="1">
                <a:solidFill>
                  <a:schemeClr val="bg1"/>
                </a:solidFill>
              </a:rPr>
              <a:t>здорові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умови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праці</a:t>
            </a:r>
            <a:r>
              <a:rPr lang="ru-RU" sz="3400" dirty="0">
                <a:solidFill>
                  <a:schemeClr val="bg1"/>
                </a:solidFill>
              </a:rPr>
              <a:t>, на </a:t>
            </a:r>
            <a:r>
              <a:rPr lang="ru-RU" sz="3400" dirty="0" err="1">
                <a:solidFill>
                  <a:schemeClr val="bg1"/>
                </a:solidFill>
              </a:rPr>
              <a:t>заробітну</a:t>
            </a:r>
            <a:r>
              <a:rPr lang="ru-RU" sz="3400" dirty="0">
                <a:solidFill>
                  <a:schemeClr val="bg1"/>
                </a:solidFill>
              </a:rPr>
              <a:t> плату, не </a:t>
            </a:r>
            <a:r>
              <a:rPr lang="ru-RU" sz="3400" dirty="0" err="1">
                <a:solidFill>
                  <a:schemeClr val="bg1"/>
                </a:solidFill>
              </a:rPr>
              <a:t>нижчу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визначеної</a:t>
            </a:r>
            <a:r>
              <a:rPr lang="ru-RU" sz="3400" dirty="0">
                <a:solidFill>
                  <a:schemeClr val="bg1"/>
                </a:solidFill>
              </a:rPr>
              <a:t> законом.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err="1">
                <a:solidFill>
                  <a:schemeClr val="bg1"/>
                </a:solidFill>
              </a:rPr>
              <a:t>Використання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праці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жінок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err="1">
                <a:solidFill>
                  <a:schemeClr val="bg1"/>
                </a:solidFill>
              </a:rPr>
              <a:t>неповнолітніх</a:t>
            </a:r>
            <a:r>
              <a:rPr lang="ru-RU" sz="3400" dirty="0">
                <a:solidFill>
                  <a:schemeClr val="bg1"/>
                </a:solidFill>
              </a:rPr>
              <a:t> на  </a:t>
            </a:r>
            <a:r>
              <a:rPr lang="ru-RU" sz="3400" dirty="0" err="1">
                <a:solidFill>
                  <a:schemeClr val="bg1"/>
                </a:solidFill>
              </a:rPr>
              <a:t>небезпечних</a:t>
            </a:r>
            <a:r>
              <a:rPr lang="ru-RU" sz="3400" dirty="0">
                <a:solidFill>
                  <a:schemeClr val="bg1"/>
                </a:solidFill>
              </a:rPr>
              <a:t>  для </a:t>
            </a:r>
            <a:r>
              <a:rPr lang="ru-RU" sz="3400" dirty="0" err="1">
                <a:solidFill>
                  <a:schemeClr val="bg1"/>
                </a:solidFill>
              </a:rPr>
              <a:t>їхнього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здоров'я</a:t>
            </a:r>
            <a:r>
              <a:rPr lang="ru-RU" sz="3400" dirty="0">
                <a:solidFill>
                  <a:schemeClr val="bg1"/>
                </a:solidFill>
              </a:rPr>
              <a:t> роботах </a:t>
            </a:r>
            <a:r>
              <a:rPr lang="ru-RU" sz="3400" dirty="0" err="1">
                <a:solidFill>
                  <a:schemeClr val="bg1"/>
                </a:solidFill>
              </a:rPr>
              <a:t>забороняється</a:t>
            </a:r>
            <a:r>
              <a:rPr lang="ru-RU" sz="3400" dirty="0">
                <a:solidFill>
                  <a:schemeClr val="bg1"/>
                </a:solidFill>
              </a:rPr>
              <a:t>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err="1">
                <a:solidFill>
                  <a:schemeClr val="bg1"/>
                </a:solidFill>
              </a:rPr>
              <a:t>Громадянам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гарантується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захист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</a:t>
            </a:r>
            <a:r>
              <a:rPr lang="ru-RU" sz="3400" dirty="0">
                <a:solidFill>
                  <a:schemeClr val="bg1"/>
                </a:solidFill>
              </a:rPr>
              <a:t> незаконного </a:t>
            </a:r>
            <a:r>
              <a:rPr lang="ru-RU" sz="3400" dirty="0" err="1">
                <a:solidFill>
                  <a:schemeClr val="bg1"/>
                </a:solidFill>
              </a:rPr>
              <a:t>звільнення</a:t>
            </a:r>
            <a:r>
              <a:rPr lang="ru-RU" sz="3400" dirty="0">
                <a:solidFill>
                  <a:schemeClr val="bg1"/>
                </a:solidFill>
              </a:rPr>
              <a:t>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>
                <a:solidFill>
                  <a:schemeClr val="bg1"/>
                </a:solidFill>
              </a:rPr>
              <a:t>Право на </a:t>
            </a:r>
            <a:r>
              <a:rPr lang="ru-RU" sz="3400" dirty="0" err="1">
                <a:solidFill>
                  <a:schemeClr val="bg1"/>
                </a:solidFill>
              </a:rPr>
              <a:t>своєчасне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одержання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винагороди</a:t>
            </a:r>
            <a:r>
              <a:rPr lang="ru-RU" sz="3400" dirty="0">
                <a:solidFill>
                  <a:schemeClr val="bg1"/>
                </a:solidFill>
              </a:rPr>
              <a:t> за </a:t>
            </a:r>
            <a:r>
              <a:rPr lang="ru-RU" sz="3400" dirty="0" err="1">
                <a:solidFill>
                  <a:schemeClr val="bg1"/>
                </a:solidFill>
              </a:rPr>
              <a:t>працю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захищається</a:t>
            </a:r>
            <a:r>
              <a:rPr lang="ru-RU" sz="3400" dirty="0">
                <a:solidFill>
                  <a:schemeClr val="bg1"/>
                </a:solidFill>
              </a:rPr>
              <a:t> законом.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492227"/>
            <a:ext cx="4904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Стаття 44. </a:t>
            </a:r>
            <a:r>
              <a:rPr lang="ru-RU" sz="1600" dirty="0" err="1" smtClean="0"/>
              <a:t>Ті</a:t>
            </a:r>
            <a:r>
              <a:rPr lang="ru-RU" sz="1600" dirty="0" smtClean="0"/>
              <a:t>, </a:t>
            </a:r>
            <a:r>
              <a:rPr lang="ru-RU" sz="1600" dirty="0" err="1" smtClean="0"/>
              <a:t>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,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страйк</a:t>
            </a:r>
            <a:r>
              <a:rPr lang="ru-RU" sz="1600" dirty="0" smtClean="0"/>
              <a:t> для  </a:t>
            </a:r>
            <a:r>
              <a:rPr lang="ru-RU" sz="1600" dirty="0" err="1" smtClean="0"/>
              <a:t>захисту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соціальних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інтересів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Порядок </a:t>
            </a:r>
            <a:r>
              <a:rPr lang="ru-RU" sz="1600" dirty="0" err="1" smtClean="0"/>
              <a:t>здійснення</a:t>
            </a:r>
            <a:r>
              <a:rPr lang="ru-RU" sz="1600" dirty="0" smtClean="0"/>
              <a:t> права на </a:t>
            </a:r>
            <a:r>
              <a:rPr lang="ru-RU" sz="1600" dirty="0" err="1" smtClean="0"/>
              <a:t>страйк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встановлюється</a:t>
            </a:r>
            <a:r>
              <a:rPr lang="ru-RU" sz="1600" dirty="0" smtClean="0"/>
              <a:t>  законом  з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  </a:t>
            </a:r>
            <a:r>
              <a:rPr lang="ru-RU" sz="1600" dirty="0" err="1" smtClean="0"/>
              <a:t>необхідності</a:t>
            </a:r>
            <a:r>
              <a:rPr lang="ru-RU" sz="1600" dirty="0" smtClean="0"/>
              <a:t>  </a:t>
            </a:r>
            <a:r>
              <a:rPr lang="ru-RU" sz="1600" dirty="0" err="1" smtClean="0"/>
              <a:t>забезпечення</a:t>
            </a:r>
            <a:r>
              <a:rPr lang="ru-RU" sz="1600" dirty="0" smtClean="0"/>
              <a:t>   </a:t>
            </a:r>
            <a:r>
              <a:rPr lang="ru-RU" sz="1600" dirty="0" err="1" smtClean="0"/>
              <a:t>національної</a:t>
            </a:r>
            <a:r>
              <a:rPr lang="ru-RU" sz="1600" dirty="0" smtClean="0"/>
              <a:t>    </a:t>
            </a:r>
            <a:r>
              <a:rPr lang="ru-RU" sz="1600" dirty="0" err="1" smtClean="0"/>
              <a:t>безпеки</a:t>
            </a:r>
            <a:r>
              <a:rPr lang="ru-RU" sz="1600" dirty="0" smtClean="0"/>
              <a:t>, </a:t>
            </a:r>
            <a:r>
              <a:rPr lang="ru-RU" sz="1600" dirty="0" err="1" smtClean="0"/>
              <a:t>охорони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, прав і свобод інших людей. </a:t>
            </a:r>
            <a:br>
              <a:rPr lang="ru-RU" sz="1600" dirty="0" smtClean="0"/>
            </a:br>
            <a:r>
              <a:rPr lang="ru-RU" sz="1600" dirty="0" err="1" smtClean="0"/>
              <a:t>Ніхто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примушений</a:t>
            </a:r>
            <a:r>
              <a:rPr lang="ru-RU" sz="1600" dirty="0" smtClean="0"/>
              <a:t> до </a:t>
            </a:r>
            <a:r>
              <a:rPr lang="ru-RU" sz="1600" dirty="0" err="1" smtClean="0"/>
              <a:t>участі</a:t>
            </a:r>
            <a:r>
              <a:rPr lang="ru-RU" sz="1600" dirty="0" smtClean="0"/>
              <a:t>  або  до  </a:t>
            </a:r>
            <a:r>
              <a:rPr lang="ru-RU" sz="1600" dirty="0" err="1" smtClean="0"/>
              <a:t>неучасті</a:t>
            </a:r>
            <a:r>
              <a:rPr lang="ru-RU" sz="1600" dirty="0" smtClean="0"/>
              <a:t>  у </a:t>
            </a:r>
            <a:r>
              <a:rPr lang="ru-RU" sz="1600" dirty="0" err="1" smtClean="0"/>
              <a:t>страйку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Заборона </a:t>
            </a:r>
            <a:r>
              <a:rPr lang="ru-RU" sz="1600" dirty="0" err="1" smtClean="0"/>
              <a:t>страйку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підставі</a:t>
            </a:r>
            <a:r>
              <a:rPr lang="ru-RU" sz="1600" dirty="0" smtClean="0"/>
              <a:t> закону. 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52" y="260648"/>
            <a:ext cx="425875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1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9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Стаття 45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, має право на </a:t>
            </a:r>
            <a:r>
              <a:rPr lang="ru-RU" dirty="0" err="1"/>
              <a:t>відпочинок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 </a:t>
            </a:r>
            <a:r>
              <a:rPr lang="ru-RU" dirty="0"/>
              <a:t>право забезпечується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щотижневого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оплачуваної</a:t>
            </a:r>
            <a:r>
              <a:rPr lang="ru-RU" dirty="0"/>
              <a:t> </a:t>
            </a:r>
            <a:r>
              <a:rPr lang="ru-RU" dirty="0" err="1"/>
              <a:t>щорічної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встановленням</a:t>
            </a:r>
            <a:r>
              <a:rPr lang="ru-RU" dirty="0"/>
              <a:t>  </a:t>
            </a:r>
            <a:r>
              <a:rPr lang="ru-RU" dirty="0" err="1"/>
              <a:t>скороченого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  дня  </a:t>
            </a:r>
            <a:r>
              <a:rPr lang="ru-RU" dirty="0" err="1"/>
              <a:t>щодо</a:t>
            </a:r>
            <a:r>
              <a:rPr lang="ru-RU" dirty="0"/>
              <a:t>  </a:t>
            </a:r>
            <a:r>
              <a:rPr lang="ru-RU" dirty="0" err="1"/>
              <a:t>окремих</a:t>
            </a:r>
            <a:r>
              <a:rPr lang="ru-RU" dirty="0"/>
              <a:t>  </a:t>
            </a:r>
            <a:r>
              <a:rPr lang="ru-RU" dirty="0" err="1"/>
              <a:t>професій</a:t>
            </a:r>
            <a:r>
              <a:rPr lang="ru-RU" dirty="0"/>
              <a:t>  і  </a:t>
            </a:r>
            <a:r>
              <a:rPr lang="ru-RU" dirty="0" err="1"/>
              <a:t>виробництв</a:t>
            </a:r>
            <a:r>
              <a:rPr lang="ru-RU" dirty="0"/>
              <a:t>, 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нічний</a:t>
            </a:r>
            <a:r>
              <a:rPr lang="ru-RU" dirty="0"/>
              <a:t> час.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  Максимальна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часу,  </a:t>
            </a:r>
            <a:r>
              <a:rPr lang="ru-RU" dirty="0" err="1"/>
              <a:t>мінімальна</a:t>
            </a:r>
            <a:r>
              <a:rPr lang="ru-RU" dirty="0"/>
              <a:t>  </a:t>
            </a:r>
            <a:r>
              <a:rPr lang="ru-RU" dirty="0" err="1"/>
              <a:t>тривалість</a:t>
            </a:r>
            <a:r>
              <a:rPr lang="ru-RU" dirty="0"/>
              <a:t> 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оплачуваної</a:t>
            </a:r>
            <a:r>
              <a:rPr lang="ru-RU" dirty="0"/>
              <a:t> </a:t>
            </a:r>
            <a:r>
              <a:rPr lang="ru-RU" dirty="0" err="1"/>
              <a:t>щорічної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вихідні</a:t>
            </a:r>
            <a:r>
              <a:rPr lang="ru-RU" dirty="0"/>
              <a:t> та  </a:t>
            </a:r>
            <a:r>
              <a:rPr lang="ru-RU" dirty="0" err="1"/>
              <a:t>святкові</a:t>
            </a:r>
            <a:r>
              <a:rPr lang="ru-RU" dirty="0"/>
              <a:t> </a:t>
            </a:r>
            <a:r>
              <a:rPr lang="ru-RU" dirty="0" err="1" smtClean="0"/>
              <a:t>дні</a:t>
            </a:r>
            <a:r>
              <a:rPr lang="ru-RU" dirty="0"/>
              <a:t>, а  </a:t>
            </a:r>
            <a:r>
              <a:rPr lang="ru-RU" dirty="0" err="1"/>
              <a:t>також</a:t>
            </a:r>
            <a:r>
              <a:rPr lang="ru-RU" dirty="0"/>
              <a:t>  </a:t>
            </a:r>
            <a:r>
              <a:rPr lang="ru-RU" dirty="0" err="1"/>
              <a:t>інші</a:t>
            </a:r>
            <a:r>
              <a:rPr lang="ru-RU" dirty="0"/>
              <a:t>  </a:t>
            </a:r>
            <a:r>
              <a:rPr lang="ru-RU" dirty="0" err="1"/>
              <a:t>умови</a:t>
            </a:r>
            <a:r>
              <a:rPr lang="ru-RU" dirty="0"/>
              <a:t>  </a:t>
            </a:r>
            <a:r>
              <a:rPr lang="ru-RU" dirty="0" err="1"/>
              <a:t>здійснення</a:t>
            </a:r>
            <a:r>
              <a:rPr lang="ru-RU" dirty="0"/>
              <a:t>  </a:t>
            </a:r>
            <a:r>
              <a:rPr lang="ru-RU" dirty="0" err="1"/>
              <a:t>цього</a:t>
            </a:r>
            <a:r>
              <a:rPr lang="ru-RU" dirty="0"/>
              <a:t>  права  </a:t>
            </a:r>
            <a:r>
              <a:rPr lang="ru-RU" dirty="0" err="1"/>
              <a:t>визначаються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законом.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Стаття 46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Громадяни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право  на  </a:t>
            </a:r>
            <a:r>
              <a:rPr lang="ru-RU" dirty="0" err="1">
                <a:solidFill>
                  <a:schemeClr val="bg1"/>
                </a:solidFill>
              </a:rPr>
              <a:t>соціальний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право на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  у  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повної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часткової</a:t>
            </a:r>
            <a:r>
              <a:rPr lang="ru-RU" dirty="0">
                <a:solidFill>
                  <a:schemeClr val="bg1"/>
                </a:solidFill>
              </a:rPr>
              <a:t>  або </a:t>
            </a:r>
            <a:r>
              <a:rPr lang="ru-RU" dirty="0" err="1">
                <a:solidFill>
                  <a:schemeClr val="bg1"/>
                </a:solidFill>
              </a:rPr>
              <a:t>тимчасової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працездатності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годувальника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безробіття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незалежних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них </a:t>
            </a:r>
            <a:r>
              <a:rPr lang="ru-RU" dirty="0" err="1">
                <a:solidFill>
                  <a:schemeClr val="bg1"/>
                </a:solidFill>
              </a:rPr>
              <a:t>обставин</a:t>
            </a:r>
            <a:r>
              <a:rPr lang="ru-RU" dirty="0">
                <a:solidFill>
                  <a:schemeClr val="bg1"/>
                </a:solidFill>
              </a:rPr>
              <a:t>, а 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  у  </a:t>
            </a:r>
            <a:r>
              <a:rPr lang="ru-RU" dirty="0" err="1">
                <a:solidFill>
                  <a:schemeClr val="bg1"/>
                </a:solidFill>
              </a:rPr>
              <a:t>старості</a:t>
            </a:r>
            <a:r>
              <a:rPr lang="ru-RU" dirty="0">
                <a:solidFill>
                  <a:schemeClr val="bg1"/>
                </a:solidFill>
              </a:rPr>
              <a:t>  та  в  інших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передбачених</a:t>
            </a:r>
            <a:r>
              <a:rPr lang="ru-RU" dirty="0">
                <a:solidFill>
                  <a:schemeClr val="bg1"/>
                </a:solidFill>
              </a:rPr>
              <a:t> законом.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Це  право   </a:t>
            </a:r>
            <a:r>
              <a:rPr lang="ru-RU" dirty="0" err="1">
                <a:solidFill>
                  <a:schemeClr val="bg1"/>
                </a:solidFill>
              </a:rPr>
              <a:t>гарантується</a:t>
            </a:r>
            <a:r>
              <a:rPr lang="ru-RU" dirty="0">
                <a:solidFill>
                  <a:schemeClr val="bg1"/>
                </a:solidFill>
              </a:rPr>
              <a:t>    </a:t>
            </a:r>
            <a:r>
              <a:rPr lang="ru-RU" dirty="0" err="1">
                <a:solidFill>
                  <a:schemeClr val="bg1"/>
                </a:solidFill>
              </a:rPr>
              <a:t>загальнообов'язковим</a:t>
            </a:r>
            <a:r>
              <a:rPr lang="ru-RU" dirty="0">
                <a:solidFill>
                  <a:schemeClr val="bg1"/>
                </a:solidFill>
              </a:rPr>
              <a:t>    </a:t>
            </a:r>
            <a:r>
              <a:rPr lang="ru-RU" dirty="0" err="1">
                <a:solidFill>
                  <a:schemeClr val="bg1"/>
                </a:solidFill>
              </a:rPr>
              <a:t>державним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страхуванням</a:t>
            </a:r>
            <a:r>
              <a:rPr lang="ru-RU" dirty="0">
                <a:solidFill>
                  <a:schemeClr val="bg1"/>
                </a:solidFill>
              </a:rPr>
              <a:t> за  </a:t>
            </a:r>
            <a:r>
              <a:rPr lang="ru-RU" dirty="0" err="1">
                <a:solidFill>
                  <a:schemeClr val="bg1"/>
                </a:solidFill>
              </a:rPr>
              <a:t>рахунок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страхових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внесків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громадян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підприємств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установ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організацій</a:t>
            </a:r>
            <a:r>
              <a:rPr lang="ru-RU" dirty="0">
                <a:solidFill>
                  <a:schemeClr val="bg1"/>
                </a:solidFill>
              </a:rPr>
              <a:t>, а 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бюджетних</a:t>
            </a:r>
            <a:r>
              <a:rPr lang="ru-RU" dirty="0">
                <a:solidFill>
                  <a:schemeClr val="bg1"/>
                </a:solidFill>
              </a:rPr>
              <a:t>  та  інших </a:t>
            </a:r>
            <a:r>
              <a:rPr lang="ru-RU" dirty="0" err="1">
                <a:solidFill>
                  <a:schemeClr val="bg1"/>
                </a:solidFill>
              </a:rPr>
              <a:t>джерел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соціального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;  </a:t>
            </a:r>
            <a:r>
              <a:rPr lang="ru-RU" dirty="0" err="1">
                <a:solidFill>
                  <a:schemeClr val="bg1"/>
                </a:solidFill>
              </a:rPr>
              <a:t>створенням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мережі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державних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комунальних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приватних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закладів</a:t>
            </a:r>
            <a:r>
              <a:rPr lang="ru-RU" dirty="0">
                <a:solidFill>
                  <a:schemeClr val="bg1"/>
                </a:solidFill>
              </a:rPr>
              <a:t> для догляду за </a:t>
            </a:r>
            <a:r>
              <a:rPr lang="ru-RU" dirty="0" err="1">
                <a:solidFill>
                  <a:schemeClr val="bg1"/>
                </a:solidFill>
              </a:rPr>
              <a:t>непрацездатними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Пенсії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виплат</a:t>
            </a:r>
            <a:r>
              <a:rPr lang="ru-RU" dirty="0">
                <a:solidFill>
                  <a:schemeClr val="bg1"/>
                </a:solidFill>
              </a:rPr>
              <a:t>  та  </a:t>
            </a:r>
            <a:r>
              <a:rPr lang="ru-RU" dirty="0" err="1">
                <a:solidFill>
                  <a:schemeClr val="bg1"/>
                </a:solidFill>
              </a:rPr>
              <a:t>допомоги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  є </a:t>
            </a:r>
            <a:r>
              <a:rPr lang="ru-RU" dirty="0" err="1">
                <a:solidFill>
                  <a:schemeClr val="bg1"/>
                </a:solidFill>
              </a:rPr>
              <a:t>основним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джерелом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,  не </a:t>
            </a:r>
            <a:r>
              <a:rPr lang="ru-RU" dirty="0" err="1">
                <a:solidFill>
                  <a:schemeClr val="bg1"/>
                </a:solidFill>
              </a:rPr>
              <a:t>нижчий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прожиткового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мінімуму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встановленого</a:t>
            </a:r>
            <a:r>
              <a:rPr lang="ru-RU" dirty="0">
                <a:solidFill>
                  <a:schemeClr val="bg1"/>
                </a:solidFill>
              </a:rPr>
              <a:t> законом.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7131"/>
            <a:ext cx="45955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Стаття 47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житло</a:t>
            </a:r>
            <a:r>
              <a:rPr lang="ru-RU" dirty="0"/>
              <a:t>. Держава  </a:t>
            </a:r>
            <a:r>
              <a:rPr lang="ru-RU" dirty="0" err="1"/>
              <a:t>створює</a:t>
            </a:r>
            <a:r>
              <a:rPr lang="ru-RU" dirty="0"/>
              <a:t>  </a:t>
            </a:r>
            <a:r>
              <a:rPr lang="ru-RU" dirty="0" err="1"/>
              <a:t>умови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житло</a:t>
            </a:r>
            <a:r>
              <a:rPr lang="ru-RU" dirty="0"/>
              <a:t>, 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або </a:t>
            </a:r>
            <a:r>
              <a:rPr lang="ru-RU" dirty="0" err="1"/>
              <a:t>взяти</a:t>
            </a:r>
            <a:r>
              <a:rPr lang="ru-RU" dirty="0"/>
              <a:t> в </a:t>
            </a:r>
            <a:r>
              <a:rPr lang="ru-RU" dirty="0" err="1"/>
              <a:t>оренду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Громадянам</a:t>
            </a:r>
            <a:r>
              <a:rPr lang="ru-RU" dirty="0"/>
              <a:t>,  </a:t>
            </a:r>
            <a:r>
              <a:rPr lang="ru-RU" dirty="0" err="1"/>
              <a:t>які</a:t>
            </a:r>
            <a:r>
              <a:rPr lang="ru-RU" dirty="0"/>
              <a:t>  </a:t>
            </a:r>
            <a:r>
              <a:rPr lang="ru-RU" dirty="0" err="1"/>
              <a:t>потребують</a:t>
            </a:r>
            <a:r>
              <a:rPr lang="ru-RU" dirty="0"/>
              <a:t>  </a:t>
            </a:r>
            <a:r>
              <a:rPr lang="ru-RU" dirty="0" err="1"/>
              <a:t>соціального</a:t>
            </a:r>
            <a:r>
              <a:rPr lang="ru-RU" dirty="0"/>
              <a:t>   </a:t>
            </a:r>
            <a:r>
              <a:rPr lang="ru-RU" dirty="0" err="1"/>
              <a:t>захисту</a:t>
            </a:r>
            <a:r>
              <a:rPr lang="ru-RU" dirty="0"/>
              <a:t>,    </a:t>
            </a:r>
            <a:r>
              <a:rPr lang="ru-RU" dirty="0" err="1"/>
              <a:t>житло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державою та органами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безоплатно</a:t>
            </a:r>
            <a:r>
              <a:rPr lang="ru-RU" dirty="0"/>
              <a:t> або за </a:t>
            </a:r>
            <a:r>
              <a:rPr lang="ru-RU" dirty="0" err="1"/>
              <a:t>доступну</a:t>
            </a:r>
            <a:r>
              <a:rPr lang="ru-RU" dirty="0"/>
              <a:t> для них плату </a:t>
            </a:r>
            <a:r>
              <a:rPr lang="ru-RU" dirty="0" err="1"/>
              <a:t>відповідно</a:t>
            </a:r>
            <a:r>
              <a:rPr lang="ru-RU" dirty="0"/>
              <a:t> до закону.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примусово</a:t>
            </a:r>
            <a:r>
              <a:rPr lang="ru-RU" dirty="0"/>
              <a:t> </a:t>
            </a:r>
            <a:r>
              <a:rPr lang="ru-RU" dirty="0" err="1"/>
              <a:t>позбавлений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  як  на </a:t>
            </a:r>
            <a:r>
              <a:rPr lang="ru-RU" dirty="0" err="1"/>
              <a:t>підставі</a:t>
            </a:r>
            <a:r>
              <a:rPr lang="ru-RU" dirty="0"/>
              <a:t> закону за </a:t>
            </a:r>
            <a:r>
              <a:rPr lang="ru-RU" dirty="0" err="1"/>
              <a:t>рішенням</a:t>
            </a:r>
            <a:r>
              <a:rPr lang="ru-RU" dirty="0"/>
              <a:t> суду.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chemeClr val="bg1"/>
                </a:solidFill>
              </a:rPr>
              <a:t>Стаття 48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має право на </a:t>
            </a:r>
            <a:r>
              <a:rPr lang="ru-RU" dirty="0" err="1">
                <a:solidFill>
                  <a:schemeClr val="bg1"/>
                </a:solidFill>
              </a:rPr>
              <a:t>достатній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життєвий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рівень</a:t>
            </a:r>
            <a:r>
              <a:rPr lang="ru-RU" dirty="0">
                <a:solidFill>
                  <a:schemeClr val="bg1"/>
                </a:solidFill>
              </a:rPr>
              <a:t>  для себе і своєї </a:t>
            </a:r>
            <a:r>
              <a:rPr lang="ru-RU" dirty="0" err="1">
                <a:solidFill>
                  <a:schemeClr val="bg1"/>
                </a:solidFill>
              </a:rPr>
              <a:t>сім'ї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достатнє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харчування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одяг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житло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Стаття 49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  має  право  на  </a:t>
            </a:r>
            <a:r>
              <a:rPr lang="ru-RU" dirty="0" err="1"/>
              <a:t>охорону</a:t>
            </a:r>
            <a:r>
              <a:rPr lang="ru-RU" dirty="0"/>
              <a:t>  </a:t>
            </a:r>
            <a:r>
              <a:rPr lang="ru-RU" dirty="0" err="1"/>
              <a:t>здоров'я</a:t>
            </a:r>
            <a:r>
              <a:rPr lang="ru-RU" dirty="0"/>
              <a:t>, 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та 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Охорона</a:t>
            </a:r>
            <a:r>
              <a:rPr lang="ru-RU" dirty="0"/>
              <a:t>  </a:t>
            </a:r>
            <a:r>
              <a:rPr lang="ru-RU" dirty="0" err="1"/>
              <a:t>здоров'я</a:t>
            </a:r>
            <a:r>
              <a:rPr lang="ru-RU" dirty="0"/>
              <a:t>  забезпечується  </a:t>
            </a:r>
            <a:r>
              <a:rPr lang="ru-RU" dirty="0" err="1"/>
              <a:t>державним</a:t>
            </a:r>
            <a:r>
              <a:rPr lang="ru-RU" dirty="0"/>
              <a:t>    </a:t>
            </a:r>
            <a:r>
              <a:rPr lang="ru-RU" dirty="0" err="1"/>
              <a:t>фінансуванням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    </a:t>
            </a:r>
            <a:r>
              <a:rPr lang="ru-RU" dirty="0" err="1"/>
              <a:t>соціально-економічних</a:t>
            </a:r>
            <a:r>
              <a:rPr lang="ru-RU" dirty="0"/>
              <a:t>,    медико-</a:t>
            </a:r>
            <a:r>
              <a:rPr lang="ru-RU" dirty="0" err="1"/>
              <a:t>санітарних</a:t>
            </a:r>
            <a:r>
              <a:rPr lang="ru-RU" dirty="0"/>
              <a:t>       і </a:t>
            </a:r>
            <a:r>
              <a:rPr lang="ru-RU" dirty="0" err="1"/>
              <a:t>оздоровчо-профілактичних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Держава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і доступного  для 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  </a:t>
            </a:r>
            <a:r>
              <a:rPr lang="ru-RU" dirty="0" err="1"/>
              <a:t>медичного</a:t>
            </a:r>
            <a:r>
              <a:rPr lang="ru-RU" dirty="0"/>
              <a:t>  </a:t>
            </a:r>
            <a:r>
              <a:rPr lang="ru-RU" dirty="0" err="1"/>
              <a:t>обслуговування</a:t>
            </a:r>
            <a:r>
              <a:rPr lang="ru-RU" dirty="0"/>
              <a:t>.  У  </a:t>
            </a:r>
            <a:r>
              <a:rPr lang="ru-RU" dirty="0" err="1"/>
              <a:t>державних</a:t>
            </a:r>
            <a:r>
              <a:rPr lang="ru-RU" dirty="0"/>
              <a:t>  і  </a:t>
            </a:r>
            <a:r>
              <a:rPr lang="ru-RU" dirty="0" err="1"/>
              <a:t>комунальних</a:t>
            </a:r>
            <a:r>
              <a:rPr lang="ru-RU" dirty="0"/>
              <a:t> закладах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медична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  </a:t>
            </a:r>
            <a:r>
              <a:rPr lang="ru-RU" dirty="0" err="1"/>
              <a:t>надається</a:t>
            </a:r>
            <a:r>
              <a:rPr lang="ru-RU" dirty="0"/>
              <a:t>  </a:t>
            </a:r>
            <a:r>
              <a:rPr lang="ru-RU" dirty="0" err="1"/>
              <a:t>безоплатно</a:t>
            </a:r>
            <a:r>
              <a:rPr lang="ru-RU" dirty="0"/>
              <a:t>; </a:t>
            </a:r>
            <a:r>
              <a:rPr lang="ru-RU" dirty="0" err="1"/>
              <a:t>існуюча</a:t>
            </a:r>
            <a:r>
              <a:rPr lang="ru-RU" dirty="0"/>
              <a:t> мережа таких </a:t>
            </a:r>
            <a:r>
              <a:rPr lang="ru-RU" dirty="0" err="1"/>
              <a:t>закладів</a:t>
            </a:r>
            <a:r>
              <a:rPr lang="ru-RU" dirty="0"/>
              <a:t>  не  </a:t>
            </a:r>
            <a:r>
              <a:rPr lang="ru-RU" dirty="0" err="1"/>
              <a:t>може</a:t>
            </a:r>
            <a:r>
              <a:rPr lang="ru-RU" dirty="0"/>
              <a:t>  бути  </a:t>
            </a:r>
            <a:r>
              <a:rPr lang="ru-RU" dirty="0" err="1"/>
              <a:t>скорочена</a:t>
            </a:r>
            <a:r>
              <a:rPr lang="ru-RU" dirty="0"/>
              <a:t>.  Держава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{  </a:t>
            </a:r>
            <a:r>
              <a:rPr lang="ru-RU" i="1" dirty="0" err="1"/>
              <a:t>Офіційне</a:t>
            </a:r>
            <a:r>
              <a:rPr lang="ru-RU" i="1" dirty="0"/>
              <a:t>  </a:t>
            </a:r>
            <a:r>
              <a:rPr lang="ru-RU" i="1" dirty="0" err="1"/>
              <a:t>тлумачення</a:t>
            </a:r>
            <a:r>
              <a:rPr lang="ru-RU" i="1" dirty="0"/>
              <a:t> </a:t>
            </a:r>
            <a:r>
              <a:rPr lang="ru-RU" i="1" dirty="0" err="1"/>
              <a:t>положення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третьої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49 див. в </a:t>
            </a:r>
            <a:r>
              <a:rPr lang="ru-RU" i="1" dirty="0" err="1"/>
              <a:t>Рішенні</a:t>
            </a:r>
            <a:r>
              <a:rPr lang="ru-RU" i="1" dirty="0"/>
              <a:t>  </a:t>
            </a:r>
            <a:r>
              <a:rPr lang="ru-RU" i="1" dirty="0" err="1"/>
              <a:t>Конституційного</a:t>
            </a:r>
            <a:r>
              <a:rPr lang="ru-RU" i="1" dirty="0"/>
              <a:t>  Суду  N  10-рп/2002   </a:t>
            </a:r>
            <a:r>
              <a:rPr lang="ru-RU" i="1" dirty="0" err="1"/>
              <a:t>від</a:t>
            </a:r>
            <a:r>
              <a:rPr lang="ru-RU" i="1" dirty="0"/>
              <a:t> 29.05.2002 }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Держава  </a:t>
            </a:r>
            <a:r>
              <a:rPr lang="ru-RU" dirty="0" err="1"/>
              <a:t>дбає</a:t>
            </a:r>
            <a:r>
              <a:rPr lang="ru-RU" dirty="0"/>
              <a:t>  про  розвиток  </a:t>
            </a:r>
            <a:r>
              <a:rPr lang="ru-RU" dirty="0" err="1"/>
              <a:t>фізичної</a:t>
            </a:r>
            <a:r>
              <a:rPr lang="ru-RU" dirty="0"/>
              <a:t>  </a:t>
            </a:r>
            <a:r>
              <a:rPr lang="ru-RU" dirty="0" err="1"/>
              <a:t>культури</a:t>
            </a:r>
            <a:r>
              <a:rPr lang="ru-RU" dirty="0"/>
              <a:t>  і   спорту,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санітарно-епідемічне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85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14:flip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148064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3400" b="1" dirty="0"/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Стаття </a:t>
            </a:r>
            <a:r>
              <a:rPr lang="ru-RU" sz="3400" b="1" dirty="0">
                <a:solidFill>
                  <a:schemeClr val="bg1"/>
                </a:solidFill>
              </a:rPr>
              <a:t>50</a:t>
            </a:r>
            <a:r>
              <a:rPr lang="ru-RU" sz="3400" dirty="0">
                <a:solidFill>
                  <a:schemeClr val="bg1"/>
                </a:solidFill>
              </a:rPr>
              <a:t>. </a:t>
            </a:r>
            <a:r>
              <a:rPr lang="ru-RU" sz="3400" dirty="0" err="1">
                <a:solidFill>
                  <a:schemeClr val="bg1"/>
                </a:solidFill>
              </a:rPr>
              <a:t>Кожен</a:t>
            </a:r>
            <a:r>
              <a:rPr lang="ru-RU" sz="3400" dirty="0">
                <a:solidFill>
                  <a:schemeClr val="bg1"/>
                </a:solidFill>
              </a:rPr>
              <a:t> має право на </a:t>
            </a:r>
            <a:r>
              <a:rPr lang="ru-RU" sz="3400" dirty="0" err="1">
                <a:solidFill>
                  <a:schemeClr val="bg1"/>
                </a:solidFill>
              </a:rPr>
              <a:t>безпечне</a:t>
            </a:r>
            <a:r>
              <a:rPr lang="ru-RU" sz="3400" dirty="0">
                <a:solidFill>
                  <a:schemeClr val="bg1"/>
                </a:solidFill>
              </a:rPr>
              <a:t> для </a:t>
            </a:r>
            <a:r>
              <a:rPr lang="ru-RU" sz="3400" dirty="0" err="1">
                <a:solidFill>
                  <a:schemeClr val="bg1"/>
                </a:solidFill>
              </a:rPr>
              <a:t>життя</a:t>
            </a:r>
            <a:r>
              <a:rPr lang="ru-RU" sz="3400" dirty="0">
                <a:solidFill>
                  <a:schemeClr val="bg1"/>
                </a:solidFill>
              </a:rPr>
              <a:t>  і  </a:t>
            </a:r>
            <a:r>
              <a:rPr lang="ru-RU" sz="3400" dirty="0" err="1">
                <a:solidFill>
                  <a:schemeClr val="bg1"/>
                </a:solidFill>
              </a:rPr>
              <a:t>здоров'я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довкілля</a:t>
            </a:r>
            <a:r>
              <a:rPr lang="ru-RU" sz="3400" dirty="0">
                <a:solidFill>
                  <a:schemeClr val="bg1"/>
                </a:solidFill>
              </a:rPr>
              <a:t> та  на  </a:t>
            </a:r>
            <a:r>
              <a:rPr lang="ru-RU" sz="3400" dirty="0" err="1">
                <a:solidFill>
                  <a:schemeClr val="bg1"/>
                </a:solidFill>
              </a:rPr>
              <a:t>відшкодування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завданої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порушенням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цього</a:t>
            </a:r>
            <a:r>
              <a:rPr lang="ru-RU" sz="3400" dirty="0">
                <a:solidFill>
                  <a:schemeClr val="bg1"/>
                </a:solidFill>
              </a:rPr>
              <a:t>  права </a:t>
            </a:r>
            <a:r>
              <a:rPr lang="ru-RU" sz="3400" dirty="0" err="1">
                <a:solidFill>
                  <a:schemeClr val="bg1"/>
                </a:solidFill>
              </a:rPr>
              <a:t>шкоди</a:t>
            </a:r>
            <a:r>
              <a:rPr lang="ru-RU" sz="3400" dirty="0">
                <a:solidFill>
                  <a:schemeClr val="bg1"/>
                </a:solidFill>
              </a:rPr>
              <a:t>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>
                <a:solidFill>
                  <a:schemeClr val="bg1"/>
                </a:solidFill>
              </a:rPr>
              <a:t>Кожному </a:t>
            </a:r>
            <a:r>
              <a:rPr lang="ru-RU" sz="3400" dirty="0" err="1">
                <a:solidFill>
                  <a:schemeClr val="bg1"/>
                </a:solidFill>
              </a:rPr>
              <a:t>гарантується</a:t>
            </a:r>
            <a:r>
              <a:rPr lang="ru-RU" sz="3400" dirty="0">
                <a:solidFill>
                  <a:schemeClr val="bg1"/>
                </a:solidFill>
              </a:rPr>
              <a:t> право </a:t>
            </a:r>
            <a:r>
              <a:rPr lang="ru-RU" sz="3400" dirty="0" err="1">
                <a:solidFill>
                  <a:schemeClr val="bg1"/>
                </a:solidFill>
              </a:rPr>
              <a:t>вільного</a:t>
            </a:r>
            <a:r>
              <a:rPr lang="ru-RU" sz="3400" dirty="0">
                <a:solidFill>
                  <a:schemeClr val="bg1"/>
                </a:solidFill>
              </a:rPr>
              <a:t> доступу до </a:t>
            </a:r>
            <a:r>
              <a:rPr lang="ru-RU" sz="3400" dirty="0" err="1">
                <a:solidFill>
                  <a:schemeClr val="bg1"/>
                </a:solidFill>
              </a:rPr>
              <a:t>інформації</a:t>
            </a:r>
            <a:r>
              <a:rPr lang="ru-RU" sz="3400" dirty="0">
                <a:solidFill>
                  <a:schemeClr val="bg1"/>
                </a:solidFill>
              </a:rPr>
              <a:t> про стан </a:t>
            </a:r>
            <a:r>
              <a:rPr lang="ru-RU" sz="3400" dirty="0" err="1">
                <a:solidFill>
                  <a:schemeClr val="bg1"/>
                </a:solidFill>
              </a:rPr>
              <a:t>довкілля</a:t>
            </a:r>
            <a:r>
              <a:rPr lang="ru-RU" sz="3400" dirty="0">
                <a:solidFill>
                  <a:schemeClr val="bg1"/>
                </a:solidFill>
              </a:rPr>
              <a:t>, про </a:t>
            </a:r>
            <a:r>
              <a:rPr lang="ru-RU" sz="3400" dirty="0" err="1">
                <a:solidFill>
                  <a:schemeClr val="bg1"/>
                </a:solidFill>
              </a:rPr>
              <a:t>якість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харчових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продуктів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err="1">
                <a:solidFill>
                  <a:schemeClr val="bg1"/>
                </a:solidFill>
              </a:rPr>
              <a:t>предметів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побуту</a:t>
            </a:r>
            <a:r>
              <a:rPr lang="ru-RU" sz="3400" dirty="0">
                <a:solidFill>
                  <a:schemeClr val="bg1"/>
                </a:solidFill>
              </a:rPr>
              <a:t>, а </a:t>
            </a:r>
            <a:r>
              <a:rPr lang="ru-RU" sz="3400" dirty="0" err="1">
                <a:solidFill>
                  <a:schemeClr val="bg1"/>
                </a:solidFill>
              </a:rPr>
              <a:t>також</a:t>
            </a:r>
            <a:r>
              <a:rPr lang="ru-RU" sz="3400" dirty="0">
                <a:solidFill>
                  <a:schemeClr val="bg1"/>
                </a:solidFill>
              </a:rPr>
              <a:t> право на її </a:t>
            </a:r>
            <a:r>
              <a:rPr lang="ru-RU" sz="3400" dirty="0" err="1">
                <a:solidFill>
                  <a:schemeClr val="bg1"/>
                </a:solidFill>
              </a:rPr>
              <a:t>поширення</a:t>
            </a:r>
            <a:r>
              <a:rPr lang="ru-RU" sz="3400" dirty="0">
                <a:solidFill>
                  <a:schemeClr val="bg1"/>
                </a:solidFill>
              </a:rPr>
              <a:t>. </a:t>
            </a:r>
            <a:r>
              <a:rPr lang="ru-RU" sz="3400" dirty="0" err="1">
                <a:solidFill>
                  <a:schemeClr val="bg1"/>
                </a:solidFill>
              </a:rPr>
              <a:t>Така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інформація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ніким</a:t>
            </a:r>
            <a:r>
              <a:rPr lang="ru-RU" sz="3400" dirty="0">
                <a:solidFill>
                  <a:schemeClr val="bg1"/>
                </a:solidFill>
              </a:rPr>
              <a:t>  не  </a:t>
            </a:r>
            <a:r>
              <a:rPr lang="ru-RU" sz="3400" dirty="0" err="1">
                <a:solidFill>
                  <a:schemeClr val="bg1"/>
                </a:solidFill>
              </a:rPr>
              <a:t>може</a:t>
            </a:r>
            <a:r>
              <a:rPr lang="ru-RU" sz="3400" dirty="0">
                <a:solidFill>
                  <a:schemeClr val="bg1"/>
                </a:solidFill>
              </a:rPr>
              <a:t>  бути засекречена.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/>
              <a:t>Стаття   51</a:t>
            </a:r>
            <a:r>
              <a:rPr lang="ru-RU" sz="3400" dirty="0"/>
              <a:t>.  </a:t>
            </a:r>
            <a:r>
              <a:rPr lang="ru-RU" sz="3400" dirty="0" err="1"/>
              <a:t>Шлюб</a:t>
            </a:r>
            <a:r>
              <a:rPr lang="ru-RU" sz="3400" dirty="0"/>
              <a:t>  </a:t>
            </a:r>
            <a:r>
              <a:rPr lang="ru-RU" sz="3400" dirty="0" err="1"/>
              <a:t>ґрунтується</a:t>
            </a:r>
            <a:r>
              <a:rPr lang="ru-RU" sz="3400" dirty="0"/>
              <a:t>  на  </a:t>
            </a:r>
            <a:r>
              <a:rPr lang="ru-RU" sz="3400" dirty="0" err="1"/>
              <a:t>вільній</a:t>
            </a:r>
            <a:r>
              <a:rPr lang="ru-RU" sz="3400" dirty="0"/>
              <a:t>  </a:t>
            </a:r>
            <a:r>
              <a:rPr lang="ru-RU" sz="3400" dirty="0" err="1"/>
              <a:t>згоді</a:t>
            </a:r>
            <a:r>
              <a:rPr lang="ru-RU" sz="3400" dirty="0"/>
              <a:t>  </a:t>
            </a:r>
            <a:r>
              <a:rPr lang="ru-RU" sz="3400" dirty="0" err="1"/>
              <a:t>жінки</a:t>
            </a:r>
            <a:r>
              <a:rPr lang="ru-RU" sz="3400" dirty="0"/>
              <a:t>  і </a:t>
            </a:r>
            <a:r>
              <a:rPr lang="ru-RU" sz="3400" dirty="0" err="1"/>
              <a:t>чоловіка</a:t>
            </a:r>
            <a:r>
              <a:rPr lang="ru-RU" sz="3400" dirty="0"/>
              <a:t>. </a:t>
            </a:r>
            <a:r>
              <a:rPr lang="ru-RU" sz="3400" dirty="0" err="1"/>
              <a:t>Кожен</a:t>
            </a:r>
            <a:r>
              <a:rPr lang="ru-RU" sz="3400" dirty="0"/>
              <a:t> із </a:t>
            </a:r>
            <a:r>
              <a:rPr lang="ru-RU" sz="3400" dirty="0" err="1"/>
              <a:t>подружжя</a:t>
            </a:r>
            <a:r>
              <a:rPr lang="ru-RU" sz="3400" dirty="0"/>
              <a:t> має рівні права і обов'язки у </a:t>
            </a:r>
            <a:r>
              <a:rPr lang="ru-RU" sz="3400" dirty="0" err="1"/>
              <a:t>шлюбі</a:t>
            </a:r>
            <a:r>
              <a:rPr lang="ru-RU" sz="3400" dirty="0"/>
              <a:t> та </a:t>
            </a:r>
            <a:r>
              <a:rPr lang="ru-RU" sz="3400" dirty="0" err="1"/>
              <a:t>сім'ї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/>
              <a:t>Батьки   </a:t>
            </a:r>
            <a:r>
              <a:rPr lang="ru-RU" sz="3400" dirty="0" err="1"/>
              <a:t>зобов'язані</a:t>
            </a:r>
            <a:r>
              <a:rPr lang="ru-RU" sz="3400" dirty="0"/>
              <a:t>   </a:t>
            </a:r>
            <a:r>
              <a:rPr lang="ru-RU" sz="3400" dirty="0" err="1"/>
              <a:t>утримувати</a:t>
            </a:r>
            <a:r>
              <a:rPr lang="ru-RU" sz="3400" dirty="0"/>
              <a:t>  </a:t>
            </a:r>
            <a:r>
              <a:rPr lang="ru-RU" sz="3400" dirty="0" err="1"/>
              <a:t>дітей</a:t>
            </a:r>
            <a:r>
              <a:rPr lang="ru-RU" sz="3400" dirty="0"/>
              <a:t>  до  </a:t>
            </a:r>
            <a:r>
              <a:rPr lang="ru-RU" sz="3400" dirty="0" err="1"/>
              <a:t>їх</a:t>
            </a:r>
            <a:r>
              <a:rPr lang="ru-RU" sz="3400" dirty="0"/>
              <a:t>  </a:t>
            </a:r>
            <a:r>
              <a:rPr lang="ru-RU" sz="3400" dirty="0" err="1"/>
              <a:t>повноліття</a:t>
            </a:r>
            <a:r>
              <a:rPr lang="ru-RU" sz="3400" dirty="0"/>
              <a:t>. </a:t>
            </a:r>
            <a:r>
              <a:rPr lang="ru-RU" sz="3400" dirty="0" err="1"/>
              <a:t>Повнолітні</a:t>
            </a:r>
            <a:r>
              <a:rPr lang="ru-RU" sz="3400" dirty="0"/>
              <a:t>  </a:t>
            </a:r>
            <a:r>
              <a:rPr lang="ru-RU" sz="3400" dirty="0" err="1"/>
              <a:t>діти</a:t>
            </a:r>
            <a:r>
              <a:rPr lang="ru-RU" sz="3400" dirty="0"/>
              <a:t>  </a:t>
            </a:r>
            <a:r>
              <a:rPr lang="ru-RU" sz="3400" dirty="0" err="1"/>
              <a:t>зобов'язані</a:t>
            </a:r>
            <a:r>
              <a:rPr lang="ru-RU" sz="3400" dirty="0"/>
              <a:t> </a:t>
            </a:r>
            <a:r>
              <a:rPr lang="ru-RU" sz="3400" dirty="0" err="1"/>
              <a:t>піклуватися</a:t>
            </a:r>
            <a:r>
              <a:rPr lang="ru-RU" sz="3400" dirty="0"/>
              <a:t> про </a:t>
            </a:r>
            <a:r>
              <a:rPr lang="ru-RU" sz="3400" dirty="0" err="1"/>
              <a:t>своїх</a:t>
            </a:r>
            <a:r>
              <a:rPr lang="ru-RU" sz="3400" dirty="0"/>
              <a:t> </a:t>
            </a:r>
            <a:r>
              <a:rPr lang="ru-RU" sz="3400" dirty="0" err="1"/>
              <a:t>непрацездатних</a:t>
            </a:r>
            <a:r>
              <a:rPr lang="ru-RU" sz="3400" dirty="0"/>
              <a:t> </a:t>
            </a:r>
            <a:r>
              <a:rPr lang="ru-RU" sz="3400" dirty="0" err="1"/>
              <a:t>батьків</a:t>
            </a:r>
            <a:r>
              <a:rPr lang="ru-RU" sz="3400" dirty="0"/>
              <a:t>. 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/>
              <a:t>Сім'я</a:t>
            </a:r>
            <a:r>
              <a:rPr lang="ru-RU" sz="3400" dirty="0"/>
              <a:t>,  </a:t>
            </a:r>
            <a:r>
              <a:rPr lang="ru-RU" sz="3400" dirty="0" err="1"/>
              <a:t>дитинство</a:t>
            </a:r>
            <a:r>
              <a:rPr lang="ru-RU" sz="3400" dirty="0"/>
              <a:t>,  материнство  і  </a:t>
            </a:r>
            <a:r>
              <a:rPr lang="ru-RU" sz="3400" dirty="0" err="1"/>
              <a:t>батьківство</a:t>
            </a:r>
            <a:r>
              <a:rPr lang="ru-RU" sz="3400" dirty="0"/>
              <a:t>  </a:t>
            </a:r>
            <a:r>
              <a:rPr lang="ru-RU" sz="3400" dirty="0" err="1"/>
              <a:t>охороняються</a:t>
            </a:r>
            <a:r>
              <a:rPr lang="ru-RU" sz="3400" dirty="0"/>
              <a:t> державою.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>
                <a:solidFill>
                  <a:schemeClr val="bg1"/>
                </a:solidFill>
              </a:rPr>
              <a:t>Стаття  52</a:t>
            </a:r>
            <a:r>
              <a:rPr lang="ru-RU" sz="3400" dirty="0">
                <a:solidFill>
                  <a:schemeClr val="bg1"/>
                </a:solidFill>
              </a:rPr>
              <a:t>.  </a:t>
            </a:r>
            <a:r>
              <a:rPr lang="ru-RU" sz="3400" dirty="0" err="1">
                <a:solidFill>
                  <a:schemeClr val="bg1"/>
                </a:solidFill>
              </a:rPr>
              <a:t>Діти</a:t>
            </a:r>
            <a:r>
              <a:rPr lang="ru-RU" sz="3400" dirty="0">
                <a:solidFill>
                  <a:schemeClr val="bg1"/>
                </a:solidFill>
              </a:rPr>
              <a:t>  рівні  у  </a:t>
            </a:r>
            <a:r>
              <a:rPr lang="ru-RU" sz="3400" dirty="0" err="1">
                <a:solidFill>
                  <a:schemeClr val="bg1"/>
                </a:solidFill>
              </a:rPr>
              <a:t>своїх</a:t>
            </a:r>
            <a:r>
              <a:rPr lang="ru-RU" sz="3400" dirty="0">
                <a:solidFill>
                  <a:schemeClr val="bg1"/>
                </a:solidFill>
              </a:rPr>
              <a:t>  правах   </a:t>
            </a:r>
            <a:r>
              <a:rPr lang="ru-RU" sz="3400" dirty="0" err="1">
                <a:solidFill>
                  <a:schemeClr val="bg1"/>
                </a:solidFill>
              </a:rPr>
              <a:t>незалежно</a:t>
            </a:r>
            <a:r>
              <a:rPr lang="ru-RU" sz="3400" dirty="0">
                <a:solidFill>
                  <a:schemeClr val="bg1"/>
                </a:solidFill>
              </a:rPr>
              <a:t>    </a:t>
            </a:r>
            <a:r>
              <a:rPr lang="ru-RU" sz="3400" dirty="0" smtClean="0">
                <a:solidFill>
                  <a:schemeClr val="bg1"/>
                </a:solidFill>
              </a:rPr>
              <a:t>в</a:t>
            </a:r>
            <a:r>
              <a:rPr lang="uk-UA" sz="3400" dirty="0" smtClean="0">
                <a:solidFill>
                  <a:schemeClr val="bg1"/>
                </a:solidFill>
              </a:rPr>
              <a:t>їх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походження</a:t>
            </a:r>
            <a:r>
              <a:rPr lang="ru-RU" sz="3400" dirty="0">
                <a:solidFill>
                  <a:schemeClr val="bg1"/>
                </a:solidFill>
              </a:rPr>
              <a:t>, а </a:t>
            </a:r>
            <a:r>
              <a:rPr lang="ru-RU" sz="3400" dirty="0" err="1">
                <a:solidFill>
                  <a:schemeClr val="bg1"/>
                </a:solidFill>
              </a:rPr>
              <a:t>також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від</a:t>
            </a:r>
            <a:r>
              <a:rPr lang="ru-RU" sz="3400" dirty="0">
                <a:solidFill>
                  <a:schemeClr val="bg1"/>
                </a:solidFill>
              </a:rPr>
              <a:t> того, </a:t>
            </a:r>
            <a:r>
              <a:rPr lang="ru-RU" sz="3400" dirty="0" err="1">
                <a:solidFill>
                  <a:schemeClr val="bg1"/>
                </a:solidFill>
              </a:rPr>
              <a:t>народжені</a:t>
            </a:r>
            <a:r>
              <a:rPr lang="ru-RU" sz="3400" dirty="0">
                <a:solidFill>
                  <a:schemeClr val="bg1"/>
                </a:solidFill>
              </a:rPr>
              <a:t> вони у </a:t>
            </a:r>
            <a:r>
              <a:rPr lang="ru-RU" sz="3400" dirty="0" err="1">
                <a:solidFill>
                  <a:schemeClr val="bg1"/>
                </a:solidFill>
              </a:rPr>
              <a:t>шлюбі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чи</a:t>
            </a:r>
            <a:r>
              <a:rPr lang="ru-RU" sz="3400" dirty="0">
                <a:solidFill>
                  <a:schemeClr val="bg1"/>
                </a:solidFill>
              </a:rPr>
              <a:t> поза ним.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Будь-яке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насильство</a:t>
            </a:r>
            <a:r>
              <a:rPr lang="ru-RU" sz="3400" dirty="0">
                <a:solidFill>
                  <a:schemeClr val="bg1"/>
                </a:solidFill>
              </a:rPr>
              <a:t>  над  </a:t>
            </a:r>
            <a:r>
              <a:rPr lang="ru-RU" sz="3400" dirty="0" err="1">
                <a:solidFill>
                  <a:schemeClr val="bg1"/>
                </a:solidFill>
              </a:rPr>
              <a:t>дитиною</a:t>
            </a:r>
            <a:r>
              <a:rPr lang="ru-RU" sz="3400" dirty="0">
                <a:solidFill>
                  <a:schemeClr val="bg1"/>
                </a:solidFill>
              </a:rPr>
              <a:t>   та    її    </a:t>
            </a:r>
            <a:r>
              <a:rPr lang="ru-RU" sz="3400" dirty="0" err="1">
                <a:solidFill>
                  <a:schemeClr val="bg1"/>
                </a:solidFill>
              </a:rPr>
              <a:t>експлуатація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переслідуються</a:t>
            </a:r>
            <a:r>
              <a:rPr lang="ru-RU" sz="3400" dirty="0">
                <a:solidFill>
                  <a:schemeClr val="bg1"/>
                </a:solidFill>
              </a:rPr>
              <a:t> за законом. </a:t>
            </a:r>
            <a:r>
              <a:rPr lang="ru-RU" sz="3400" dirty="0" smtClean="0">
                <a:solidFill>
                  <a:schemeClr val="bg1"/>
                </a:solidFill>
              </a:rPr>
              <a:t/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err="1">
                <a:solidFill>
                  <a:schemeClr val="bg1"/>
                </a:solidFill>
              </a:rPr>
              <a:t>Утримання</a:t>
            </a:r>
            <a:r>
              <a:rPr lang="ru-RU" sz="3400" dirty="0">
                <a:solidFill>
                  <a:schemeClr val="bg1"/>
                </a:solidFill>
              </a:rPr>
              <a:t>  та  </a:t>
            </a:r>
            <a:r>
              <a:rPr lang="ru-RU" sz="3400" dirty="0" err="1">
                <a:solidFill>
                  <a:schemeClr val="bg1"/>
                </a:solidFill>
              </a:rPr>
              <a:t>виховання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дітей-сиріт</a:t>
            </a:r>
            <a:r>
              <a:rPr lang="ru-RU" sz="3400" dirty="0">
                <a:solidFill>
                  <a:schemeClr val="bg1"/>
                </a:solidFill>
              </a:rPr>
              <a:t>  і  </a:t>
            </a:r>
            <a:r>
              <a:rPr lang="ru-RU" sz="3400" dirty="0" err="1">
                <a:solidFill>
                  <a:schemeClr val="bg1"/>
                </a:solidFill>
              </a:rPr>
              <a:t>дітей</a:t>
            </a:r>
            <a:r>
              <a:rPr lang="ru-RU" sz="3400" dirty="0">
                <a:solidFill>
                  <a:schemeClr val="bg1"/>
                </a:solidFill>
              </a:rPr>
              <a:t>,  </a:t>
            </a:r>
            <a:r>
              <a:rPr lang="ru-RU" sz="3400" dirty="0" err="1">
                <a:solidFill>
                  <a:schemeClr val="bg1"/>
                </a:solidFill>
              </a:rPr>
              <a:t>позбавлених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батьківського</a:t>
            </a:r>
            <a:r>
              <a:rPr lang="ru-RU" sz="3400" dirty="0">
                <a:solidFill>
                  <a:schemeClr val="bg1"/>
                </a:solidFill>
              </a:rPr>
              <a:t>  </a:t>
            </a:r>
            <a:r>
              <a:rPr lang="ru-RU" sz="3400" dirty="0" err="1">
                <a:solidFill>
                  <a:schemeClr val="bg1"/>
                </a:solidFill>
              </a:rPr>
              <a:t>піклування</a:t>
            </a:r>
            <a:r>
              <a:rPr lang="ru-RU" sz="3400" dirty="0">
                <a:solidFill>
                  <a:schemeClr val="bg1"/>
                </a:solidFill>
              </a:rPr>
              <a:t>,  </a:t>
            </a:r>
            <a:r>
              <a:rPr lang="ru-RU" sz="3400" dirty="0" err="1">
                <a:solidFill>
                  <a:schemeClr val="bg1"/>
                </a:solidFill>
              </a:rPr>
              <a:t>покладається</a:t>
            </a:r>
            <a:r>
              <a:rPr lang="ru-RU" sz="3400" dirty="0">
                <a:solidFill>
                  <a:schemeClr val="bg1"/>
                </a:solidFill>
              </a:rPr>
              <a:t>  на   державу.    Держава </a:t>
            </a:r>
            <a:r>
              <a:rPr lang="ru-RU" sz="3400" dirty="0" err="1">
                <a:solidFill>
                  <a:schemeClr val="bg1"/>
                </a:solidFill>
              </a:rPr>
              <a:t>заохочує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err="1">
                <a:solidFill>
                  <a:schemeClr val="bg1"/>
                </a:solidFill>
              </a:rPr>
              <a:t>підтримує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благодійницьку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діяльність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щодо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дітей</a:t>
            </a:r>
            <a:r>
              <a:rPr lang="ru-RU" sz="3400" dirty="0">
                <a:solidFill>
                  <a:schemeClr val="bg1"/>
                </a:solidFill>
              </a:rPr>
              <a:t>.</a:t>
            </a:r>
            <a:r>
              <a:rPr lang="ru-RU" sz="3400" dirty="0"/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36" y="37504"/>
            <a:ext cx="359263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0" y="2124010"/>
            <a:ext cx="3196169" cy="239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89" y="4337720"/>
            <a:ext cx="25315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1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">
        <p:checker/>
      </p:transition>
    </mc:Choice>
    <mc:Fallback>
      <p:transition spd="slow" advClick="0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378" y="1"/>
            <a:ext cx="5946530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err="1" smtClean="0"/>
              <a:t>Стаття</a:t>
            </a:r>
            <a:r>
              <a:rPr lang="ru-RU" b="1" dirty="0" smtClean="0"/>
              <a:t> </a:t>
            </a:r>
            <a:r>
              <a:rPr lang="ru-RU" b="1" dirty="0"/>
              <a:t>53</a:t>
            </a:r>
            <a:r>
              <a:rPr lang="ru-RU" dirty="0"/>
              <a:t>.  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освіту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є </a:t>
            </a:r>
            <a:r>
              <a:rPr lang="ru-RU" dirty="0" err="1"/>
              <a:t>обов'язковою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Держава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  і  </a:t>
            </a:r>
            <a:r>
              <a:rPr lang="ru-RU" dirty="0" err="1"/>
              <a:t>безоплатність</a:t>
            </a:r>
            <a:r>
              <a:rPr lang="ru-RU" dirty="0"/>
              <a:t>  </a:t>
            </a:r>
            <a:r>
              <a:rPr lang="ru-RU" dirty="0" err="1"/>
              <a:t>дошкільної</a:t>
            </a:r>
            <a:r>
              <a:rPr lang="ru-RU" dirty="0"/>
              <a:t>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, </a:t>
            </a:r>
            <a:r>
              <a:rPr lang="ru-RU" dirty="0" err="1"/>
              <a:t>професійно-технічної</a:t>
            </a:r>
            <a:r>
              <a:rPr lang="ru-RU" dirty="0"/>
              <a:t>, </a:t>
            </a:r>
            <a:r>
              <a:rPr lang="ru-RU" dirty="0" err="1"/>
              <a:t>вищої</a:t>
            </a:r>
            <a:r>
              <a:rPr lang="ru-RU" dirty="0"/>
              <a:t>  </a:t>
            </a:r>
            <a:r>
              <a:rPr lang="ru-RU" dirty="0" err="1"/>
              <a:t>освіти</a:t>
            </a:r>
            <a:r>
              <a:rPr lang="ru-RU" dirty="0"/>
              <a:t>  в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закладах; розвиток  </a:t>
            </a:r>
            <a:r>
              <a:rPr lang="ru-RU" dirty="0" err="1"/>
              <a:t>дошкільної</a:t>
            </a:r>
            <a:r>
              <a:rPr lang="ru-RU" dirty="0"/>
              <a:t>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,  </a:t>
            </a:r>
            <a:r>
              <a:rPr lang="ru-RU" dirty="0" err="1"/>
              <a:t>позашкільної</a:t>
            </a:r>
            <a:r>
              <a:rPr lang="ru-RU" dirty="0"/>
              <a:t>,   </a:t>
            </a:r>
            <a:r>
              <a:rPr lang="ru-RU" dirty="0" err="1"/>
              <a:t>професійно-технічної</a:t>
            </a:r>
            <a:r>
              <a:rPr lang="ru-RU" dirty="0"/>
              <a:t>, </a:t>
            </a:r>
            <a:r>
              <a:rPr lang="ru-RU" dirty="0" err="1"/>
              <a:t>вищої</a:t>
            </a:r>
            <a:r>
              <a:rPr lang="ru-RU" dirty="0"/>
              <a:t> і  </a:t>
            </a:r>
            <a:r>
              <a:rPr lang="ru-RU" dirty="0" err="1"/>
              <a:t>післядипломної</a:t>
            </a:r>
            <a:r>
              <a:rPr lang="ru-RU" dirty="0"/>
              <a:t>  </a:t>
            </a:r>
            <a:r>
              <a:rPr lang="ru-RU" dirty="0" err="1"/>
              <a:t>освіти</a:t>
            </a:r>
            <a:r>
              <a:rPr lang="ru-RU" dirty="0"/>
              <a:t>,  </a:t>
            </a:r>
            <a:r>
              <a:rPr lang="ru-RU" dirty="0" err="1"/>
              <a:t>різних</a:t>
            </a:r>
            <a:r>
              <a:rPr lang="ru-RU" dirty="0"/>
              <a:t>  форм  </a:t>
            </a:r>
            <a:r>
              <a:rPr lang="ru-RU" dirty="0" err="1"/>
              <a:t>навчання</a:t>
            </a:r>
            <a:r>
              <a:rPr lang="ru-RU" dirty="0"/>
              <a:t>; 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стипендій</a:t>
            </a:r>
            <a:r>
              <a:rPr lang="ru-RU" dirty="0"/>
              <a:t> та </a:t>
            </a:r>
            <a:r>
              <a:rPr lang="ru-RU" dirty="0" err="1"/>
              <a:t>пільг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і студентам.</a:t>
            </a:r>
            <a:br>
              <a:rPr lang="ru-RU" dirty="0"/>
            </a:br>
            <a:r>
              <a:rPr lang="ru-RU" i="1" dirty="0"/>
              <a:t>{  </a:t>
            </a:r>
            <a:r>
              <a:rPr lang="ru-RU" i="1" dirty="0" err="1"/>
              <a:t>Офіційне</a:t>
            </a:r>
            <a:r>
              <a:rPr lang="ru-RU" i="1" dirty="0"/>
              <a:t>  </a:t>
            </a:r>
            <a:r>
              <a:rPr lang="ru-RU" i="1" dirty="0" err="1"/>
              <a:t>тлумачення</a:t>
            </a:r>
            <a:r>
              <a:rPr lang="ru-RU" i="1" dirty="0"/>
              <a:t>  </a:t>
            </a:r>
            <a:r>
              <a:rPr lang="ru-RU" i="1" dirty="0" err="1"/>
              <a:t>положень</a:t>
            </a:r>
            <a:r>
              <a:rPr lang="ru-RU" i="1" dirty="0"/>
              <a:t> </a:t>
            </a:r>
            <a:r>
              <a:rPr lang="ru-RU" i="1" dirty="0" err="1"/>
              <a:t>частини</a:t>
            </a:r>
            <a:r>
              <a:rPr lang="ru-RU" i="1" dirty="0"/>
              <a:t> </a:t>
            </a:r>
            <a:r>
              <a:rPr lang="ru-RU" i="1" dirty="0" err="1"/>
              <a:t>третьої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53 див. в </a:t>
            </a:r>
            <a:r>
              <a:rPr lang="ru-RU" i="1" dirty="0" err="1"/>
              <a:t>Рішенні</a:t>
            </a:r>
            <a:r>
              <a:rPr lang="ru-RU" i="1" dirty="0"/>
              <a:t>  </a:t>
            </a:r>
            <a:r>
              <a:rPr lang="ru-RU" i="1" dirty="0" err="1"/>
              <a:t>Конституційного</a:t>
            </a:r>
            <a:r>
              <a:rPr lang="ru-RU" i="1" dirty="0"/>
              <a:t>  Суду  </a:t>
            </a:r>
            <a:r>
              <a:rPr lang="en-US" i="1" dirty="0"/>
              <a:t>N  5-</a:t>
            </a:r>
            <a:r>
              <a:rPr lang="ru-RU" i="1" dirty="0" err="1"/>
              <a:t>рп</a:t>
            </a:r>
            <a:r>
              <a:rPr lang="ru-RU" i="1" dirty="0"/>
              <a:t>/2004  </a:t>
            </a:r>
            <a:r>
              <a:rPr lang="ru-RU" i="1" dirty="0" err="1"/>
              <a:t>від</a:t>
            </a:r>
            <a:r>
              <a:rPr lang="ru-RU" i="1" dirty="0"/>
              <a:t> 04.03.2004 }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Громадяни</a:t>
            </a:r>
            <a:r>
              <a:rPr lang="ru-RU" dirty="0"/>
              <a:t>  </a:t>
            </a:r>
            <a:r>
              <a:rPr lang="ru-RU" dirty="0" err="1"/>
              <a:t>мають</a:t>
            </a:r>
            <a:r>
              <a:rPr lang="ru-RU" dirty="0"/>
              <a:t>  право  </a:t>
            </a:r>
            <a:r>
              <a:rPr lang="ru-RU" dirty="0" err="1"/>
              <a:t>безоплатно</a:t>
            </a:r>
            <a:r>
              <a:rPr lang="ru-RU" dirty="0"/>
              <a:t>  </a:t>
            </a:r>
            <a:r>
              <a:rPr lang="ru-RU" dirty="0" err="1"/>
              <a:t>здобути</a:t>
            </a:r>
            <a:r>
              <a:rPr lang="ru-RU" dirty="0"/>
              <a:t>  </a:t>
            </a:r>
            <a:r>
              <a:rPr lang="ru-RU" dirty="0" err="1"/>
              <a:t>вищу</a:t>
            </a:r>
            <a:r>
              <a:rPr lang="ru-RU" dirty="0"/>
              <a:t>  </a:t>
            </a:r>
            <a:r>
              <a:rPr lang="ru-RU" dirty="0" err="1"/>
              <a:t>освіту</a:t>
            </a:r>
            <a:r>
              <a:rPr lang="ru-RU" dirty="0"/>
              <a:t>  в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на </a:t>
            </a:r>
            <a:r>
              <a:rPr lang="ru-RU" dirty="0" err="1"/>
              <a:t>конкурсній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 err="1"/>
              <a:t>Громадянам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національних</a:t>
            </a:r>
            <a:r>
              <a:rPr lang="ru-RU" dirty="0"/>
              <a:t>  </a:t>
            </a:r>
            <a:r>
              <a:rPr lang="ru-RU" dirty="0" err="1"/>
              <a:t>меншин</a:t>
            </a:r>
            <a:r>
              <a:rPr lang="ru-RU" dirty="0"/>
              <a:t>, 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гарантується</a:t>
            </a:r>
            <a:r>
              <a:rPr lang="ru-RU" dirty="0"/>
              <a:t>  право  на  </a:t>
            </a:r>
            <a:r>
              <a:rPr lang="ru-RU" dirty="0" err="1"/>
              <a:t>навчання</a:t>
            </a:r>
            <a:r>
              <a:rPr lang="ru-RU" dirty="0"/>
              <a:t>  </a:t>
            </a:r>
            <a:r>
              <a:rPr lang="ru-RU" dirty="0" err="1"/>
              <a:t>рідною</a:t>
            </a:r>
            <a:r>
              <a:rPr lang="ru-RU" dirty="0"/>
              <a:t>  </a:t>
            </a:r>
            <a:r>
              <a:rPr lang="ru-RU" dirty="0" err="1"/>
              <a:t>мовою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 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у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або через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664296" cy="259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86" y="2779798"/>
            <a:ext cx="3194414" cy="40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214744"/>
      </p:ext>
    </p:extLst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3" y="116632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4788024" cy="6741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 54.  </a:t>
            </a:r>
            <a:r>
              <a:rPr lang="ru-RU" dirty="0" err="1"/>
              <a:t>Громадянам</a:t>
            </a:r>
            <a:r>
              <a:rPr lang="ru-RU" dirty="0"/>
              <a:t>  </a:t>
            </a:r>
            <a:r>
              <a:rPr lang="ru-RU" dirty="0" err="1"/>
              <a:t>гарантується</a:t>
            </a:r>
            <a:r>
              <a:rPr lang="ru-RU" dirty="0"/>
              <a:t>  свобода  </a:t>
            </a:r>
            <a:r>
              <a:rPr lang="ru-RU" dirty="0" err="1"/>
              <a:t>літературної</a:t>
            </a:r>
            <a:r>
              <a:rPr lang="ru-RU" dirty="0"/>
              <a:t>, </a:t>
            </a:r>
            <a:r>
              <a:rPr lang="ru-RU" dirty="0" err="1"/>
              <a:t>художньої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 і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 </a:t>
            </a:r>
            <a:r>
              <a:rPr lang="ru-RU" dirty="0" err="1"/>
              <a:t>їхніх</a:t>
            </a:r>
            <a:r>
              <a:rPr lang="ru-RU" dirty="0"/>
              <a:t>  </a:t>
            </a:r>
            <a:r>
              <a:rPr lang="ru-RU" dirty="0" err="1"/>
              <a:t>авторських</a:t>
            </a:r>
            <a:r>
              <a:rPr lang="ru-RU" dirty="0"/>
              <a:t>  прав,  </a:t>
            </a:r>
            <a:r>
              <a:rPr lang="ru-RU" dirty="0" err="1"/>
              <a:t>моральних</a:t>
            </a:r>
            <a:r>
              <a:rPr lang="ru-RU" dirty="0"/>
              <a:t>  і   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видами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Кожний</a:t>
            </a:r>
            <a:r>
              <a:rPr lang="ru-RU" dirty="0"/>
              <a:t>  </a:t>
            </a:r>
            <a:r>
              <a:rPr lang="ru-RU" dirty="0" err="1"/>
              <a:t>громадянин</a:t>
            </a:r>
            <a:r>
              <a:rPr lang="ru-RU" dirty="0"/>
              <a:t>  має    право    на    </a:t>
            </a:r>
            <a:r>
              <a:rPr lang="ru-RU" dirty="0" err="1"/>
              <a:t>результати</a:t>
            </a:r>
            <a:r>
              <a:rPr lang="ru-RU" dirty="0"/>
              <a:t>    своєї </a:t>
            </a:r>
            <a:r>
              <a:rPr lang="ru-RU" dirty="0" err="1"/>
              <a:t>інтелектуальної</a:t>
            </a:r>
            <a:r>
              <a:rPr lang="ru-RU" dirty="0"/>
              <a:t>,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або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без  </a:t>
            </a:r>
            <a:r>
              <a:rPr lang="ru-RU" dirty="0" err="1"/>
              <a:t>його</a:t>
            </a:r>
            <a:r>
              <a:rPr lang="ru-RU" dirty="0"/>
              <a:t>  </a:t>
            </a:r>
            <a:r>
              <a:rPr lang="ru-RU" dirty="0" err="1"/>
              <a:t>згоди</a:t>
            </a:r>
            <a:r>
              <a:rPr lang="ru-RU" dirty="0"/>
              <a:t>,  за  </a:t>
            </a:r>
            <a:r>
              <a:rPr lang="ru-RU" dirty="0" err="1"/>
              <a:t>винятками</a:t>
            </a:r>
            <a:r>
              <a:rPr lang="ru-RU" dirty="0"/>
              <a:t>,  </a:t>
            </a:r>
            <a:r>
              <a:rPr lang="ru-RU" dirty="0" err="1"/>
              <a:t>встановленими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Держава  </a:t>
            </a:r>
            <a:r>
              <a:rPr lang="ru-RU" dirty="0" err="1"/>
              <a:t>сприяє</a:t>
            </a:r>
            <a:r>
              <a:rPr lang="ru-RU" dirty="0"/>
              <a:t>  </a:t>
            </a:r>
            <a:r>
              <a:rPr lang="ru-RU" dirty="0" err="1"/>
              <a:t>розвиткові</a:t>
            </a:r>
            <a:r>
              <a:rPr lang="ru-RU" dirty="0"/>
              <a:t>  науки,  </a:t>
            </a:r>
            <a:r>
              <a:rPr lang="ru-RU" dirty="0" err="1"/>
              <a:t>встановленню</a:t>
            </a:r>
            <a:r>
              <a:rPr lang="ru-RU" dirty="0"/>
              <a:t>   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України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</a:t>
            </a:r>
            <a:r>
              <a:rPr lang="ru-RU" dirty="0" err="1"/>
              <a:t>співтовариством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Культурна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охороняється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Держава </a:t>
            </a:r>
            <a:r>
              <a:rPr lang="ru-RU" dirty="0" err="1"/>
              <a:t>забезпечує</a:t>
            </a:r>
            <a:r>
              <a:rPr lang="ru-RU" dirty="0"/>
              <a:t>  </a:t>
            </a:r>
            <a:r>
              <a:rPr lang="ru-RU" dirty="0" err="1"/>
              <a:t>збереження</a:t>
            </a:r>
            <a:r>
              <a:rPr lang="ru-RU" dirty="0"/>
              <a:t>  історичних  </a:t>
            </a:r>
            <a:r>
              <a:rPr lang="ru-RU" dirty="0" err="1"/>
              <a:t>пам'яток</a:t>
            </a:r>
            <a:r>
              <a:rPr lang="ru-RU" dirty="0"/>
              <a:t> та інших </a:t>
            </a:r>
            <a:r>
              <a:rPr lang="ru-RU" dirty="0" err="1"/>
              <a:t>об'єктів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,  </a:t>
            </a:r>
            <a:r>
              <a:rPr lang="ru-RU" dirty="0" err="1"/>
              <a:t>вживає</a:t>
            </a:r>
            <a:r>
              <a:rPr lang="ru-RU" dirty="0"/>
              <a:t>  </a:t>
            </a:r>
            <a:r>
              <a:rPr lang="ru-RU" dirty="0" err="1"/>
              <a:t>заходів</a:t>
            </a:r>
            <a:r>
              <a:rPr lang="ru-RU" dirty="0"/>
              <a:t>  для </a:t>
            </a:r>
            <a:r>
              <a:rPr lang="ru-RU" dirty="0" err="1"/>
              <a:t>повернення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цінностей народу,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за її межами.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70" y="3356992"/>
            <a:ext cx="4314395" cy="323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37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55. </a:t>
            </a:r>
            <a:r>
              <a:rPr lang="ru-RU" sz="1600" dirty="0"/>
              <a:t>Права і свободи </a:t>
            </a:r>
            <a:r>
              <a:rPr lang="ru-RU" sz="1600" dirty="0" err="1"/>
              <a:t>людини</a:t>
            </a:r>
            <a:r>
              <a:rPr lang="ru-RU" sz="1600" dirty="0"/>
              <a:t> і  громадянина  </a:t>
            </a:r>
            <a:r>
              <a:rPr lang="ru-RU" sz="1600" dirty="0" err="1"/>
              <a:t>захищаються</a:t>
            </a:r>
            <a:r>
              <a:rPr lang="ru-RU" sz="1600" dirty="0"/>
              <a:t> судом. </a:t>
            </a:r>
          </a:p>
          <a:p>
            <a:pPr marL="0" indent="0">
              <a:buNone/>
            </a:pPr>
            <a:r>
              <a:rPr lang="ru-RU" sz="1600" dirty="0"/>
              <a:t>Кожному </a:t>
            </a:r>
            <a:r>
              <a:rPr lang="ru-RU" sz="1600" dirty="0" err="1"/>
              <a:t>гарантується</a:t>
            </a:r>
            <a:r>
              <a:rPr lang="ru-RU" sz="1600" dirty="0"/>
              <a:t> право на </a:t>
            </a:r>
            <a:r>
              <a:rPr lang="ru-RU" sz="1600" dirty="0" err="1"/>
              <a:t>оскарження</a:t>
            </a:r>
            <a:r>
              <a:rPr lang="ru-RU" sz="1600" dirty="0"/>
              <a:t> в </a:t>
            </a:r>
            <a:r>
              <a:rPr lang="ru-RU" sz="1600" dirty="0" err="1"/>
              <a:t>суді</a:t>
            </a:r>
            <a:r>
              <a:rPr lang="ru-RU" sz="1600" dirty="0"/>
              <a:t>  </a:t>
            </a:r>
            <a:r>
              <a:rPr lang="ru-RU" sz="1600" dirty="0" err="1"/>
              <a:t>рішень</a:t>
            </a:r>
            <a:r>
              <a:rPr lang="ru-RU" sz="1600" dirty="0"/>
              <a:t>,  </a:t>
            </a:r>
            <a:r>
              <a:rPr lang="ru-RU" sz="1600" dirty="0" err="1"/>
              <a:t>дій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 </a:t>
            </a:r>
            <a:r>
              <a:rPr lang="ru-RU" sz="1600" dirty="0" err="1"/>
              <a:t>бездіяльності</a:t>
            </a:r>
            <a:r>
              <a:rPr lang="ru-RU" sz="1600" dirty="0"/>
              <a:t>  </a:t>
            </a:r>
            <a:r>
              <a:rPr lang="ru-RU" sz="1600" dirty="0" err="1"/>
              <a:t>органів</a:t>
            </a:r>
            <a:r>
              <a:rPr lang="ru-RU" sz="1600" dirty="0"/>
              <a:t>  </a:t>
            </a:r>
            <a:r>
              <a:rPr lang="ru-RU" sz="1600" dirty="0" err="1"/>
              <a:t>державної</a:t>
            </a:r>
            <a:r>
              <a:rPr lang="ru-RU" sz="1600" dirty="0"/>
              <a:t>  </a:t>
            </a:r>
            <a:r>
              <a:rPr lang="ru-RU" sz="1600" dirty="0" err="1"/>
              <a:t>влади</a:t>
            </a:r>
            <a:r>
              <a:rPr lang="ru-RU" sz="1600" dirty="0"/>
              <a:t>,  </a:t>
            </a:r>
            <a:r>
              <a:rPr lang="ru-RU" sz="1600" dirty="0" err="1"/>
              <a:t>органів</a:t>
            </a:r>
            <a:r>
              <a:rPr lang="ru-RU" sz="1600" dirty="0"/>
              <a:t>  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самоврядування</a:t>
            </a:r>
            <a:r>
              <a:rPr lang="ru-RU" sz="1600" dirty="0"/>
              <a:t>, </a:t>
            </a:r>
            <a:r>
              <a:rPr lang="ru-RU" sz="1600" dirty="0" err="1"/>
              <a:t>посадових</a:t>
            </a:r>
            <a:r>
              <a:rPr lang="ru-RU" sz="1600" dirty="0"/>
              <a:t> і </a:t>
            </a:r>
            <a:r>
              <a:rPr lang="ru-RU" sz="1600" dirty="0" err="1"/>
              <a:t>службових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{  </a:t>
            </a:r>
            <a:r>
              <a:rPr lang="ru-RU" sz="1600" dirty="0" err="1"/>
              <a:t>Офіційне</a:t>
            </a:r>
            <a:r>
              <a:rPr lang="ru-RU" sz="1600" dirty="0"/>
              <a:t>  </a:t>
            </a:r>
            <a:r>
              <a:rPr lang="ru-RU" sz="1600" dirty="0" err="1"/>
              <a:t>тлумачення</a:t>
            </a:r>
            <a:r>
              <a:rPr lang="ru-RU" sz="1600" dirty="0"/>
              <a:t>  </a:t>
            </a:r>
            <a:r>
              <a:rPr lang="ru-RU" sz="1600" dirty="0" err="1"/>
              <a:t>частини</a:t>
            </a:r>
            <a:r>
              <a:rPr lang="ru-RU" sz="1600" dirty="0"/>
              <a:t>  </a:t>
            </a:r>
            <a:r>
              <a:rPr lang="ru-RU" sz="1600" dirty="0" err="1"/>
              <a:t>другої</a:t>
            </a:r>
            <a:r>
              <a:rPr lang="ru-RU" sz="1600" dirty="0"/>
              <a:t>  </a:t>
            </a:r>
            <a:r>
              <a:rPr lang="ru-RU" sz="1600" dirty="0" err="1"/>
              <a:t>статті</a:t>
            </a:r>
            <a:r>
              <a:rPr lang="ru-RU" sz="1600" dirty="0"/>
              <a:t> 55 див. в </a:t>
            </a:r>
            <a:r>
              <a:rPr lang="ru-RU" sz="1600" dirty="0" err="1"/>
              <a:t>Рішенні</a:t>
            </a:r>
            <a:r>
              <a:rPr lang="ru-RU" sz="1600" dirty="0"/>
              <a:t> </a:t>
            </a:r>
            <a:r>
              <a:rPr lang="ru-RU" sz="1600" dirty="0" err="1"/>
              <a:t>Конституційного</a:t>
            </a:r>
            <a:r>
              <a:rPr lang="ru-RU" sz="1600" dirty="0"/>
              <a:t> Суду </a:t>
            </a:r>
            <a:r>
              <a:rPr lang="en-US" sz="1600" dirty="0"/>
              <a:t>N 6-</a:t>
            </a:r>
            <a:r>
              <a:rPr lang="ru-RU" sz="1600" dirty="0" err="1"/>
              <a:t>зп</a:t>
            </a:r>
            <a:r>
              <a:rPr lang="ru-RU" sz="1600" dirty="0"/>
              <a:t>  </a:t>
            </a:r>
            <a:r>
              <a:rPr lang="ru-RU" sz="1600" dirty="0" err="1"/>
              <a:t>від</a:t>
            </a:r>
            <a:r>
              <a:rPr lang="ru-RU" sz="1600" dirty="0"/>
              <a:t> 25.11.97 } </a:t>
            </a:r>
          </a:p>
          <a:p>
            <a:pPr marL="0" indent="0">
              <a:buNone/>
            </a:pPr>
            <a:r>
              <a:rPr lang="ru-RU" sz="1600" dirty="0" err="1"/>
              <a:t>Кожен</a:t>
            </a:r>
            <a:r>
              <a:rPr lang="ru-RU" sz="1600" dirty="0"/>
              <a:t>  має  право  </a:t>
            </a:r>
            <a:r>
              <a:rPr lang="ru-RU" sz="1600" dirty="0" err="1"/>
              <a:t>звертатися</a:t>
            </a:r>
            <a:r>
              <a:rPr lang="ru-RU" sz="1600" dirty="0"/>
              <a:t>  за  </a:t>
            </a:r>
            <a:r>
              <a:rPr lang="ru-RU" sz="1600" dirty="0" err="1"/>
              <a:t>захистом</a:t>
            </a:r>
            <a:r>
              <a:rPr lang="ru-RU" sz="1600" dirty="0"/>
              <a:t>  </a:t>
            </a:r>
            <a:r>
              <a:rPr lang="ru-RU" sz="1600" dirty="0" err="1"/>
              <a:t>своїх</a:t>
            </a:r>
            <a:r>
              <a:rPr lang="ru-RU" sz="1600" dirty="0"/>
              <a:t>  прав   до </a:t>
            </a:r>
            <a:r>
              <a:rPr lang="ru-RU" sz="1600" dirty="0" err="1"/>
              <a:t>Уповноваженого</a:t>
            </a:r>
            <a:r>
              <a:rPr lang="ru-RU" sz="1600" dirty="0"/>
              <a:t> </a:t>
            </a:r>
            <a:r>
              <a:rPr lang="ru-RU" sz="1600" dirty="0" err="1"/>
              <a:t>Верховної</a:t>
            </a:r>
            <a:r>
              <a:rPr lang="ru-RU" sz="1600" dirty="0"/>
              <a:t> Ради України з прав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 err="1"/>
              <a:t>Кожен</a:t>
            </a:r>
            <a:r>
              <a:rPr lang="ru-RU" sz="1600" dirty="0"/>
              <a:t> має право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 </a:t>
            </a:r>
            <a:r>
              <a:rPr lang="ru-RU" sz="1600" dirty="0" err="1"/>
              <a:t>засобів</a:t>
            </a:r>
            <a:r>
              <a:rPr lang="ru-RU" sz="1600" dirty="0"/>
              <a:t> правового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звертатися</a:t>
            </a:r>
            <a:r>
              <a:rPr lang="ru-RU" sz="1600" dirty="0"/>
              <a:t> за </a:t>
            </a:r>
            <a:r>
              <a:rPr lang="ru-RU" sz="1600" dirty="0" err="1"/>
              <a:t>захистом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прав  і  свобод  до </a:t>
            </a:r>
            <a:r>
              <a:rPr lang="ru-RU" sz="1600" dirty="0" err="1"/>
              <a:t>відповідних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судових</a:t>
            </a:r>
            <a:r>
              <a:rPr lang="ru-RU" sz="1600" dirty="0"/>
              <a:t> </a:t>
            </a:r>
            <a:r>
              <a:rPr lang="ru-RU" sz="1600" dirty="0" err="1"/>
              <a:t>установ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до </a:t>
            </a:r>
            <a:r>
              <a:rPr lang="ru-RU" sz="1600" dirty="0" err="1"/>
              <a:t>відповідних</a:t>
            </a:r>
            <a:r>
              <a:rPr lang="ru-RU" sz="1600" dirty="0"/>
              <a:t> 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організацій</a:t>
            </a:r>
            <a:r>
              <a:rPr lang="ru-RU" sz="1600" dirty="0"/>
              <a:t>, членом або </a:t>
            </a:r>
            <a:r>
              <a:rPr lang="ru-RU" sz="1600" dirty="0" err="1"/>
              <a:t>учасником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є </a:t>
            </a:r>
            <a:r>
              <a:rPr lang="ru-RU" sz="1600" dirty="0" err="1"/>
              <a:t>Україна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 err="1"/>
              <a:t>Кожен</a:t>
            </a:r>
            <a:r>
              <a:rPr lang="ru-RU" sz="1600" dirty="0"/>
              <a:t> має право будь-</a:t>
            </a:r>
            <a:r>
              <a:rPr lang="ru-RU" sz="1600" dirty="0" err="1"/>
              <a:t>якими</a:t>
            </a:r>
            <a:r>
              <a:rPr lang="ru-RU" sz="1600" dirty="0"/>
              <a:t> не </a:t>
            </a:r>
            <a:r>
              <a:rPr lang="ru-RU" sz="1600" dirty="0" err="1"/>
              <a:t>забороненими</a:t>
            </a:r>
            <a:r>
              <a:rPr lang="ru-RU" sz="1600" dirty="0"/>
              <a:t>  законом  </a:t>
            </a:r>
            <a:r>
              <a:rPr lang="ru-RU" sz="1600" dirty="0" err="1"/>
              <a:t>засобами</a:t>
            </a:r>
            <a:r>
              <a:rPr lang="ru-RU" sz="1600" dirty="0"/>
              <a:t> </a:t>
            </a:r>
            <a:r>
              <a:rPr lang="ru-RU" sz="1600" dirty="0" err="1"/>
              <a:t>захищати</a:t>
            </a:r>
            <a:r>
              <a:rPr lang="ru-RU" sz="1600" dirty="0"/>
              <a:t>  </a:t>
            </a:r>
            <a:r>
              <a:rPr lang="ru-RU" sz="1600" dirty="0" err="1"/>
              <a:t>свої</a:t>
            </a:r>
            <a:r>
              <a:rPr lang="ru-RU" sz="1600" dirty="0"/>
              <a:t>  права  і  свободи  </a:t>
            </a:r>
            <a:r>
              <a:rPr lang="ru-RU" sz="1600" dirty="0" err="1"/>
              <a:t>від</a:t>
            </a:r>
            <a:r>
              <a:rPr lang="ru-RU" sz="1600" dirty="0"/>
              <a:t>  </a:t>
            </a:r>
            <a:r>
              <a:rPr lang="ru-RU" sz="1600" dirty="0" err="1"/>
              <a:t>порушень</a:t>
            </a:r>
            <a:r>
              <a:rPr lang="ru-RU" sz="1600" dirty="0"/>
              <a:t>  і   </a:t>
            </a:r>
            <a:r>
              <a:rPr lang="ru-RU" sz="1600" dirty="0" err="1"/>
              <a:t>протиправних</a:t>
            </a:r>
            <a:r>
              <a:rPr lang="ru-RU" sz="1600" dirty="0"/>
              <a:t> </a:t>
            </a:r>
            <a:r>
              <a:rPr lang="ru-RU" sz="1600" dirty="0" err="1"/>
              <a:t>посягань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{  </a:t>
            </a:r>
            <a:r>
              <a:rPr lang="ru-RU" sz="1600" dirty="0" err="1"/>
              <a:t>Офіційне</a:t>
            </a:r>
            <a:r>
              <a:rPr lang="ru-RU" sz="1600" dirty="0"/>
              <a:t>  </a:t>
            </a:r>
            <a:r>
              <a:rPr lang="ru-RU" sz="1600" dirty="0" err="1"/>
              <a:t>тлумачення</a:t>
            </a:r>
            <a:r>
              <a:rPr lang="ru-RU" sz="1600" dirty="0"/>
              <a:t>  </a:t>
            </a:r>
            <a:r>
              <a:rPr lang="ru-RU" sz="1600" dirty="0" err="1"/>
              <a:t>статті</a:t>
            </a:r>
            <a:r>
              <a:rPr lang="ru-RU" sz="1600" dirty="0"/>
              <a:t>  55 див. в </a:t>
            </a:r>
            <a:r>
              <a:rPr lang="ru-RU" sz="1600" dirty="0" err="1"/>
              <a:t>Рішенні</a:t>
            </a:r>
            <a:r>
              <a:rPr lang="ru-RU" sz="1600" dirty="0"/>
              <a:t> </a:t>
            </a:r>
            <a:r>
              <a:rPr lang="ru-RU" sz="1600" dirty="0" err="1"/>
              <a:t>Конституційного</a:t>
            </a:r>
            <a:r>
              <a:rPr lang="ru-RU" sz="1600" dirty="0"/>
              <a:t> Суду </a:t>
            </a:r>
            <a:r>
              <a:rPr lang="en-US" sz="1600" dirty="0"/>
              <a:t>N 9-</a:t>
            </a:r>
            <a:r>
              <a:rPr lang="ru-RU" sz="1600" dirty="0" err="1"/>
              <a:t>зп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25.12.97 }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800" b="1" dirty="0" err="1"/>
              <a:t>Стаття</a:t>
            </a:r>
            <a:r>
              <a:rPr lang="ru-RU" sz="1800" b="1" dirty="0"/>
              <a:t> 56.  </a:t>
            </a:r>
            <a:r>
              <a:rPr lang="ru-RU" sz="1600" dirty="0" err="1"/>
              <a:t>Кожен</a:t>
            </a:r>
            <a:r>
              <a:rPr lang="ru-RU" sz="1600" dirty="0"/>
              <a:t>  має  право  на  </a:t>
            </a:r>
            <a:r>
              <a:rPr lang="ru-RU" sz="1600" dirty="0" err="1"/>
              <a:t>відшкодування</a:t>
            </a:r>
            <a:r>
              <a:rPr lang="ru-RU" sz="1600" dirty="0"/>
              <a:t>  за 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  </a:t>
            </a:r>
            <a:r>
              <a:rPr lang="ru-RU" sz="1600" dirty="0" err="1"/>
              <a:t>чи</a:t>
            </a:r>
            <a:r>
              <a:rPr lang="ru-RU" sz="1600" dirty="0"/>
              <a:t>  </a:t>
            </a:r>
            <a:r>
              <a:rPr lang="ru-RU" sz="1600" dirty="0" err="1"/>
              <a:t>органів</a:t>
            </a:r>
            <a:r>
              <a:rPr lang="ru-RU" sz="1600" dirty="0"/>
              <a:t>  </a:t>
            </a:r>
            <a:r>
              <a:rPr lang="ru-RU" sz="1600" dirty="0" err="1"/>
              <a:t>місцевого</a:t>
            </a:r>
            <a:r>
              <a:rPr lang="ru-RU" sz="1600" dirty="0"/>
              <a:t>  </a:t>
            </a:r>
            <a:r>
              <a:rPr lang="ru-RU" sz="1600" dirty="0" err="1"/>
              <a:t>самоврядування</a:t>
            </a:r>
            <a:r>
              <a:rPr lang="ru-RU" sz="1600" dirty="0"/>
              <a:t>  </a:t>
            </a:r>
            <a:r>
              <a:rPr lang="ru-RU" sz="1600" dirty="0" err="1"/>
              <a:t>матеріальної</a:t>
            </a:r>
            <a:r>
              <a:rPr lang="ru-RU" sz="1600" dirty="0"/>
              <a:t>   та </a:t>
            </a:r>
            <a:r>
              <a:rPr lang="ru-RU" sz="1600" dirty="0" err="1"/>
              <a:t>моральної</a:t>
            </a:r>
            <a:r>
              <a:rPr lang="ru-RU" sz="1600" dirty="0"/>
              <a:t>  </a:t>
            </a:r>
            <a:r>
              <a:rPr lang="ru-RU" sz="1600" dirty="0" err="1"/>
              <a:t>шкоди</a:t>
            </a:r>
            <a:r>
              <a:rPr lang="ru-RU" sz="1600" dirty="0"/>
              <a:t>,  </a:t>
            </a:r>
            <a:r>
              <a:rPr lang="ru-RU" sz="1600" dirty="0" err="1"/>
              <a:t>завданої</a:t>
            </a:r>
            <a:r>
              <a:rPr lang="ru-RU" sz="1600" dirty="0"/>
              <a:t>  </a:t>
            </a:r>
            <a:r>
              <a:rPr lang="ru-RU" sz="1600" dirty="0" err="1"/>
              <a:t>незаконними</a:t>
            </a:r>
            <a:r>
              <a:rPr lang="ru-RU" sz="1600" dirty="0"/>
              <a:t>  </a:t>
            </a:r>
            <a:r>
              <a:rPr lang="ru-RU" sz="1600" dirty="0" err="1"/>
              <a:t>рішеннями</a:t>
            </a:r>
            <a:r>
              <a:rPr lang="ru-RU" sz="1600" dirty="0"/>
              <a:t>,   </a:t>
            </a:r>
            <a:r>
              <a:rPr lang="ru-RU" sz="1600" dirty="0" err="1"/>
              <a:t>діями</a:t>
            </a:r>
            <a:r>
              <a:rPr lang="ru-RU" sz="1600" dirty="0"/>
              <a:t>   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бездіяльністю</a:t>
            </a:r>
            <a:r>
              <a:rPr lang="ru-RU" sz="1600" dirty="0"/>
              <a:t>  </a:t>
            </a:r>
            <a:r>
              <a:rPr lang="ru-RU" sz="1600" dirty="0" err="1"/>
              <a:t>органів</a:t>
            </a:r>
            <a:r>
              <a:rPr lang="ru-RU" sz="1600" dirty="0"/>
              <a:t>  </a:t>
            </a:r>
            <a:r>
              <a:rPr lang="ru-RU" sz="1600" dirty="0" err="1"/>
              <a:t>державної</a:t>
            </a:r>
            <a:r>
              <a:rPr lang="ru-RU" sz="1600" dirty="0"/>
              <a:t>   </a:t>
            </a:r>
            <a:r>
              <a:rPr lang="ru-RU" sz="1600" dirty="0" err="1"/>
              <a:t>влади</a:t>
            </a:r>
            <a:r>
              <a:rPr lang="ru-RU" sz="1600" dirty="0"/>
              <a:t>,    </a:t>
            </a:r>
            <a:r>
              <a:rPr lang="ru-RU" sz="1600" dirty="0" err="1"/>
              <a:t>органів</a:t>
            </a:r>
            <a:r>
              <a:rPr lang="ru-RU" sz="1600" dirty="0"/>
              <a:t>    </a:t>
            </a:r>
            <a:r>
              <a:rPr lang="ru-RU" sz="1600" dirty="0" err="1"/>
              <a:t>місцевого</a:t>
            </a:r>
            <a:r>
              <a:rPr lang="ru-RU" sz="1600" dirty="0"/>
              <a:t> </a:t>
            </a:r>
            <a:r>
              <a:rPr lang="ru-RU" sz="1600" dirty="0" err="1"/>
              <a:t>самоврядування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посадових</a:t>
            </a:r>
            <a:r>
              <a:rPr lang="ru-RU" sz="1600" dirty="0"/>
              <a:t> і </a:t>
            </a:r>
            <a:r>
              <a:rPr lang="ru-RU" sz="1600" dirty="0" err="1"/>
              <a:t>службових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 при </a:t>
            </a:r>
            <a:r>
              <a:rPr lang="ru-RU" sz="1600" dirty="0" err="1"/>
              <a:t>здійсненні</a:t>
            </a:r>
            <a:r>
              <a:rPr lang="ru-RU" sz="1600" dirty="0"/>
              <a:t>  ними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повноважень</a:t>
            </a:r>
            <a:r>
              <a:rPr lang="ru-RU" sz="16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56" y="3573016"/>
            <a:ext cx="172819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93902"/>
            <a:ext cx="1806077" cy="180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0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14:shred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2183"/>
            <a:ext cx="9727659" cy="6858000"/>
          </a:xfrm>
        </p:spPr>
      </p:pic>
    </p:spTree>
    <p:extLst>
      <p:ext uri="{BB962C8B-B14F-4D97-AF65-F5344CB8AC3E}">
        <p14:creationId xmlns:p14="http://schemas.microsoft.com/office/powerpoint/2010/main" val="19389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7956376" cy="6876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57. </a:t>
            </a:r>
            <a:r>
              <a:rPr lang="ru-RU" dirty="0"/>
              <a:t>Кожному </a:t>
            </a:r>
            <a:r>
              <a:rPr lang="ru-RU" dirty="0" err="1"/>
              <a:t>гарантується</a:t>
            </a:r>
            <a:r>
              <a:rPr lang="ru-RU" dirty="0"/>
              <a:t>  право  знати  </a:t>
            </a:r>
            <a:r>
              <a:rPr lang="ru-RU" dirty="0" err="1"/>
              <a:t>свої</a:t>
            </a:r>
            <a:r>
              <a:rPr lang="ru-RU" dirty="0"/>
              <a:t>  права  і </a:t>
            </a:r>
            <a:r>
              <a:rPr lang="ru-RU" dirty="0" err="1"/>
              <a:t>обов'язки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права і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бути  </a:t>
            </a:r>
            <a:r>
              <a:rPr lang="ru-RU" dirty="0" err="1"/>
              <a:t>доведені</a:t>
            </a:r>
            <a:r>
              <a:rPr lang="ru-RU" dirty="0"/>
              <a:t>  до  </a:t>
            </a:r>
            <a:r>
              <a:rPr lang="ru-RU" dirty="0" err="1"/>
              <a:t>відома</a:t>
            </a:r>
            <a:r>
              <a:rPr lang="ru-RU" dirty="0"/>
              <a:t>  </a:t>
            </a:r>
            <a:r>
              <a:rPr lang="ru-RU" dirty="0" err="1"/>
              <a:t>населення</a:t>
            </a:r>
            <a:r>
              <a:rPr lang="ru-RU" dirty="0"/>
              <a:t>  у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права і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не </a:t>
            </a:r>
            <a:r>
              <a:rPr lang="ru-RU" dirty="0" err="1"/>
              <a:t>доведені</a:t>
            </a:r>
            <a:r>
              <a:rPr lang="ru-RU" dirty="0"/>
              <a:t> до  </a:t>
            </a:r>
            <a:r>
              <a:rPr lang="ru-RU" dirty="0" err="1"/>
              <a:t>відома</a:t>
            </a:r>
            <a:r>
              <a:rPr lang="ru-RU" dirty="0"/>
              <a:t>  </a:t>
            </a:r>
            <a:r>
              <a:rPr lang="ru-RU" dirty="0" err="1"/>
              <a:t>населення</a:t>
            </a:r>
            <a:r>
              <a:rPr lang="ru-RU" dirty="0"/>
              <a:t>  у 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законом, є </a:t>
            </a:r>
            <a:r>
              <a:rPr lang="ru-RU" dirty="0" err="1"/>
              <a:t>нечинними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58. </a:t>
            </a: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нормативно-</a:t>
            </a:r>
            <a:r>
              <a:rPr lang="ru-RU" dirty="0" err="1"/>
              <a:t>правові</a:t>
            </a:r>
            <a:r>
              <a:rPr lang="ru-RU" dirty="0"/>
              <a:t>  </a:t>
            </a:r>
            <a:r>
              <a:rPr lang="ru-RU" dirty="0" err="1"/>
              <a:t>акти</a:t>
            </a:r>
            <a:r>
              <a:rPr lang="ru-RU" dirty="0"/>
              <a:t>  не 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 коли  вони  </a:t>
            </a:r>
            <a:r>
              <a:rPr lang="ru-RU" dirty="0" err="1"/>
              <a:t>пом'якшують</a:t>
            </a:r>
            <a:r>
              <a:rPr lang="ru-RU" dirty="0"/>
              <a:t>  або </a:t>
            </a:r>
            <a:r>
              <a:rPr lang="ru-RU" dirty="0" err="1"/>
              <a:t>скасовують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особи.</a:t>
            </a:r>
          </a:p>
          <a:p>
            <a:pPr marL="0" indent="0">
              <a:buNone/>
            </a:pPr>
            <a:r>
              <a:rPr lang="ru-RU" dirty="0"/>
              <a:t>{  </a:t>
            </a:r>
            <a:r>
              <a:rPr lang="ru-RU" dirty="0" err="1"/>
              <a:t>Офіційне</a:t>
            </a:r>
            <a:r>
              <a:rPr lang="ru-RU" dirty="0"/>
              <a:t>  </a:t>
            </a:r>
            <a:r>
              <a:rPr lang="ru-RU" dirty="0" err="1"/>
              <a:t>тлумачення</a:t>
            </a:r>
            <a:r>
              <a:rPr lang="ru-RU" dirty="0"/>
              <a:t>  </a:t>
            </a:r>
            <a:r>
              <a:rPr lang="ru-RU" dirty="0" err="1"/>
              <a:t>чистини</a:t>
            </a:r>
            <a:r>
              <a:rPr lang="ru-RU" dirty="0"/>
              <a:t>  </a:t>
            </a:r>
            <a:r>
              <a:rPr lang="ru-RU" dirty="0" err="1"/>
              <a:t>першої</a:t>
            </a:r>
            <a:r>
              <a:rPr lang="ru-RU" dirty="0"/>
              <a:t>  </a:t>
            </a:r>
            <a:r>
              <a:rPr lang="ru-RU" dirty="0" err="1"/>
              <a:t>статті</a:t>
            </a:r>
            <a:r>
              <a:rPr lang="ru-RU" dirty="0"/>
              <a:t> 58 див. в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N 1-рп/99  </a:t>
            </a:r>
            <a:r>
              <a:rPr lang="ru-RU" dirty="0" err="1"/>
              <a:t>від</a:t>
            </a:r>
            <a:r>
              <a:rPr lang="ru-RU" dirty="0"/>
              <a:t> 09.02.99 </a:t>
            </a:r>
            <a:r>
              <a:rPr lang="ru-RU" dirty="0" smtClean="0"/>
              <a:t>}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за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час  </a:t>
            </a:r>
            <a:r>
              <a:rPr lang="ru-RU" dirty="0" err="1"/>
              <a:t>їх</a:t>
            </a:r>
            <a:r>
              <a:rPr lang="ru-RU" dirty="0"/>
              <a:t>  </a:t>
            </a:r>
            <a:r>
              <a:rPr lang="ru-RU" dirty="0" err="1"/>
              <a:t>вчинення</a:t>
            </a:r>
            <a:r>
              <a:rPr lang="ru-RU" dirty="0"/>
              <a:t> не </a:t>
            </a:r>
            <a:r>
              <a:rPr lang="ru-RU" dirty="0" err="1"/>
              <a:t>визнавалися</a:t>
            </a:r>
            <a:r>
              <a:rPr lang="ru-RU" dirty="0"/>
              <a:t> законом як </a:t>
            </a:r>
            <a:r>
              <a:rPr lang="ru-RU" dirty="0" err="1"/>
              <a:t>правопорушення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{  </a:t>
            </a:r>
            <a:r>
              <a:rPr lang="ru-RU" dirty="0" err="1"/>
              <a:t>Офіційне</a:t>
            </a:r>
            <a:r>
              <a:rPr lang="ru-RU" dirty="0"/>
              <a:t>  </a:t>
            </a:r>
            <a:r>
              <a:rPr lang="ru-RU" dirty="0" err="1"/>
              <a:t>тлумачення</a:t>
            </a:r>
            <a:r>
              <a:rPr lang="ru-RU" dirty="0"/>
              <a:t>  </a:t>
            </a:r>
            <a:r>
              <a:rPr lang="ru-RU" dirty="0" err="1"/>
              <a:t>статті</a:t>
            </a:r>
            <a:r>
              <a:rPr lang="ru-RU" dirty="0"/>
              <a:t> 58 див. в </a:t>
            </a:r>
            <a:r>
              <a:rPr lang="ru-RU" dirty="0" err="1"/>
              <a:t>Рішеннях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  N   1-зп   </a:t>
            </a:r>
            <a:r>
              <a:rPr lang="ru-RU" dirty="0" err="1"/>
              <a:t>від</a:t>
            </a:r>
            <a:r>
              <a:rPr lang="ru-RU" dirty="0"/>
              <a:t>  13.05.97,  N  6-рп/2000  </a:t>
            </a:r>
            <a:r>
              <a:rPr lang="ru-RU" dirty="0" err="1"/>
              <a:t>від</a:t>
            </a:r>
            <a:r>
              <a:rPr lang="ru-RU" dirty="0"/>
              <a:t> 19.04.2000 } </a:t>
            </a:r>
          </a:p>
        </p:txBody>
      </p:sp>
    </p:spTree>
    <p:extLst>
      <p:ext uri="{BB962C8B-B14F-4D97-AF65-F5344CB8AC3E}">
        <p14:creationId xmlns:p14="http://schemas.microsoft.com/office/powerpoint/2010/main" val="3225919147"/>
      </p:ext>
    </p:extLst>
  </p:cSld>
  <p:clrMapOvr>
    <a:masterClrMapping/>
  </p:clrMapOvr>
  <p:transition spd="slow" advClick="0" advTm="1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45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59. 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правову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.  У 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законом,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 </a:t>
            </a:r>
            <a:r>
              <a:rPr lang="ru-RU" dirty="0" err="1"/>
              <a:t>безоплатно</a:t>
            </a:r>
            <a:r>
              <a:rPr lang="ru-RU" dirty="0"/>
              <a:t>.  </a:t>
            </a:r>
            <a:r>
              <a:rPr lang="ru-RU" dirty="0" err="1"/>
              <a:t>Кожен</a:t>
            </a:r>
            <a:r>
              <a:rPr lang="ru-RU" dirty="0"/>
              <a:t>  є </a:t>
            </a:r>
            <a:r>
              <a:rPr lang="ru-RU" dirty="0" err="1"/>
              <a:t>вільним</a:t>
            </a:r>
            <a:r>
              <a:rPr lang="ru-RU" dirty="0"/>
              <a:t> у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захисника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прав.</a:t>
            </a:r>
          </a:p>
          <a:p>
            <a:pPr marL="0" indent="0">
              <a:buNone/>
            </a:pPr>
            <a:r>
              <a:rPr lang="ru-RU" dirty="0"/>
              <a:t>{  </a:t>
            </a:r>
            <a:r>
              <a:rPr lang="ru-RU" dirty="0" err="1"/>
              <a:t>Офіційне</a:t>
            </a:r>
            <a:r>
              <a:rPr lang="ru-RU" dirty="0"/>
              <a:t>  </a:t>
            </a:r>
            <a:r>
              <a:rPr lang="ru-RU" dirty="0" err="1"/>
              <a:t>тлумачення</a:t>
            </a:r>
            <a:r>
              <a:rPr lang="ru-RU" dirty="0"/>
              <a:t> 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59 "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правову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" див. в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en-US" dirty="0"/>
              <a:t>N 23-</a:t>
            </a:r>
            <a:r>
              <a:rPr lang="ru-RU" dirty="0" err="1"/>
              <a:t>рп</a:t>
            </a:r>
            <a:r>
              <a:rPr lang="ru-RU" dirty="0"/>
              <a:t>/2009  </a:t>
            </a:r>
            <a:r>
              <a:rPr lang="ru-RU" dirty="0" err="1"/>
              <a:t>від</a:t>
            </a:r>
            <a:r>
              <a:rPr lang="ru-RU" dirty="0"/>
              <a:t> 30.09.2009 } </a:t>
            </a:r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права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обвинувачення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при </a:t>
            </a:r>
            <a:r>
              <a:rPr lang="ru-RU" dirty="0" err="1"/>
              <a:t>вирішенні</a:t>
            </a:r>
            <a:r>
              <a:rPr lang="ru-RU" dirty="0"/>
              <a:t> справ у судах та  інших  </a:t>
            </a:r>
            <a:r>
              <a:rPr lang="ru-RU" dirty="0" err="1"/>
              <a:t>державних</a:t>
            </a:r>
            <a:r>
              <a:rPr lang="ru-RU" dirty="0"/>
              <a:t> органах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адвокатура.</a:t>
            </a:r>
          </a:p>
          <a:p>
            <a:pPr marL="0" indent="0">
              <a:buNone/>
            </a:pPr>
            <a:r>
              <a:rPr lang="ru-RU" dirty="0"/>
              <a:t>{  </a:t>
            </a:r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59 "для ... </a:t>
            </a:r>
            <a:r>
              <a:rPr lang="ru-RU" dirty="0" err="1"/>
              <a:t>надання</a:t>
            </a:r>
            <a:r>
              <a:rPr lang="ru-RU" dirty="0"/>
              <a:t>  </a:t>
            </a:r>
            <a:r>
              <a:rPr lang="ru-RU" dirty="0" err="1"/>
              <a:t>правової</a:t>
            </a:r>
            <a:r>
              <a:rPr lang="ru-RU" dirty="0"/>
              <a:t>  </a:t>
            </a:r>
            <a:r>
              <a:rPr lang="ru-RU" dirty="0" err="1"/>
              <a:t>допомоги</a:t>
            </a:r>
            <a:r>
              <a:rPr lang="ru-RU" dirty="0"/>
              <a:t>  при  </a:t>
            </a:r>
            <a:r>
              <a:rPr lang="ru-RU" dirty="0" err="1"/>
              <a:t>вирішенні</a:t>
            </a:r>
            <a:r>
              <a:rPr lang="ru-RU" dirty="0"/>
              <a:t> справ у судах та інших </a:t>
            </a:r>
            <a:r>
              <a:rPr lang="ru-RU" dirty="0" err="1"/>
              <a:t>державних</a:t>
            </a:r>
            <a:r>
              <a:rPr lang="ru-RU" dirty="0"/>
              <a:t>  органах  в  </a:t>
            </a:r>
            <a:r>
              <a:rPr lang="ru-RU" dirty="0" err="1"/>
              <a:t>Україні</a:t>
            </a:r>
            <a:r>
              <a:rPr lang="ru-RU" dirty="0"/>
              <a:t>  </a:t>
            </a:r>
            <a:r>
              <a:rPr lang="ru-RU" dirty="0" err="1"/>
              <a:t>діє</a:t>
            </a:r>
            <a:r>
              <a:rPr lang="ru-RU" dirty="0"/>
              <a:t>  адвокатура"  див.  в 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en-US" dirty="0"/>
              <a:t>N 23-</a:t>
            </a:r>
            <a:r>
              <a:rPr lang="ru-RU" dirty="0" err="1"/>
              <a:t>рп</a:t>
            </a:r>
            <a:r>
              <a:rPr lang="ru-RU" dirty="0"/>
              <a:t>/2009 </a:t>
            </a:r>
            <a:r>
              <a:rPr lang="ru-RU" dirty="0" err="1"/>
              <a:t>від</a:t>
            </a:r>
            <a:r>
              <a:rPr lang="ru-RU" dirty="0"/>
              <a:t> 30.09.2009 } {  </a:t>
            </a:r>
            <a:r>
              <a:rPr lang="ru-RU" dirty="0" err="1"/>
              <a:t>Офіційне</a:t>
            </a:r>
            <a:r>
              <a:rPr lang="ru-RU" dirty="0"/>
              <a:t>  </a:t>
            </a:r>
            <a:r>
              <a:rPr lang="ru-RU" dirty="0" err="1"/>
              <a:t>тлумачення</a:t>
            </a:r>
            <a:r>
              <a:rPr lang="ru-RU" dirty="0"/>
              <a:t>  </a:t>
            </a:r>
            <a:r>
              <a:rPr lang="ru-RU" dirty="0" err="1"/>
              <a:t>статті</a:t>
            </a:r>
            <a:r>
              <a:rPr lang="ru-RU" dirty="0"/>
              <a:t>  59 див. в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en-US" dirty="0"/>
              <a:t>N 13-</a:t>
            </a:r>
            <a:r>
              <a:rPr lang="ru-RU" dirty="0" err="1"/>
              <a:t>рп</a:t>
            </a:r>
            <a:r>
              <a:rPr lang="ru-RU" dirty="0"/>
              <a:t>/2000  </a:t>
            </a:r>
            <a:r>
              <a:rPr lang="ru-RU" dirty="0" err="1"/>
              <a:t>від</a:t>
            </a:r>
            <a:r>
              <a:rPr lang="ru-RU" dirty="0"/>
              <a:t> 16.11.00 }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60. </a:t>
            </a:r>
            <a:r>
              <a:rPr lang="ru-RU" dirty="0" err="1"/>
              <a:t>Ніхто</a:t>
            </a:r>
            <a:r>
              <a:rPr lang="ru-RU" dirty="0"/>
              <a:t> не  </a:t>
            </a:r>
            <a:r>
              <a:rPr lang="ru-RU" dirty="0" err="1"/>
              <a:t>зобов'язаний</a:t>
            </a:r>
            <a:r>
              <a:rPr lang="ru-RU" dirty="0"/>
              <a:t>  </a:t>
            </a:r>
            <a:r>
              <a:rPr lang="ru-RU" dirty="0" err="1"/>
              <a:t>виконувати</a:t>
            </a:r>
            <a:r>
              <a:rPr lang="ru-RU" dirty="0"/>
              <a:t>  явно  </a:t>
            </a:r>
            <a:r>
              <a:rPr lang="ru-RU" dirty="0" err="1"/>
              <a:t>злочинні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віддання</a:t>
            </a:r>
            <a:r>
              <a:rPr lang="ru-RU" dirty="0"/>
              <a:t> і  </a:t>
            </a:r>
            <a:r>
              <a:rPr lang="ru-RU" dirty="0" err="1"/>
              <a:t>виконання</a:t>
            </a:r>
            <a:r>
              <a:rPr lang="ru-RU" dirty="0"/>
              <a:t>  явно  </a:t>
            </a:r>
            <a:r>
              <a:rPr lang="ru-RU" dirty="0" err="1"/>
              <a:t>злочинного</a:t>
            </a:r>
            <a:r>
              <a:rPr lang="ru-RU" dirty="0"/>
              <a:t>  </a:t>
            </a:r>
            <a:r>
              <a:rPr lang="ru-RU" dirty="0" err="1"/>
              <a:t>розпорядження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наказу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437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">
        <p:dissolve/>
      </p:transition>
    </mc:Choice>
    <mc:Fallback>
      <p:transition spd="slow"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725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61.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притягнений</a:t>
            </a:r>
            <a:r>
              <a:rPr lang="ru-RU" dirty="0"/>
              <a:t> до 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одного виду за </a:t>
            </a:r>
            <a:r>
              <a:rPr lang="ru-RU" dirty="0" err="1"/>
              <a:t>одне</a:t>
            </a:r>
            <a:r>
              <a:rPr lang="ru-RU" dirty="0"/>
              <a:t> й 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Юридична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особи має </a:t>
            </a:r>
            <a:r>
              <a:rPr lang="ru-RU" dirty="0" err="1"/>
              <a:t>індивідуальний</a:t>
            </a:r>
            <a:r>
              <a:rPr lang="ru-RU" dirty="0"/>
              <a:t> характер.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62. </a:t>
            </a:r>
            <a:r>
              <a:rPr lang="ru-RU" dirty="0"/>
              <a:t>Особа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невинуватою</a:t>
            </a:r>
            <a:r>
              <a:rPr lang="ru-RU" dirty="0"/>
              <a:t>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 і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піддана</a:t>
            </a:r>
            <a:r>
              <a:rPr lang="ru-RU" dirty="0"/>
              <a:t> </a:t>
            </a:r>
            <a:r>
              <a:rPr lang="ru-RU" dirty="0" err="1"/>
              <a:t>кримінальному</a:t>
            </a:r>
            <a:r>
              <a:rPr lang="ru-RU" dirty="0"/>
              <a:t> </a:t>
            </a:r>
            <a:r>
              <a:rPr lang="ru-RU" dirty="0" err="1"/>
              <a:t>покаранню</a:t>
            </a:r>
            <a:r>
              <a:rPr lang="ru-RU" dirty="0"/>
              <a:t>, доки її вину не буде доведено в законному порядку і </a:t>
            </a:r>
            <a:r>
              <a:rPr lang="ru-RU" dirty="0" err="1"/>
              <a:t>встановлено</a:t>
            </a:r>
            <a:r>
              <a:rPr lang="ru-RU" dirty="0"/>
              <a:t>  </a:t>
            </a:r>
            <a:r>
              <a:rPr lang="ru-RU" dirty="0" err="1"/>
              <a:t>обвинувальним</a:t>
            </a:r>
            <a:r>
              <a:rPr lang="ru-RU" dirty="0"/>
              <a:t>  </a:t>
            </a:r>
            <a:r>
              <a:rPr lang="ru-RU" dirty="0" err="1"/>
              <a:t>вироком</a:t>
            </a:r>
            <a:r>
              <a:rPr lang="ru-RU" dirty="0"/>
              <a:t> суду. </a:t>
            </a:r>
          </a:p>
          <a:p>
            <a:pPr marL="0" indent="0">
              <a:buNone/>
            </a:pP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доводити</a:t>
            </a:r>
            <a:r>
              <a:rPr lang="ru-RU" dirty="0"/>
              <a:t> свою </a:t>
            </a:r>
            <a:r>
              <a:rPr lang="ru-RU" dirty="0" err="1"/>
              <a:t>невинуватість</a:t>
            </a:r>
            <a:r>
              <a:rPr lang="ru-RU" dirty="0"/>
              <a:t> у 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Обвинувачення</a:t>
            </a:r>
            <a:r>
              <a:rPr lang="ru-RU" dirty="0"/>
              <a:t> не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ґрунтуватися</a:t>
            </a:r>
            <a:r>
              <a:rPr lang="ru-RU" dirty="0"/>
              <a:t>  на  </a:t>
            </a:r>
            <a:r>
              <a:rPr lang="ru-RU" dirty="0" err="1"/>
              <a:t>доказах</a:t>
            </a:r>
            <a:r>
              <a:rPr lang="ru-RU" dirty="0"/>
              <a:t>, 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err="1"/>
              <a:t>незаконним</a:t>
            </a:r>
            <a:r>
              <a:rPr lang="ru-RU" dirty="0"/>
              <a:t> шляхом,  а  </a:t>
            </a:r>
            <a:r>
              <a:rPr lang="ru-RU" dirty="0" err="1"/>
              <a:t>також</a:t>
            </a:r>
            <a:r>
              <a:rPr lang="ru-RU" dirty="0"/>
              <a:t>  на  </a:t>
            </a:r>
            <a:r>
              <a:rPr lang="ru-RU" dirty="0" err="1"/>
              <a:t>припущеннях</a:t>
            </a:r>
            <a:r>
              <a:rPr lang="ru-RU" dirty="0"/>
              <a:t>.  </a:t>
            </a:r>
            <a:r>
              <a:rPr lang="ru-RU" dirty="0" err="1"/>
              <a:t>Усі</a:t>
            </a:r>
            <a:r>
              <a:rPr lang="ru-RU" dirty="0"/>
              <a:t>  </a:t>
            </a:r>
            <a:r>
              <a:rPr lang="ru-RU" dirty="0" err="1"/>
              <a:t>сумніви</a:t>
            </a:r>
            <a:r>
              <a:rPr lang="ru-RU" dirty="0"/>
              <a:t>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доведеності</a:t>
            </a:r>
            <a:r>
              <a:rPr lang="ru-RU" dirty="0"/>
              <a:t> вини </a:t>
            </a:r>
            <a:r>
              <a:rPr lang="ru-RU" dirty="0" err="1"/>
              <a:t>особитлумачаться</a:t>
            </a:r>
            <a:r>
              <a:rPr lang="ru-RU" dirty="0"/>
              <a:t> на її </a:t>
            </a:r>
            <a:r>
              <a:rPr lang="ru-RU" dirty="0" err="1"/>
              <a:t>користь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 </a:t>
            </a:r>
            <a:r>
              <a:rPr lang="ru-RU" dirty="0" err="1"/>
              <a:t>скасування</a:t>
            </a:r>
            <a:r>
              <a:rPr lang="ru-RU" dirty="0"/>
              <a:t>  </a:t>
            </a:r>
            <a:r>
              <a:rPr lang="ru-RU" dirty="0" err="1"/>
              <a:t>вироку</a:t>
            </a:r>
            <a:r>
              <a:rPr lang="ru-RU" dirty="0"/>
              <a:t>  суду  як  неправосудного  держава </a:t>
            </a:r>
            <a:r>
              <a:rPr lang="ru-RU" dirty="0" err="1"/>
              <a:t>відшкодовує</a:t>
            </a:r>
            <a:r>
              <a:rPr lang="ru-RU" dirty="0"/>
              <a:t> </a:t>
            </a:r>
            <a:r>
              <a:rPr lang="ru-RU" dirty="0" err="1"/>
              <a:t>матеріальну</a:t>
            </a:r>
            <a:r>
              <a:rPr lang="ru-RU" dirty="0"/>
              <a:t> і </a:t>
            </a:r>
            <a:r>
              <a:rPr lang="ru-RU" dirty="0" err="1"/>
              <a:t>моральну</a:t>
            </a:r>
            <a:r>
              <a:rPr lang="ru-RU" dirty="0"/>
              <a:t>  шкоду,  </a:t>
            </a:r>
            <a:r>
              <a:rPr lang="ru-RU" dirty="0" err="1"/>
              <a:t>завдану</a:t>
            </a:r>
            <a:r>
              <a:rPr lang="ru-RU" dirty="0"/>
              <a:t>  </a:t>
            </a:r>
            <a:r>
              <a:rPr lang="ru-RU" dirty="0" err="1"/>
              <a:t>безпідставним</a:t>
            </a:r>
            <a:r>
              <a:rPr lang="ru-RU" dirty="0"/>
              <a:t> </a:t>
            </a:r>
            <a:r>
              <a:rPr lang="ru-RU" dirty="0" err="1"/>
              <a:t>засудженням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63. </a:t>
            </a:r>
            <a:r>
              <a:rPr lang="ru-RU" dirty="0"/>
              <a:t>Особа 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 </a:t>
            </a:r>
            <a:r>
              <a:rPr lang="ru-RU" dirty="0" err="1"/>
              <a:t>відмову</a:t>
            </a:r>
            <a:r>
              <a:rPr lang="ru-RU" dirty="0"/>
              <a:t> 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показання</a:t>
            </a:r>
            <a:r>
              <a:rPr lang="ru-RU" dirty="0"/>
              <a:t> або  </a:t>
            </a:r>
            <a:r>
              <a:rPr lang="ru-RU" dirty="0" err="1"/>
              <a:t>пояснення</a:t>
            </a:r>
            <a:r>
              <a:rPr lang="ru-RU" dirty="0"/>
              <a:t>  </a:t>
            </a:r>
            <a:r>
              <a:rPr lang="ru-RU" dirty="0" err="1"/>
              <a:t>щодо</a:t>
            </a:r>
            <a:r>
              <a:rPr lang="ru-RU" dirty="0"/>
              <a:t>  себе,  </a:t>
            </a:r>
            <a:r>
              <a:rPr lang="ru-RU" dirty="0" err="1"/>
              <a:t>членів</a:t>
            </a:r>
            <a:r>
              <a:rPr lang="ru-RU" dirty="0"/>
              <a:t>  </a:t>
            </a:r>
            <a:r>
              <a:rPr lang="ru-RU" dirty="0" err="1"/>
              <a:t>сім'ї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родичів</a:t>
            </a:r>
            <a:r>
              <a:rPr lang="ru-RU" dirty="0"/>
              <a:t>, коло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r>
              <a:rPr lang="ru-RU" dirty="0" err="1" smtClean="0"/>
              <a:t>Підозрюваний</a:t>
            </a:r>
            <a:r>
              <a:rPr lang="ru-RU" dirty="0"/>
              <a:t>, </a:t>
            </a:r>
            <a:r>
              <a:rPr lang="ru-RU" dirty="0" err="1"/>
              <a:t>обвинувачений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підсудний</a:t>
            </a:r>
            <a:r>
              <a:rPr lang="ru-RU" dirty="0"/>
              <a:t> має право на </a:t>
            </a:r>
            <a:r>
              <a:rPr lang="ru-RU" dirty="0" err="1"/>
              <a:t>захист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Засуджений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правами </a:t>
            </a:r>
            <a:r>
              <a:rPr lang="ru-RU" dirty="0" err="1"/>
              <a:t>людини</a:t>
            </a:r>
            <a:r>
              <a:rPr lang="ru-RU" dirty="0"/>
              <a:t>  і  громадянина,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законом і </a:t>
            </a:r>
            <a:r>
              <a:rPr lang="ru-RU" dirty="0" err="1"/>
              <a:t>встановлені</a:t>
            </a:r>
            <a:r>
              <a:rPr lang="ru-RU" dirty="0"/>
              <a:t>  </a:t>
            </a:r>
            <a:r>
              <a:rPr lang="ru-RU" dirty="0" err="1"/>
              <a:t>вироком</a:t>
            </a:r>
            <a:r>
              <a:rPr lang="ru-RU" dirty="0"/>
              <a:t> суду. </a:t>
            </a:r>
          </a:p>
        </p:txBody>
      </p:sp>
    </p:spTree>
    <p:extLst>
      <p:ext uri="{BB962C8B-B14F-4D97-AF65-F5344CB8AC3E}">
        <p14:creationId xmlns:p14="http://schemas.microsoft.com/office/powerpoint/2010/main" val="1643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000">
        <p14:glitter pattern="hexago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820472" cy="68316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err="1" smtClean="0"/>
              <a:t>Стаття</a:t>
            </a:r>
            <a:r>
              <a:rPr lang="ru-RU" b="1" dirty="0" smtClean="0"/>
              <a:t> </a:t>
            </a:r>
            <a:r>
              <a:rPr lang="ru-RU" b="1" dirty="0"/>
              <a:t>64. </a:t>
            </a:r>
            <a:r>
              <a:rPr lang="ru-RU" dirty="0"/>
              <a:t>Конституційні права і свободи </a:t>
            </a:r>
            <a:r>
              <a:rPr lang="ru-RU" dirty="0" err="1"/>
              <a:t>людини</a:t>
            </a:r>
            <a:r>
              <a:rPr lang="ru-RU" dirty="0"/>
              <a:t> і громадянина не можуть бути </a:t>
            </a:r>
            <a:r>
              <a:rPr lang="ru-RU" dirty="0" err="1"/>
              <a:t>обмежені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 Конституцією України. </a:t>
            </a:r>
          </a:p>
          <a:p>
            <a:pPr marL="0" indent="0">
              <a:buNone/>
            </a:pPr>
            <a:r>
              <a:rPr lang="ru-RU" dirty="0"/>
              <a:t>В  </a:t>
            </a:r>
            <a:r>
              <a:rPr lang="ru-RU" dirty="0" err="1"/>
              <a:t>умовах</a:t>
            </a:r>
            <a:r>
              <a:rPr lang="ru-RU" dirty="0"/>
              <a:t>  </a:t>
            </a:r>
            <a:r>
              <a:rPr lang="ru-RU" dirty="0" err="1"/>
              <a:t>воєнного</a:t>
            </a:r>
            <a:r>
              <a:rPr lang="ru-RU" dirty="0"/>
              <a:t>   або    </a:t>
            </a:r>
            <a:r>
              <a:rPr lang="ru-RU" dirty="0" err="1"/>
              <a:t>надзвичайного</a:t>
            </a:r>
            <a:r>
              <a:rPr lang="ru-RU" dirty="0"/>
              <a:t>    стану    можуть </a:t>
            </a:r>
            <a:r>
              <a:rPr lang="ru-RU" dirty="0" err="1"/>
              <a:t>встановлюватися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 прав  і  свобод  із  </a:t>
            </a:r>
            <a:r>
              <a:rPr lang="ru-RU" dirty="0" err="1"/>
              <a:t>зазначенням</a:t>
            </a:r>
            <a:r>
              <a:rPr lang="ru-RU" dirty="0"/>
              <a:t> строку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. Не можуть бути </a:t>
            </a:r>
            <a:r>
              <a:rPr lang="ru-RU" dirty="0" err="1"/>
              <a:t>обмежені</a:t>
            </a:r>
            <a:r>
              <a:rPr lang="ru-RU" dirty="0"/>
              <a:t> права і  свободи,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статтями</a:t>
            </a:r>
            <a:r>
              <a:rPr lang="ru-RU" dirty="0"/>
              <a:t> 24, 25, 27, 28, 29, 40, 47, 51, 52,  55,  56, 57, 58, 59, 60, 61, 62, 63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.{  </a:t>
            </a:r>
            <a:r>
              <a:rPr lang="ru-RU" dirty="0" err="1"/>
              <a:t>Офіційне</a:t>
            </a:r>
            <a:r>
              <a:rPr lang="ru-RU" dirty="0"/>
              <a:t>  </a:t>
            </a:r>
            <a:r>
              <a:rPr lang="ru-RU" dirty="0" err="1"/>
              <a:t>тлумачення</a:t>
            </a:r>
            <a:r>
              <a:rPr lang="ru-RU" dirty="0"/>
              <a:t>  </a:t>
            </a:r>
            <a:r>
              <a:rPr lang="ru-RU" dirty="0" err="1"/>
              <a:t>статті</a:t>
            </a:r>
            <a:r>
              <a:rPr lang="ru-RU" dirty="0"/>
              <a:t>  64 див. в </a:t>
            </a:r>
            <a:r>
              <a:rPr lang="ru-RU" dirty="0" err="1"/>
              <a:t>Рішенні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en-US" dirty="0"/>
              <a:t>N 9-</a:t>
            </a:r>
            <a:r>
              <a:rPr lang="ru-RU" dirty="0" err="1"/>
              <a:t>зп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25.12.97 }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65.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r>
              <a:rPr lang="ru-RU" dirty="0"/>
              <a:t>,  </a:t>
            </a:r>
            <a:r>
              <a:rPr lang="ru-RU" dirty="0" err="1"/>
              <a:t>незалежності</a:t>
            </a:r>
            <a:r>
              <a:rPr lang="ru-RU" dirty="0"/>
              <a:t>  та 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України, </a:t>
            </a:r>
            <a:r>
              <a:rPr lang="ru-RU" dirty="0" err="1"/>
              <a:t>шанування</a:t>
            </a:r>
            <a:r>
              <a:rPr lang="ru-RU" dirty="0"/>
              <a:t> її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 є  </a:t>
            </a:r>
            <a:r>
              <a:rPr lang="ru-RU" dirty="0" err="1"/>
              <a:t>обов'язком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України. </a:t>
            </a:r>
          </a:p>
          <a:p>
            <a:pPr marL="0" indent="0">
              <a:buNone/>
            </a:pP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відбувають</a:t>
            </a:r>
            <a:r>
              <a:rPr lang="ru-RU" dirty="0"/>
              <a:t> </a:t>
            </a:r>
            <a:r>
              <a:rPr lang="ru-RU" dirty="0" err="1"/>
              <a:t>військову</a:t>
            </a:r>
            <a:r>
              <a:rPr lang="ru-RU" dirty="0"/>
              <a:t> службу </a:t>
            </a:r>
            <a:r>
              <a:rPr lang="ru-RU" dirty="0" err="1"/>
              <a:t>відповідно</a:t>
            </a:r>
            <a:r>
              <a:rPr lang="ru-RU" dirty="0"/>
              <a:t> до закону.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err="1" smtClean="0"/>
              <a:t>Стаття</a:t>
            </a:r>
            <a:r>
              <a:rPr lang="ru-RU" b="1" dirty="0" smtClean="0"/>
              <a:t> </a:t>
            </a:r>
            <a:r>
              <a:rPr lang="ru-RU" b="1" dirty="0"/>
              <a:t>66.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зобов'язаний</a:t>
            </a:r>
            <a:r>
              <a:rPr lang="ru-RU" dirty="0"/>
              <a:t> не </a:t>
            </a:r>
            <a:r>
              <a:rPr lang="ru-RU" dirty="0" err="1"/>
              <a:t>заподіювати</a:t>
            </a:r>
            <a:r>
              <a:rPr lang="ru-RU" dirty="0"/>
              <a:t>  шкоду 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культурній</a:t>
            </a:r>
            <a:r>
              <a:rPr lang="ru-RU" dirty="0"/>
              <a:t> </a:t>
            </a:r>
            <a:r>
              <a:rPr lang="ru-RU" dirty="0" err="1"/>
              <a:t>спадщині</a:t>
            </a:r>
            <a:r>
              <a:rPr lang="ru-RU" dirty="0"/>
              <a:t>, </a:t>
            </a:r>
            <a:r>
              <a:rPr lang="ru-RU" dirty="0" err="1"/>
              <a:t>відшкодовувати</a:t>
            </a:r>
            <a:r>
              <a:rPr lang="ru-RU" dirty="0"/>
              <a:t> </a:t>
            </a:r>
            <a:r>
              <a:rPr lang="ru-RU" dirty="0" err="1"/>
              <a:t>завдані</a:t>
            </a:r>
            <a:r>
              <a:rPr lang="ru-RU" dirty="0"/>
              <a:t> ним </a:t>
            </a:r>
            <a:r>
              <a:rPr lang="ru-RU" dirty="0" err="1"/>
              <a:t>збитки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67.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сплачувати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 і  </a:t>
            </a:r>
            <a:r>
              <a:rPr lang="ru-RU" dirty="0" err="1"/>
              <a:t>збори</a:t>
            </a:r>
            <a:r>
              <a:rPr lang="ru-RU" dirty="0"/>
              <a:t>  в порядку і </a:t>
            </a:r>
            <a:r>
              <a:rPr lang="ru-RU" dirty="0" err="1"/>
              <a:t>розмірах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 </a:t>
            </a:r>
            <a:r>
              <a:rPr lang="ru-RU" dirty="0" err="1"/>
              <a:t>подають</a:t>
            </a:r>
            <a:r>
              <a:rPr lang="ru-RU" dirty="0"/>
              <a:t>  до  </a:t>
            </a:r>
            <a:r>
              <a:rPr lang="ru-RU" dirty="0" err="1"/>
              <a:t>податкових</a:t>
            </a:r>
            <a:r>
              <a:rPr lang="ru-RU" dirty="0"/>
              <a:t>  </a:t>
            </a:r>
            <a:r>
              <a:rPr lang="ru-RU" dirty="0" err="1"/>
              <a:t>інспекцій</a:t>
            </a:r>
            <a:r>
              <a:rPr lang="ru-RU" dirty="0"/>
              <a:t> 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про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майновий</a:t>
            </a:r>
            <a:r>
              <a:rPr lang="ru-RU" dirty="0"/>
              <a:t> стан та  доходи  за </a:t>
            </a:r>
            <a:r>
              <a:rPr lang="ru-RU" dirty="0" err="1"/>
              <a:t>минулий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у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Стаття</a:t>
            </a:r>
            <a:r>
              <a:rPr lang="ru-RU" b="1" dirty="0"/>
              <a:t>  68.  </a:t>
            </a:r>
            <a:r>
              <a:rPr lang="ru-RU" dirty="0" err="1"/>
              <a:t>Кожен</a:t>
            </a:r>
            <a:r>
              <a:rPr lang="ru-RU" dirty="0"/>
              <a:t>  </a:t>
            </a:r>
            <a:r>
              <a:rPr lang="ru-RU" dirty="0" err="1"/>
              <a:t>зобов'язаний</a:t>
            </a:r>
            <a:r>
              <a:rPr lang="ru-RU" dirty="0"/>
              <a:t>   </a:t>
            </a:r>
            <a:r>
              <a:rPr lang="ru-RU" dirty="0" err="1"/>
              <a:t>неухильно</a:t>
            </a:r>
            <a:r>
              <a:rPr lang="ru-RU" dirty="0"/>
              <a:t>    </a:t>
            </a:r>
            <a:r>
              <a:rPr lang="ru-RU" dirty="0" err="1"/>
              <a:t>додержуватися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України та законів України, не  </a:t>
            </a:r>
            <a:r>
              <a:rPr lang="ru-RU" dirty="0" err="1"/>
              <a:t>посягати</a:t>
            </a:r>
            <a:r>
              <a:rPr lang="ru-RU" dirty="0"/>
              <a:t>  на  права  і свободи, честь і </a:t>
            </a:r>
            <a:r>
              <a:rPr lang="ru-RU" dirty="0" err="1"/>
              <a:t>гідність</a:t>
            </a:r>
            <a:r>
              <a:rPr lang="ru-RU" dirty="0"/>
              <a:t> інших людей.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128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Незнання</a:t>
            </a:r>
            <a:r>
              <a:rPr lang="ru-RU" dirty="0"/>
              <a:t> законів не </a:t>
            </a:r>
            <a:r>
              <a:rPr lang="ru-RU" dirty="0" err="1"/>
              <a:t>звільняє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2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">
        <p14:vortex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2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>
        <p14:ferris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 </a:t>
            </a:r>
            <a:r>
              <a:rPr lang="uk-UA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3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14:window dir="ver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Права, свободи та обов'язки людини і громадянина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 Стаття 21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Усі люди є вільні і  рівні  у  своїй  гідності  та правах. Права і свободи людини є невідчужуваними та непорушними.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Стаття 22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Права і свободи людини і  громадянина,  закріплені цією Конституцією, не є вичерпними.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Конституційні права і свободи гарантуються і не  можуть  бути скасовані.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При прийнятті нових  законів  або  внесенні  змін  до  чинних законів не допускається звуження змісту та обсягу існуючих прав  і свобод.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>
                <a:solidFill>
                  <a:srgbClr val="333333"/>
                </a:solidFill>
                <a:effectLst/>
                <a:latin typeface="Arial"/>
              </a:rPr>
              <a:t>Стаття 23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 Кожна людина має право на вільний  розвиток  своєї особистості, якщо при цьому не порушуються права і  свободи  інших людей, та має обов'язки перед суспільством, в якому забезпечується вільний і всебічний розвиток її особистості.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8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36097" cy="6858000"/>
          </a:xfrm>
        </p:spPr>
      </p:pic>
    </p:spTree>
    <p:extLst>
      <p:ext uri="{BB962C8B-B14F-4D97-AF65-F5344CB8AC3E}">
        <p14:creationId xmlns:p14="http://schemas.microsoft.com/office/powerpoint/2010/main" val="13893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i="0" dirty="0" smtClean="0">
              <a:solidFill>
                <a:schemeClr val="bg1"/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ru-RU" sz="1600" b="1" i="0" dirty="0" smtClean="0">
              <a:solidFill>
                <a:schemeClr val="bg1"/>
              </a:solidFill>
              <a:effectLst/>
              <a:latin typeface="Arial"/>
            </a:endParaRPr>
          </a:p>
          <a:p>
            <a:pPr marL="0" indent="0">
              <a:buNone/>
            </a:pPr>
            <a:r>
              <a:rPr lang="ru-RU" sz="1600" b="1" i="0" dirty="0" smtClean="0">
                <a:solidFill>
                  <a:schemeClr val="bg1"/>
                </a:solidFill>
                <a:effectLst/>
                <a:latin typeface="Arial"/>
              </a:rPr>
              <a:t>Стаття  24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мають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рівні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конституційні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права  і свободи та є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рівними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перед законом.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Не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може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бути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привілеїв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чи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обмежень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ознаками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раси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кольору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шкіри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політичних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релігійних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та  інших 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переконань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 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статі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етнічного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та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соціального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походження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майнового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стану, 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місця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проживання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за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мовними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або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іншими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ознаками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Рівність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прав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жінки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і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чоловіка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забезпечується: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наданням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жінкам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рівних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чоловіками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можливостей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громадсько-політичній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і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культурній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діяльності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у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здобутті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освіти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і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професійній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підготовці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у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праці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та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винагороді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неї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;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спеціальними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заходами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щодо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охорони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праці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і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здоров'я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жінок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встановленням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пенсійних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пільг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;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створенням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умов,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які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дають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жінкам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можливість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поєднувати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працю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 материнством;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правовим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захистом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матеріальною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і моральною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підтримкою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материнства і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дитинства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включаючи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надання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оплачуваних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відпусток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та інших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пільг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вагітним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жінкам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і матерям.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1" i="0" dirty="0" smtClean="0">
                <a:solidFill>
                  <a:schemeClr val="bg1"/>
                </a:solidFill>
                <a:effectLst/>
                <a:latin typeface="Arial"/>
              </a:rPr>
              <a:t>Стаття 25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Громадянин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України  не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може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бути 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позбавлений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громадянства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і права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змінити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громадянство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Громадянин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України не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може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бути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вигнаний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межі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України  або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виданий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іншій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державі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Україна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гарантує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піклування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та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захист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своїм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громадянам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які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перебувають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 її межами.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1" i="0" dirty="0" smtClean="0">
                <a:solidFill>
                  <a:schemeClr val="bg1"/>
                </a:solidFill>
                <a:effectLst/>
                <a:latin typeface="Arial"/>
              </a:rPr>
              <a:t>Стаття 26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.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Іноземці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та особи без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громадянства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що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перебувають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в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Україні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на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законних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підставах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користуються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тими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самими  правами і свободами, 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також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несуть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такі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самі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обов'язки,  як  і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України, - за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винятками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встановленими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Конституцією,  законами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чи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міжнародними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договорами України. 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Іноземцям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та  особам  без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громадянства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може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  бути  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надано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притулок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у порядку, </a:t>
            </a:r>
            <a:r>
              <a:rPr lang="ru-RU" sz="1600" b="0" i="0" dirty="0" err="1" smtClean="0">
                <a:solidFill>
                  <a:schemeClr val="bg1"/>
                </a:solidFill>
                <a:effectLst/>
                <a:latin typeface="Arial"/>
              </a:rPr>
              <a:t>встановленому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Arial"/>
              </a:rPr>
              <a:t> законом. 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4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>
        <p14:flas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64" y="4293096"/>
            <a:ext cx="4100468" cy="228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79" y="1196752"/>
            <a:ext cx="40487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927464" cy="65095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Стаття </a:t>
            </a:r>
            <a:r>
              <a:rPr lang="ru-RU" b="1" dirty="0"/>
              <a:t>27</a:t>
            </a:r>
            <a:r>
              <a:rPr lang="ru-RU" dirty="0"/>
              <a:t>. Кожна людина має </a:t>
            </a:r>
            <a:r>
              <a:rPr lang="ru-RU" dirty="0" err="1"/>
              <a:t>невід'ємне</a:t>
            </a:r>
            <a:r>
              <a:rPr lang="ru-RU" dirty="0"/>
              <a:t> право на </a:t>
            </a:r>
            <a:r>
              <a:rPr lang="ru-RU" dirty="0" err="1"/>
              <a:t>життя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  </a:t>
            </a:r>
            <a:r>
              <a:rPr lang="ru-RU" dirty="0" err="1"/>
              <a:t>свавільно</a:t>
            </a:r>
            <a:r>
              <a:rPr lang="ru-RU" dirty="0"/>
              <a:t>  </a:t>
            </a:r>
            <a:r>
              <a:rPr lang="ru-RU" dirty="0" err="1"/>
              <a:t>позбавлений</a:t>
            </a:r>
            <a:r>
              <a:rPr lang="ru-RU" dirty="0"/>
              <a:t>  </a:t>
            </a:r>
            <a:r>
              <a:rPr lang="ru-RU" dirty="0" err="1"/>
              <a:t>життя</a:t>
            </a:r>
            <a:r>
              <a:rPr lang="ru-RU" dirty="0"/>
              <a:t>.  </a:t>
            </a:r>
            <a:r>
              <a:rPr lang="ru-RU" dirty="0" err="1"/>
              <a:t>Обов'язок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-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людини.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Кожен</a:t>
            </a:r>
            <a:r>
              <a:rPr lang="ru-RU" dirty="0"/>
              <a:t> має право </a:t>
            </a:r>
            <a:r>
              <a:rPr lang="ru-RU" dirty="0" err="1"/>
              <a:t>захищати</a:t>
            </a:r>
            <a:r>
              <a:rPr lang="ru-RU" dirty="0"/>
              <a:t>  </a:t>
            </a:r>
            <a:r>
              <a:rPr lang="ru-RU" dirty="0" err="1"/>
              <a:t>своє</a:t>
            </a:r>
            <a:r>
              <a:rPr lang="ru-RU" dirty="0"/>
              <a:t>  </a:t>
            </a:r>
            <a:r>
              <a:rPr lang="ru-RU" dirty="0" err="1"/>
              <a:t>життя</a:t>
            </a:r>
            <a:r>
              <a:rPr lang="ru-RU" dirty="0"/>
              <a:t>  і  </a:t>
            </a:r>
            <a:r>
              <a:rPr lang="ru-RU" dirty="0" err="1"/>
              <a:t>здоров'я</a:t>
            </a:r>
            <a:r>
              <a:rPr lang="ru-RU" dirty="0"/>
              <a:t>, 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життя</a:t>
            </a:r>
            <a:r>
              <a:rPr lang="ru-RU" dirty="0"/>
              <a:t>  і </a:t>
            </a:r>
            <a:r>
              <a:rPr lang="ru-RU" dirty="0" err="1"/>
              <a:t>здоров'я</a:t>
            </a:r>
            <a:r>
              <a:rPr lang="ru-RU" dirty="0"/>
              <a:t> інших людей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протиправних</a:t>
            </a:r>
            <a:r>
              <a:rPr lang="ru-RU" dirty="0"/>
              <a:t> </a:t>
            </a:r>
            <a:r>
              <a:rPr lang="ru-RU" dirty="0" err="1"/>
              <a:t>посягань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Стаття 28</a:t>
            </a:r>
            <a:r>
              <a:rPr lang="ru-RU" dirty="0"/>
              <a:t>.  </a:t>
            </a:r>
            <a:r>
              <a:rPr lang="ru-RU" dirty="0" err="1"/>
              <a:t>Кожен</a:t>
            </a:r>
            <a:r>
              <a:rPr lang="ru-RU" dirty="0"/>
              <a:t> має право на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гідності.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Ніхто</a:t>
            </a:r>
            <a:r>
              <a:rPr lang="ru-RU" dirty="0"/>
              <a:t>  не  </a:t>
            </a:r>
            <a:r>
              <a:rPr lang="ru-RU" dirty="0" err="1"/>
              <a:t>може</a:t>
            </a:r>
            <a:r>
              <a:rPr lang="ru-RU" dirty="0"/>
              <a:t>  бути   </a:t>
            </a:r>
            <a:r>
              <a:rPr lang="ru-RU" dirty="0" err="1"/>
              <a:t>підданий</a:t>
            </a:r>
            <a:r>
              <a:rPr lang="ru-RU" dirty="0"/>
              <a:t>    </a:t>
            </a:r>
            <a:r>
              <a:rPr lang="ru-RU" dirty="0" err="1"/>
              <a:t>катуванню</a:t>
            </a:r>
            <a:r>
              <a:rPr lang="ru-RU" dirty="0"/>
              <a:t>,    </a:t>
            </a:r>
            <a:r>
              <a:rPr lang="ru-RU" dirty="0" err="1"/>
              <a:t>жорстокому</a:t>
            </a:r>
            <a:r>
              <a:rPr lang="ru-RU" dirty="0"/>
              <a:t>, </a:t>
            </a:r>
            <a:r>
              <a:rPr lang="ru-RU" dirty="0" err="1"/>
              <a:t>нелюдському</a:t>
            </a:r>
            <a:r>
              <a:rPr lang="ru-RU" dirty="0"/>
              <a:t> або такому,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принижує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гідність</a:t>
            </a:r>
            <a:r>
              <a:rPr lang="ru-RU" dirty="0"/>
              <a:t>,  </a:t>
            </a:r>
            <a:r>
              <a:rPr lang="ru-RU" dirty="0" err="1"/>
              <a:t>поводженню</a:t>
            </a:r>
            <a:r>
              <a:rPr lang="ru-RU" dirty="0"/>
              <a:t> 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покаранню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Жодна</a:t>
            </a:r>
            <a:r>
              <a:rPr lang="ru-RU" dirty="0"/>
              <a:t> людина без  її  </a:t>
            </a:r>
            <a:r>
              <a:rPr lang="ru-RU" dirty="0" err="1"/>
              <a:t>вільної</a:t>
            </a:r>
            <a:r>
              <a:rPr lang="ru-RU" dirty="0"/>
              <a:t>  </a:t>
            </a:r>
            <a:r>
              <a:rPr lang="ru-RU" dirty="0" err="1"/>
              <a:t>згоди</a:t>
            </a:r>
            <a:r>
              <a:rPr lang="ru-RU" dirty="0"/>
              <a:t>  не  </a:t>
            </a:r>
            <a:r>
              <a:rPr lang="ru-RU" dirty="0" err="1"/>
              <a:t>може</a:t>
            </a:r>
            <a:r>
              <a:rPr lang="ru-RU" dirty="0"/>
              <a:t>  бути  </a:t>
            </a:r>
            <a:r>
              <a:rPr lang="ru-RU" dirty="0" err="1"/>
              <a:t>піддана</a:t>
            </a:r>
            <a:r>
              <a:rPr lang="ru-RU" dirty="0"/>
              <a:t> </a:t>
            </a:r>
            <a:r>
              <a:rPr lang="ru-RU" dirty="0" err="1"/>
              <a:t>медичним</a:t>
            </a:r>
            <a:r>
              <a:rPr lang="ru-RU" dirty="0"/>
              <a:t>, </a:t>
            </a:r>
            <a:r>
              <a:rPr lang="ru-RU" dirty="0" err="1"/>
              <a:t>науковим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дослідам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0">
        <p14:honeycomb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27" y="4653136"/>
            <a:ext cx="3619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Стаття 29.</a:t>
            </a:r>
            <a:r>
              <a:rPr lang="ru-RU" dirty="0" smtClean="0"/>
              <a:t> Кожна людина має  право  на  свободу  та 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недоторканність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заарештований</a:t>
            </a:r>
            <a:r>
              <a:rPr lang="ru-RU" dirty="0" smtClean="0"/>
              <a:t>  або  </a:t>
            </a:r>
            <a:r>
              <a:rPr lang="ru-RU" dirty="0" err="1" smtClean="0"/>
              <a:t>триматися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вартою</a:t>
            </a:r>
            <a:r>
              <a:rPr lang="ru-RU" dirty="0" smtClean="0"/>
              <a:t> </a:t>
            </a:r>
            <a:r>
              <a:rPr lang="ru-RU" dirty="0" err="1" smtClean="0"/>
              <a:t>інакше</a:t>
            </a:r>
            <a:r>
              <a:rPr lang="ru-RU" dirty="0" smtClean="0"/>
              <a:t> як за </a:t>
            </a:r>
            <a:r>
              <a:rPr lang="ru-RU" dirty="0" err="1" smtClean="0"/>
              <a:t>вмотивованим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суду і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підставах</a:t>
            </a:r>
            <a:r>
              <a:rPr lang="ru-RU" dirty="0" smtClean="0"/>
              <a:t> та в порядку, </a:t>
            </a:r>
            <a:r>
              <a:rPr lang="ru-RU" dirty="0" err="1" smtClean="0"/>
              <a:t>встановлених</a:t>
            </a:r>
            <a:r>
              <a:rPr lang="ru-RU" dirty="0" smtClean="0"/>
              <a:t> законом. 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нагальної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 </a:t>
            </a:r>
            <a:r>
              <a:rPr lang="ru-RU" dirty="0" err="1" smtClean="0"/>
              <a:t>запобігти</a:t>
            </a:r>
            <a:r>
              <a:rPr lang="ru-RU" dirty="0" smtClean="0"/>
              <a:t>  </a:t>
            </a:r>
            <a:r>
              <a:rPr lang="ru-RU" dirty="0" err="1" smtClean="0"/>
              <a:t>злочинові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перепинити</a:t>
            </a:r>
            <a:r>
              <a:rPr lang="ru-RU" dirty="0" smtClean="0"/>
              <a:t> </a:t>
            </a:r>
            <a:r>
              <a:rPr lang="ru-RU" dirty="0" err="1" smtClean="0"/>
              <a:t>уповноважені</a:t>
            </a:r>
            <a:r>
              <a:rPr lang="ru-RU" dirty="0" smtClean="0"/>
              <a:t> на те законом  </a:t>
            </a:r>
            <a:r>
              <a:rPr lang="ru-RU" dirty="0" err="1" smtClean="0"/>
              <a:t>органи</a:t>
            </a:r>
            <a:r>
              <a:rPr lang="ru-RU" dirty="0" smtClean="0"/>
              <a:t>  можуть 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тримання</a:t>
            </a:r>
            <a:r>
              <a:rPr lang="ru-RU" dirty="0" smtClean="0"/>
              <a:t>  особи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вартою</a:t>
            </a:r>
            <a:r>
              <a:rPr lang="ru-RU" dirty="0" smtClean="0"/>
              <a:t>  як  </a:t>
            </a:r>
            <a:r>
              <a:rPr lang="ru-RU" dirty="0" err="1" smtClean="0"/>
              <a:t>тимчасовий</a:t>
            </a:r>
            <a:r>
              <a:rPr lang="ru-RU" dirty="0" smtClean="0"/>
              <a:t>  </a:t>
            </a:r>
            <a:r>
              <a:rPr lang="ru-RU" dirty="0" err="1" smtClean="0"/>
              <a:t>запобіжний</a:t>
            </a:r>
            <a:r>
              <a:rPr lang="ru-RU" dirty="0" smtClean="0"/>
              <a:t>    </a:t>
            </a:r>
            <a:r>
              <a:rPr lang="ru-RU" dirty="0" err="1" smtClean="0"/>
              <a:t>захід</a:t>
            </a:r>
            <a:r>
              <a:rPr lang="ru-RU" dirty="0" smtClean="0"/>
              <a:t>, </a:t>
            </a:r>
            <a:r>
              <a:rPr lang="ru-RU" dirty="0" err="1" smtClean="0"/>
              <a:t>обґрунтованість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 </a:t>
            </a:r>
            <a:r>
              <a:rPr lang="ru-RU" dirty="0" err="1" smtClean="0"/>
              <a:t>протягом</a:t>
            </a:r>
            <a:r>
              <a:rPr lang="ru-RU" dirty="0" smtClean="0"/>
              <a:t>  </a:t>
            </a:r>
            <a:r>
              <a:rPr lang="ru-RU" dirty="0" err="1" smtClean="0"/>
              <a:t>сімдесяти</a:t>
            </a:r>
            <a:r>
              <a:rPr lang="ru-RU" dirty="0" smtClean="0"/>
              <a:t>  </a:t>
            </a:r>
            <a:r>
              <a:rPr lang="ru-RU" dirty="0" err="1" smtClean="0"/>
              <a:t>двох</a:t>
            </a:r>
            <a:r>
              <a:rPr lang="ru-RU" dirty="0" smtClean="0"/>
              <a:t>  годин  має  бути </a:t>
            </a:r>
            <a:r>
              <a:rPr lang="ru-RU" dirty="0" err="1" smtClean="0"/>
              <a:t>перевірена</a:t>
            </a:r>
            <a:r>
              <a:rPr lang="ru-RU" dirty="0" smtClean="0"/>
              <a:t> судом.  </a:t>
            </a:r>
            <a:r>
              <a:rPr lang="ru-RU" dirty="0" err="1" smtClean="0"/>
              <a:t>Затримана</a:t>
            </a:r>
            <a:r>
              <a:rPr lang="ru-RU" dirty="0" smtClean="0"/>
              <a:t>  особа  </a:t>
            </a:r>
            <a:r>
              <a:rPr lang="ru-RU" dirty="0" err="1" smtClean="0"/>
              <a:t>негайно</a:t>
            </a:r>
            <a:r>
              <a:rPr lang="ru-RU" dirty="0" smtClean="0"/>
              <a:t>  </a:t>
            </a:r>
            <a:r>
              <a:rPr lang="ru-RU" dirty="0" err="1" smtClean="0"/>
              <a:t>звільняється</a:t>
            </a:r>
            <a:r>
              <a:rPr lang="ru-RU" dirty="0" smtClean="0"/>
              <a:t>,   якщо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сімдесяти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годин з моменту </a:t>
            </a:r>
            <a:r>
              <a:rPr lang="ru-RU" dirty="0" err="1" smtClean="0"/>
              <a:t>затримання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 не  вручено </a:t>
            </a:r>
            <a:r>
              <a:rPr lang="ru-RU" dirty="0" err="1" smtClean="0"/>
              <a:t>вмотивованого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суду про </a:t>
            </a:r>
            <a:r>
              <a:rPr lang="ru-RU" dirty="0" err="1" smtClean="0"/>
              <a:t>тримання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вартою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Кожному </a:t>
            </a:r>
            <a:r>
              <a:rPr lang="ru-RU" dirty="0" err="1" smtClean="0"/>
              <a:t>заарештованому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затриманому</a:t>
            </a:r>
            <a:r>
              <a:rPr lang="ru-RU" dirty="0" smtClean="0"/>
              <a:t>  має  бути  </a:t>
            </a:r>
            <a:r>
              <a:rPr lang="ru-RU" dirty="0" err="1" smtClean="0"/>
              <a:t>невідкладно</a:t>
            </a:r>
            <a:r>
              <a:rPr lang="ru-RU" dirty="0" smtClean="0"/>
              <a:t> </a:t>
            </a:r>
            <a:r>
              <a:rPr lang="ru-RU" dirty="0" err="1" smtClean="0"/>
              <a:t>повідомлено</a:t>
            </a:r>
            <a:r>
              <a:rPr lang="ru-RU" dirty="0" smtClean="0"/>
              <a:t> про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затримання</a:t>
            </a:r>
            <a:r>
              <a:rPr lang="ru-RU" dirty="0" smtClean="0"/>
              <a:t>, </a:t>
            </a:r>
            <a:r>
              <a:rPr lang="ru-RU" dirty="0" err="1" smtClean="0"/>
              <a:t>роз'яснено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права та </a:t>
            </a:r>
            <a:r>
              <a:rPr lang="ru-RU" dirty="0" err="1" smtClean="0"/>
              <a:t>надано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з моменту </a:t>
            </a:r>
            <a:r>
              <a:rPr lang="ru-RU" dirty="0" err="1" smtClean="0"/>
              <a:t>затримання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 себе  </a:t>
            </a:r>
            <a:r>
              <a:rPr lang="ru-RU" dirty="0" err="1" smtClean="0"/>
              <a:t>особисто</a:t>
            </a:r>
            <a:r>
              <a:rPr lang="ru-RU" dirty="0" smtClean="0"/>
              <a:t> та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правовою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захисника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затриманий</a:t>
            </a:r>
            <a:r>
              <a:rPr lang="ru-RU" dirty="0" smtClean="0"/>
              <a:t> має право у будь-</a:t>
            </a:r>
            <a:r>
              <a:rPr lang="ru-RU" dirty="0" err="1" smtClean="0"/>
              <a:t>який</a:t>
            </a:r>
            <a:r>
              <a:rPr lang="ru-RU" dirty="0" smtClean="0"/>
              <a:t> час </a:t>
            </a:r>
            <a:r>
              <a:rPr lang="ru-RU" dirty="0" err="1" smtClean="0"/>
              <a:t>оскаржити</a:t>
            </a:r>
            <a:r>
              <a:rPr lang="ru-RU" dirty="0" smtClean="0"/>
              <a:t> в  </a:t>
            </a:r>
            <a:r>
              <a:rPr lang="ru-RU" dirty="0" err="1" smtClean="0"/>
              <a:t>суді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затримання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Про </a:t>
            </a:r>
            <a:r>
              <a:rPr lang="ru-RU" dirty="0" err="1" smtClean="0"/>
              <a:t>арешт</a:t>
            </a:r>
            <a:r>
              <a:rPr lang="ru-RU" dirty="0" smtClean="0"/>
              <a:t> або </a:t>
            </a:r>
            <a:r>
              <a:rPr lang="ru-RU" dirty="0" err="1" smtClean="0"/>
              <a:t>затримання</a:t>
            </a:r>
            <a:r>
              <a:rPr lang="ru-RU" dirty="0" smtClean="0"/>
              <a:t> людини має бути </a:t>
            </a:r>
            <a:r>
              <a:rPr lang="ru-RU" dirty="0" err="1" smtClean="0"/>
              <a:t>негайно</a:t>
            </a:r>
            <a:r>
              <a:rPr lang="ru-RU" dirty="0" smtClean="0"/>
              <a:t>  </a:t>
            </a:r>
            <a:r>
              <a:rPr lang="ru-RU" dirty="0" err="1" smtClean="0"/>
              <a:t>повідомлено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родичів</a:t>
            </a:r>
            <a:r>
              <a:rPr lang="ru-RU" dirty="0" smtClean="0"/>
              <a:t> </a:t>
            </a:r>
            <a:r>
              <a:rPr lang="ru-RU" dirty="0" err="1" smtClean="0"/>
              <a:t>заарештованого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затриманого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Стаття 30. </a:t>
            </a:r>
            <a:r>
              <a:rPr lang="ru-RU" dirty="0" smtClean="0"/>
              <a:t>Кожному  </a:t>
            </a:r>
            <a:r>
              <a:rPr lang="ru-RU" dirty="0" err="1" smtClean="0"/>
              <a:t>гарантується</a:t>
            </a:r>
            <a:r>
              <a:rPr lang="ru-RU" dirty="0" smtClean="0"/>
              <a:t>  </a:t>
            </a:r>
            <a:r>
              <a:rPr lang="ru-RU" dirty="0" err="1" smtClean="0"/>
              <a:t>недоторканність</a:t>
            </a:r>
            <a:r>
              <a:rPr lang="ru-RU" dirty="0" smtClean="0"/>
              <a:t>  </a:t>
            </a:r>
            <a:r>
              <a:rPr lang="ru-RU" dirty="0" err="1" smtClean="0"/>
              <a:t>житла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Не допускається </a:t>
            </a:r>
            <a:r>
              <a:rPr lang="ru-RU" dirty="0" err="1" smtClean="0"/>
              <a:t>проникнення</a:t>
            </a:r>
            <a:r>
              <a:rPr lang="ru-RU" dirty="0" smtClean="0"/>
              <a:t> до </a:t>
            </a:r>
            <a:r>
              <a:rPr lang="ru-RU" dirty="0" err="1" smtClean="0"/>
              <a:t>житла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до  </a:t>
            </a:r>
            <a:r>
              <a:rPr lang="ru-RU" dirty="0" err="1" smtClean="0"/>
              <a:t>іншого</a:t>
            </a:r>
            <a:r>
              <a:rPr lang="ru-RU" dirty="0" smtClean="0"/>
              <a:t>  </a:t>
            </a:r>
            <a:r>
              <a:rPr lang="ru-RU" dirty="0" err="1" smtClean="0"/>
              <a:t>володіння</a:t>
            </a:r>
            <a:r>
              <a:rPr lang="ru-RU" dirty="0" smtClean="0"/>
              <a:t> особи,  </a:t>
            </a:r>
            <a:r>
              <a:rPr lang="ru-RU" dirty="0" err="1" smtClean="0"/>
              <a:t>проведення</a:t>
            </a:r>
            <a:r>
              <a:rPr lang="ru-RU" dirty="0" smtClean="0"/>
              <a:t>  в  них  </a:t>
            </a:r>
            <a:r>
              <a:rPr lang="ru-RU" dirty="0" err="1" smtClean="0"/>
              <a:t>огляду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 </a:t>
            </a:r>
            <a:r>
              <a:rPr lang="ru-RU" dirty="0" err="1" smtClean="0"/>
              <a:t>обшуку</a:t>
            </a:r>
            <a:r>
              <a:rPr lang="ru-RU" dirty="0" smtClean="0"/>
              <a:t>   </a:t>
            </a:r>
            <a:r>
              <a:rPr lang="ru-RU" dirty="0" err="1" smtClean="0"/>
              <a:t>інакше</a:t>
            </a:r>
            <a:r>
              <a:rPr lang="ru-RU" dirty="0" smtClean="0"/>
              <a:t>   як   за </a:t>
            </a:r>
            <a:r>
              <a:rPr lang="ru-RU" dirty="0" err="1" smtClean="0"/>
              <a:t>вмотивованим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суду. </a:t>
            </a:r>
          </a:p>
          <a:p>
            <a:pPr marL="0" indent="0">
              <a:buNone/>
            </a:pPr>
            <a:r>
              <a:rPr lang="ru-RU" dirty="0" smtClean="0"/>
              <a:t>У  </a:t>
            </a:r>
            <a:r>
              <a:rPr lang="ru-RU" dirty="0" err="1" smtClean="0"/>
              <a:t>невідкладних</a:t>
            </a:r>
            <a:r>
              <a:rPr lang="ru-RU" dirty="0" smtClean="0"/>
              <a:t>  </a:t>
            </a:r>
            <a:r>
              <a:rPr lang="ru-RU" dirty="0" err="1" smtClean="0"/>
              <a:t>випадках</a:t>
            </a:r>
            <a:r>
              <a:rPr lang="ru-RU" dirty="0" smtClean="0"/>
              <a:t>,  </a:t>
            </a:r>
            <a:r>
              <a:rPr lang="ru-RU" dirty="0" err="1" smtClean="0"/>
              <a:t>пов'язаних</a:t>
            </a:r>
            <a:r>
              <a:rPr lang="ru-RU" dirty="0" smtClean="0"/>
              <a:t>  із  </a:t>
            </a:r>
            <a:r>
              <a:rPr lang="ru-RU" dirty="0" err="1" smtClean="0"/>
              <a:t>врятуванням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людей та  майна  </a:t>
            </a:r>
            <a:r>
              <a:rPr lang="ru-RU" dirty="0" err="1" smtClean="0"/>
              <a:t>чи</a:t>
            </a:r>
            <a:r>
              <a:rPr lang="ru-RU" dirty="0" smtClean="0"/>
              <a:t>  з  </a:t>
            </a:r>
            <a:r>
              <a:rPr lang="ru-RU" dirty="0" err="1" smtClean="0"/>
              <a:t>безпосереднім</a:t>
            </a:r>
            <a:r>
              <a:rPr lang="ru-RU" dirty="0" smtClean="0"/>
              <a:t>  </a:t>
            </a:r>
            <a:r>
              <a:rPr lang="ru-RU" dirty="0" err="1" smtClean="0"/>
              <a:t>переслідуванням</a:t>
            </a:r>
            <a:r>
              <a:rPr lang="ru-RU" dirty="0" smtClean="0"/>
              <a:t>  </a:t>
            </a:r>
            <a:r>
              <a:rPr lang="ru-RU" dirty="0" err="1" smtClean="0"/>
              <a:t>осіб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підозрюються</a:t>
            </a:r>
            <a:r>
              <a:rPr lang="ru-RU" dirty="0" smtClean="0"/>
              <a:t> у  </a:t>
            </a:r>
            <a:r>
              <a:rPr lang="ru-RU" dirty="0" err="1" smtClean="0"/>
              <a:t>вчиненні</a:t>
            </a:r>
            <a:r>
              <a:rPr lang="ru-RU" dirty="0" smtClean="0"/>
              <a:t>  </a:t>
            </a:r>
            <a:r>
              <a:rPr lang="ru-RU" dirty="0" err="1" smtClean="0"/>
              <a:t>злочину</a:t>
            </a:r>
            <a:r>
              <a:rPr lang="ru-RU" dirty="0" smtClean="0"/>
              <a:t>,  </a:t>
            </a:r>
            <a:r>
              <a:rPr lang="ru-RU" dirty="0" err="1" smtClean="0"/>
              <a:t>можливий</a:t>
            </a:r>
            <a:r>
              <a:rPr lang="ru-RU" dirty="0" smtClean="0"/>
              <a:t>  </a:t>
            </a:r>
            <a:r>
              <a:rPr lang="ru-RU" dirty="0" err="1" smtClean="0"/>
              <a:t>інший</a:t>
            </a:r>
            <a:r>
              <a:rPr lang="ru-RU" dirty="0" smtClean="0"/>
              <a:t>,  </a:t>
            </a:r>
            <a:r>
              <a:rPr lang="ru-RU" dirty="0" err="1" smtClean="0"/>
              <a:t>встановлений</a:t>
            </a:r>
            <a:r>
              <a:rPr lang="ru-RU" dirty="0" smtClean="0"/>
              <a:t> законом, порядок </a:t>
            </a:r>
            <a:r>
              <a:rPr lang="ru-RU" dirty="0" err="1" smtClean="0"/>
              <a:t>проникнення</a:t>
            </a:r>
            <a:r>
              <a:rPr lang="ru-RU" dirty="0" smtClean="0"/>
              <a:t>  до  </a:t>
            </a:r>
            <a:r>
              <a:rPr lang="ru-RU" dirty="0" err="1" smtClean="0"/>
              <a:t>житла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до  </a:t>
            </a:r>
            <a:r>
              <a:rPr lang="ru-RU" dirty="0" err="1" smtClean="0"/>
              <a:t>іншого</a:t>
            </a:r>
            <a:r>
              <a:rPr lang="ru-RU" dirty="0" smtClean="0"/>
              <a:t>  </a:t>
            </a:r>
            <a:r>
              <a:rPr lang="ru-RU" dirty="0" err="1" smtClean="0"/>
              <a:t>володіння</a:t>
            </a:r>
            <a:r>
              <a:rPr lang="ru-RU" dirty="0" smtClean="0"/>
              <a:t> особи, </a:t>
            </a:r>
            <a:r>
              <a:rPr lang="ru-RU" dirty="0" err="1" smtClean="0"/>
              <a:t>проведення</a:t>
            </a:r>
            <a:r>
              <a:rPr lang="ru-RU" dirty="0" smtClean="0"/>
              <a:t> в них </a:t>
            </a:r>
            <a:r>
              <a:rPr lang="ru-RU" dirty="0" err="1" smtClean="0"/>
              <a:t>огляду</a:t>
            </a:r>
            <a:r>
              <a:rPr lang="ru-RU" dirty="0" smtClean="0"/>
              <a:t> і </a:t>
            </a:r>
            <a:r>
              <a:rPr lang="ru-RU" dirty="0" err="1" smtClean="0"/>
              <a:t>обшуку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65" y="332656"/>
            <a:ext cx="32462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1" y="2461474"/>
            <a:ext cx="2860649" cy="200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0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">
        <p14:reveal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408" y="-24009"/>
            <a:ext cx="5364088" cy="7029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Стаття  31.  Кожному  </a:t>
            </a:r>
            <a:r>
              <a:rPr lang="ru-RU" dirty="0" err="1" smtClean="0"/>
              <a:t>гарантується</a:t>
            </a:r>
            <a:r>
              <a:rPr lang="ru-RU" dirty="0" smtClean="0"/>
              <a:t>    </a:t>
            </a:r>
            <a:r>
              <a:rPr lang="ru-RU" dirty="0" err="1" smtClean="0"/>
              <a:t>таємниця</a:t>
            </a:r>
            <a:r>
              <a:rPr lang="ru-RU" dirty="0" smtClean="0"/>
              <a:t>    </a:t>
            </a:r>
            <a:r>
              <a:rPr lang="ru-RU" dirty="0" err="1" smtClean="0"/>
              <a:t>листування</a:t>
            </a:r>
            <a:r>
              <a:rPr lang="ru-RU" dirty="0" smtClean="0"/>
              <a:t>, </a:t>
            </a:r>
            <a:r>
              <a:rPr lang="ru-RU" dirty="0" err="1" smtClean="0"/>
              <a:t>телефонних</a:t>
            </a:r>
            <a:r>
              <a:rPr lang="ru-RU" dirty="0" smtClean="0"/>
              <a:t> </a:t>
            </a:r>
            <a:r>
              <a:rPr lang="ru-RU" dirty="0" err="1" smtClean="0"/>
              <a:t>розмов</a:t>
            </a:r>
            <a:r>
              <a:rPr lang="ru-RU" dirty="0" smtClean="0"/>
              <a:t>, </a:t>
            </a:r>
            <a:r>
              <a:rPr lang="ru-RU" dirty="0" err="1" smtClean="0"/>
              <a:t>телеграфної</a:t>
            </a:r>
            <a:r>
              <a:rPr lang="ru-RU" dirty="0" smtClean="0"/>
              <a:t> та  </a:t>
            </a:r>
            <a:r>
              <a:rPr lang="ru-RU" dirty="0" err="1" smtClean="0"/>
              <a:t>іншої</a:t>
            </a:r>
            <a:r>
              <a:rPr lang="ru-RU" dirty="0" smtClean="0"/>
              <a:t>  </a:t>
            </a:r>
            <a:r>
              <a:rPr lang="ru-RU" dirty="0" err="1" smtClean="0"/>
              <a:t>кореспонденції</a:t>
            </a:r>
            <a:r>
              <a:rPr lang="ru-RU" dirty="0" smtClean="0"/>
              <a:t>.  </a:t>
            </a:r>
            <a:r>
              <a:rPr lang="ru-RU" dirty="0" err="1" smtClean="0"/>
              <a:t>Винятки</a:t>
            </a:r>
            <a:r>
              <a:rPr lang="ru-RU" dirty="0" smtClean="0"/>
              <a:t> можуть  бути  </a:t>
            </a:r>
            <a:r>
              <a:rPr lang="ru-RU" dirty="0" err="1" smtClean="0"/>
              <a:t>встановлені</a:t>
            </a:r>
            <a:r>
              <a:rPr lang="ru-RU" dirty="0" smtClean="0"/>
              <a:t>  </a:t>
            </a:r>
            <a:r>
              <a:rPr lang="ru-RU" dirty="0" err="1" smtClean="0"/>
              <a:t>лише</a:t>
            </a:r>
            <a:r>
              <a:rPr lang="ru-RU" dirty="0" smtClean="0"/>
              <a:t>  судом  у  </a:t>
            </a:r>
            <a:r>
              <a:rPr lang="ru-RU" dirty="0" err="1" smtClean="0"/>
              <a:t>випадках</a:t>
            </a:r>
            <a:r>
              <a:rPr lang="ru-RU" dirty="0" smtClean="0"/>
              <a:t>,  </a:t>
            </a:r>
            <a:r>
              <a:rPr lang="ru-RU" dirty="0" err="1" smtClean="0"/>
              <a:t>передбачених</a:t>
            </a:r>
            <a:r>
              <a:rPr lang="ru-RU" dirty="0" smtClean="0"/>
              <a:t> законом, з метою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злочинові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з'ясувати</a:t>
            </a:r>
            <a:r>
              <a:rPr lang="ru-RU" dirty="0" smtClean="0"/>
              <a:t> </a:t>
            </a:r>
            <a:r>
              <a:rPr lang="ru-RU" dirty="0" err="1" smtClean="0"/>
              <a:t>істину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час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кримінальної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, якщо </a:t>
            </a:r>
            <a:r>
              <a:rPr lang="ru-RU" dirty="0" err="1" smtClean="0"/>
              <a:t>іншими</a:t>
            </a:r>
            <a:r>
              <a:rPr lang="ru-RU" dirty="0" smtClean="0"/>
              <a:t> способами 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Стаття 32.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зазнавати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 </a:t>
            </a:r>
            <a:r>
              <a:rPr lang="ru-RU" dirty="0" err="1" smtClean="0"/>
              <a:t>особисте</a:t>
            </a:r>
            <a:r>
              <a:rPr lang="ru-RU" dirty="0" smtClean="0"/>
              <a:t> і </a:t>
            </a:r>
            <a:r>
              <a:rPr lang="ru-RU" dirty="0" err="1" smtClean="0"/>
              <a:t>сімейне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, </a:t>
            </a:r>
            <a:r>
              <a:rPr lang="ru-RU" dirty="0" err="1" smtClean="0"/>
              <a:t>передбачених</a:t>
            </a:r>
            <a:r>
              <a:rPr lang="ru-RU" dirty="0" smtClean="0"/>
              <a:t> Конституцією України. </a:t>
            </a:r>
          </a:p>
          <a:p>
            <a:pPr marL="0" indent="0">
              <a:buNone/>
            </a:pPr>
            <a:r>
              <a:rPr lang="ru-RU" dirty="0" smtClean="0"/>
              <a:t>Не  допускається  </a:t>
            </a:r>
            <a:r>
              <a:rPr lang="ru-RU" dirty="0" err="1" smtClean="0"/>
              <a:t>збирання</a:t>
            </a:r>
            <a:r>
              <a:rPr lang="ru-RU" dirty="0" smtClean="0"/>
              <a:t>,  </a:t>
            </a:r>
            <a:r>
              <a:rPr lang="ru-RU" dirty="0" err="1" smtClean="0"/>
              <a:t>зберігання</a:t>
            </a:r>
            <a:r>
              <a:rPr lang="ru-RU" dirty="0" smtClean="0"/>
              <a:t>,   </a:t>
            </a:r>
            <a:r>
              <a:rPr lang="ru-RU" dirty="0" err="1" smtClean="0"/>
              <a:t>використання</a:t>
            </a:r>
            <a:r>
              <a:rPr lang="ru-RU" dirty="0" smtClean="0"/>
              <a:t>    та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конфіденційної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особу без її  </a:t>
            </a:r>
            <a:r>
              <a:rPr lang="ru-RU" dirty="0" err="1" smtClean="0"/>
              <a:t>згоди</a:t>
            </a:r>
            <a:r>
              <a:rPr lang="ru-RU" dirty="0" smtClean="0"/>
              <a:t>, 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, </a:t>
            </a:r>
            <a:r>
              <a:rPr lang="ru-RU" dirty="0" err="1" smtClean="0"/>
              <a:t>визначених</a:t>
            </a:r>
            <a:r>
              <a:rPr lang="ru-RU" dirty="0" smtClean="0"/>
              <a:t> законом,  і  </a:t>
            </a:r>
            <a:r>
              <a:rPr lang="ru-RU" dirty="0" err="1" smtClean="0"/>
              <a:t>лише</a:t>
            </a:r>
            <a:r>
              <a:rPr lang="ru-RU" dirty="0" smtClean="0"/>
              <a:t>  в  </a:t>
            </a:r>
            <a:r>
              <a:rPr lang="ru-RU" dirty="0" err="1" smtClean="0"/>
              <a:t>інтересах</a:t>
            </a:r>
            <a:r>
              <a:rPr lang="ru-RU" dirty="0" smtClean="0"/>
              <a:t> 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 та прав людини. </a:t>
            </a:r>
          </a:p>
          <a:p>
            <a:pPr marL="0" indent="0">
              <a:buNone/>
            </a:pP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громадянин</a:t>
            </a:r>
            <a:r>
              <a:rPr lang="ru-RU" dirty="0" smtClean="0"/>
              <a:t> має право </a:t>
            </a:r>
            <a:r>
              <a:rPr lang="ru-RU" dirty="0" err="1" smtClean="0"/>
              <a:t>знайомитися</a:t>
            </a:r>
            <a:r>
              <a:rPr lang="ru-RU" dirty="0" smtClean="0"/>
              <a:t> в  органах 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органах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установах</a:t>
            </a:r>
            <a:r>
              <a:rPr lang="ru-RU" dirty="0" smtClean="0"/>
              <a:t> і  </a:t>
            </a:r>
            <a:r>
              <a:rPr lang="ru-RU" dirty="0" err="1" smtClean="0"/>
              <a:t>організаціях</a:t>
            </a:r>
            <a:r>
              <a:rPr lang="ru-RU" dirty="0" smtClean="0"/>
              <a:t> з </a:t>
            </a:r>
            <a:r>
              <a:rPr lang="ru-RU" dirty="0" err="1" smtClean="0"/>
              <a:t>відомостями</a:t>
            </a:r>
            <a:r>
              <a:rPr lang="ru-RU" dirty="0" smtClean="0"/>
              <a:t> про себе, </a:t>
            </a:r>
            <a:r>
              <a:rPr lang="ru-RU" dirty="0" err="1" smtClean="0"/>
              <a:t>які</a:t>
            </a:r>
            <a:r>
              <a:rPr lang="ru-RU" dirty="0" smtClean="0"/>
              <a:t> не є  державною  або  </a:t>
            </a:r>
            <a:r>
              <a:rPr lang="ru-RU" dirty="0" err="1" smtClean="0"/>
              <a:t>іншою</a:t>
            </a:r>
            <a:r>
              <a:rPr lang="ru-RU" dirty="0" smtClean="0"/>
              <a:t>  </a:t>
            </a:r>
            <a:r>
              <a:rPr lang="ru-RU" dirty="0" err="1" smtClean="0"/>
              <a:t>захищеною</a:t>
            </a:r>
            <a:r>
              <a:rPr lang="ru-RU" dirty="0" smtClean="0"/>
              <a:t> законом </a:t>
            </a:r>
            <a:r>
              <a:rPr lang="ru-RU" dirty="0" err="1" smtClean="0"/>
              <a:t>таємницею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Кожному  </a:t>
            </a:r>
            <a:r>
              <a:rPr lang="ru-RU" dirty="0" err="1" smtClean="0"/>
              <a:t>гарантується</a:t>
            </a:r>
            <a:r>
              <a:rPr lang="ru-RU" dirty="0" smtClean="0"/>
              <a:t>  </a:t>
            </a:r>
            <a:r>
              <a:rPr lang="ru-RU" dirty="0" err="1" smtClean="0"/>
              <a:t>судовий</a:t>
            </a:r>
            <a:r>
              <a:rPr lang="ru-RU" dirty="0" smtClean="0"/>
              <a:t>  </a:t>
            </a:r>
            <a:r>
              <a:rPr lang="ru-RU" dirty="0" err="1" smtClean="0"/>
              <a:t>захист</a:t>
            </a:r>
            <a:r>
              <a:rPr lang="ru-RU" dirty="0" smtClean="0"/>
              <a:t>  права   </a:t>
            </a:r>
            <a:r>
              <a:rPr lang="ru-RU" dirty="0" err="1" smtClean="0"/>
              <a:t>спростовувати</a:t>
            </a:r>
            <a:r>
              <a:rPr lang="ru-RU" dirty="0" smtClean="0"/>
              <a:t> </a:t>
            </a:r>
            <a:r>
              <a:rPr lang="ru-RU" dirty="0" err="1" smtClean="0"/>
              <a:t>недостовірну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себе і </a:t>
            </a:r>
            <a:r>
              <a:rPr lang="ru-RU" dirty="0" err="1" smtClean="0"/>
              <a:t>членів</a:t>
            </a:r>
            <a:r>
              <a:rPr lang="ru-RU" dirty="0" smtClean="0"/>
              <a:t>  своєї  </a:t>
            </a:r>
            <a:r>
              <a:rPr lang="ru-RU" dirty="0" err="1" smtClean="0"/>
              <a:t>сім'ї</a:t>
            </a:r>
            <a:r>
              <a:rPr lang="ru-RU" dirty="0" smtClean="0"/>
              <a:t>  та  права </a:t>
            </a:r>
            <a:r>
              <a:rPr lang="ru-RU" dirty="0" err="1" smtClean="0"/>
              <a:t>вимагати</a:t>
            </a:r>
            <a:r>
              <a:rPr lang="ru-RU" dirty="0" smtClean="0"/>
              <a:t>  </a:t>
            </a:r>
            <a:r>
              <a:rPr lang="ru-RU" dirty="0" err="1" smtClean="0"/>
              <a:t>вилучення</a:t>
            </a:r>
            <a:r>
              <a:rPr lang="ru-RU" dirty="0" smtClean="0"/>
              <a:t>  будь-</a:t>
            </a:r>
            <a:r>
              <a:rPr lang="ru-RU" dirty="0" err="1" smtClean="0"/>
              <a:t>якої</a:t>
            </a:r>
            <a:r>
              <a:rPr lang="ru-RU" dirty="0" smtClean="0"/>
              <a:t>  </a:t>
            </a:r>
            <a:r>
              <a:rPr lang="ru-RU" dirty="0" err="1" smtClean="0"/>
              <a:t>інформації</a:t>
            </a:r>
            <a:r>
              <a:rPr lang="ru-RU" dirty="0" smtClean="0"/>
              <a:t>,  а  </a:t>
            </a:r>
            <a:r>
              <a:rPr lang="ru-RU" dirty="0" err="1" smtClean="0"/>
              <a:t>також</a:t>
            </a:r>
            <a:r>
              <a:rPr lang="ru-RU" dirty="0" smtClean="0"/>
              <a:t>  право    на </a:t>
            </a:r>
            <a:r>
              <a:rPr lang="ru-RU" dirty="0" err="1" smtClean="0"/>
              <a:t>відшкодування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матеріальної</a:t>
            </a:r>
            <a:r>
              <a:rPr lang="ru-RU" dirty="0" smtClean="0"/>
              <a:t> і </a:t>
            </a:r>
            <a:r>
              <a:rPr lang="ru-RU" dirty="0" err="1" smtClean="0"/>
              <a:t>моральної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, </a:t>
            </a:r>
            <a:r>
              <a:rPr lang="ru-RU" dirty="0" err="1" smtClean="0"/>
              <a:t>завданої</a:t>
            </a:r>
            <a:r>
              <a:rPr lang="ru-RU" dirty="0" smtClean="0"/>
              <a:t>  </a:t>
            </a:r>
            <a:r>
              <a:rPr lang="ru-RU" dirty="0" err="1" smtClean="0"/>
              <a:t>збиранням</a:t>
            </a:r>
            <a:r>
              <a:rPr lang="ru-RU" dirty="0" smtClean="0"/>
              <a:t>, </a:t>
            </a:r>
            <a:r>
              <a:rPr lang="ru-RU" dirty="0" err="1" smtClean="0"/>
              <a:t>зберіганням</a:t>
            </a:r>
            <a:r>
              <a:rPr lang="ru-RU" dirty="0" smtClean="0"/>
              <a:t>,  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 та  </a:t>
            </a:r>
            <a:r>
              <a:rPr lang="ru-RU" dirty="0" err="1" smtClean="0"/>
              <a:t>поширенням</a:t>
            </a:r>
            <a:r>
              <a:rPr lang="ru-RU" dirty="0" smtClean="0"/>
              <a:t>  </a:t>
            </a:r>
            <a:r>
              <a:rPr lang="ru-RU" dirty="0" err="1" smtClean="0"/>
              <a:t>такої</a:t>
            </a:r>
            <a:r>
              <a:rPr lang="ru-RU" dirty="0" smtClean="0"/>
              <a:t>  </a:t>
            </a:r>
            <a:r>
              <a:rPr lang="ru-RU" dirty="0" err="1" smtClean="0"/>
              <a:t>недостовірної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Стаття 33. Кожному, </a:t>
            </a:r>
            <a:r>
              <a:rPr lang="ru-RU" dirty="0" err="1" smtClean="0"/>
              <a:t>хто</a:t>
            </a:r>
            <a:r>
              <a:rPr lang="ru-RU" dirty="0" smtClean="0"/>
              <a:t> на </a:t>
            </a:r>
            <a:r>
              <a:rPr lang="ru-RU" dirty="0" err="1" smtClean="0"/>
              <a:t>законних</a:t>
            </a:r>
            <a:r>
              <a:rPr lang="ru-RU" dirty="0" smtClean="0"/>
              <a:t>  </a:t>
            </a:r>
            <a:r>
              <a:rPr lang="ru-RU" dirty="0" err="1" smtClean="0"/>
              <a:t>підставах</a:t>
            </a:r>
            <a:r>
              <a:rPr lang="ru-RU" dirty="0" smtClean="0"/>
              <a:t>  </a:t>
            </a:r>
            <a:r>
              <a:rPr lang="ru-RU" dirty="0" err="1" smtClean="0"/>
              <a:t>перебуває</a:t>
            </a:r>
            <a:r>
              <a:rPr lang="ru-RU" dirty="0" smtClean="0"/>
              <a:t>  на </a:t>
            </a:r>
            <a:r>
              <a:rPr lang="ru-RU" dirty="0" err="1" smtClean="0"/>
              <a:t>території</a:t>
            </a:r>
            <a:r>
              <a:rPr lang="ru-RU" dirty="0" smtClean="0"/>
              <a:t> України, </a:t>
            </a:r>
            <a:r>
              <a:rPr lang="ru-RU" dirty="0" err="1" smtClean="0"/>
              <a:t>гарантується</a:t>
            </a:r>
            <a:r>
              <a:rPr lang="ru-RU" dirty="0" smtClean="0"/>
              <a:t> свобода </a:t>
            </a:r>
            <a:r>
              <a:rPr lang="ru-RU" dirty="0" err="1" smtClean="0"/>
              <a:t>пересування</a:t>
            </a:r>
            <a:r>
              <a:rPr lang="ru-RU" dirty="0" smtClean="0"/>
              <a:t>, вільний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 право  </a:t>
            </a:r>
            <a:r>
              <a:rPr lang="ru-RU" dirty="0" err="1" smtClean="0"/>
              <a:t>вільно</a:t>
            </a:r>
            <a:r>
              <a:rPr lang="ru-RU" dirty="0" smtClean="0"/>
              <a:t>  </a:t>
            </a:r>
            <a:r>
              <a:rPr lang="ru-RU" dirty="0" err="1" smtClean="0"/>
              <a:t>залишати</a:t>
            </a:r>
            <a:r>
              <a:rPr lang="ru-RU" dirty="0" smtClean="0"/>
              <a:t>  </a:t>
            </a:r>
            <a:r>
              <a:rPr lang="ru-RU" dirty="0" err="1" smtClean="0"/>
              <a:t>територію</a:t>
            </a:r>
            <a:r>
              <a:rPr lang="ru-RU" dirty="0" smtClean="0"/>
              <a:t>  України, 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законом. </a:t>
            </a:r>
          </a:p>
          <a:p>
            <a:pPr marL="0" indent="0">
              <a:buNone/>
            </a:pPr>
            <a:r>
              <a:rPr lang="ru-RU" dirty="0" err="1" smtClean="0"/>
              <a:t>Громадянин</a:t>
            </a:r>
            <a:r>
              <a:rPr lang="ru-RU" dirty="0" smtClean="0"/>
              <a:t>  України  не  </a:t>
            </a:r>
            <a:r>
              <a:rPr lang="ru-RU" dirty="0" err="1" smtClean="0"/>
              <a:t>може</a:t>
            </a:r>
            <a:r>
              <a:rPr lang="ru-RU" dirty="0" smtClean="0"/>
              <a:t>  бути   </a:t>
            </a:r>
            <a:r>
              <a:rPr lang="ru-RU" dirty="0" err="1" smtClean="0"/>
              <a:t>позбавлений</a:t>
            </a:r>
            <a:r>
              <a:rPr lang="ru-RU" dirty="0" smtClean="0"/>
              <a:t>   права   в будь-</a:t>
            </a:r>
            <a:r>
              <a:rPr lang="ru-RU" dirty="0" err="1" smtClean="0"/>
              <a:t>який</a:t>
            </a:r>
            <a:r>
              <a:rPr lang="ru-RU" dirty="0" smtClean="0"/>
              <a:t> час </a:t>
            </a:r>
            <a:r>
              <a:rPr lang="ru-RU" dirty="0" err="1" smtClean="0"/>
              <a:t>повернутися</a:t>
            </a:r>
            <a:r>
              <a:rPr lang="ru-RU" dirty="0" smtClean="0"/>
              <a:t> в </a:t>
            </a:r>
            <a:r>
              <a:rPr lang="ru-RU" dirty="0" err="1" smtClean="0"/>
              <a:t>Україну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1"/>
            <a:ext cx="3672408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488"/>
            <a:ext cx="3672408" cy="27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249"/>
            <a:ext cx="2197057" cy="20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9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1000">
        <p14:switch dir="r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5580112" cy="67413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Стаття </a:t>
            </a:r>
            <a:r>
              <a:rPr lang="ru-RU" b="1" dirty="0">
                <a:solidFill>
                  <a:schemeClr val="bg1"/>
                </a:solidFill>
              </a:rPr>
              <a:t>34</a:t>
            </a:r>
            <a:r>
              <a:rPr lang="ru-RU" dirty="0">
                <a:solidFill>
                  <a:schemeClr val="bg1"/>
                </a:solidFill>
              </a:rPr>
              <a:t>. Кожному </a:t>
            </a:r>
            <a:r>
              <a:rPr lang="ru-RU" dirty="0" err="1">
                <a:solidFill>
                  <a:schemeClr val="bg1"/>
                </a:solidFill>
              </a:rPr>
              <a:t>гарантується</a:t>
            </a:r>
            <a:r>
              <a:rPr lang="ru-RU" dirty="0">
                <a:solidFill>
                  <a:schemeClr val="bg1"/>
                </a:solidFill>
              </a:rPr>
              <a:t>  право  на  свободу  думки  і слова, на </a:t>
            </a:r>
            <a:r>
              <a:rPr lang="ru-RU" dirty="0" err="1">
                <a:solidFill>
                  <a:schemeClr val="bg1"/>
                </a:solidFill>
              </a:rPr>
              <a:t>вільне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поглядів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переконань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 має право </a:t>
            </a:r>
            <a:r>
              <a:rPr lang="ru-RU" dirty="0" err="1">
                <a:solidFill>
                  <a:schemeClr val="bg1"/>
                </a:solidFill>
              </a:rPr>
              <a:t>вільно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збирати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зберігати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використовувати</a:t>
            </a:r>
            <a:r>
              <a:rPr lang="ru-RU" dirty="0">
                <a:solidFill>
                  <a:schemeClr val="bg1"/>
                </a:solidFill>
              </a:rPr>
              <a:t>  і </a:t>
            </a:r>
            <a:r>
              <a:rPr lang="ru-RU" dirty="0" err="1">
                <a:solidFill>
                  <a:schemeClr val="bg1"/>
                </a:solidFill>
              </a:rPr>
              <a:t>поширювати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письмово</a:t>
            </a:r>
            <a:r>
              <a:rPr lang="ru-RU" dirty="0">
                <a:solidFill>
                  <a:schemeClr val="bg1"/>
                </a:solidFill>
              </a:rPr>
              <a:t> або в </a:t>
            </a:r>
            <a:r>
              <a:rPr lang="ru-RU" dirty="0" err="1">
                <a:solidFill>
                  <a:schemeClr val="bg1"/>
                </a:solidFill>
              </a:rPr>
              <a:t>інший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спосіб</a:t>
            </a:r>
            <a:r>
              <a:rPr lang="ru-RU" dirty="0">
                <a:solidFill>
                  <a:schemeClr val="bg1"/>
                </a:solidFill>
              </a:rPr>
              <a:t> - на 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вибір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обмежене</a:t>
            </a:r>
            <a:r>
              <a:rPr lang="ru-RU" dirty="0">
                <a:solidFill>
                  <a:schemeClr val="bg1"/>
                </a:solidFill>
              </a:rPr>
              <a:t>  законом  в  </a:t>
            </a:r>
            <a:r>
              <a:rPr lang="ru-RU" dirty="0" err="1">
                <a:solidFill>
                  <a:schemeClr val="bg1"/>
                </a:solidFill>
              </a:rPr>
              <a:t>інтересах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національної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територіальної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цілісності</a:t>
            </a:r>
            <a:r>
              <a:rPr lang="ru-RU" dirty="0">
                <a:solidFill>
                  <a:schemeClr val="bg1"/>
                </a:solidFill>
              </a:rPr>
              <a:t>  або  </a:t>
            </a:r>
            <a:r>
              <a:rPr lang="ru-RU" dirty="0" err="1">
                <a:solidFill>
                  <a:schemeClr val="bg1"/>
                </a:solidFill>
              </a:rPr>
              <a:t>громадського</a:t>
            </a:r>
            <a:r>
              <a:rPr lang="ru-RU" dirty="0">
                <a:solidFill>
                  <a:schemeClr val="bg1"/>
                </a:solidFill>
              </a:rPr>
              <a:t> порядку з метою </a:t>
            </a:r>
            <a:r>
              <a:rPr lang="ru-RU" dirty="0" err="1">
                <a:solidFill>
                  <a:schemeClr val="bg1"/>
                </a:solidFill>
              </a:rPr>
              <a:t>запобігання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заворушенням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злочинам</a:t>
            </a:r>
            <a:r>
              <a:rPr lang="ru-RU" dirty="0">
                <a:solidFill>
                  <a:schemeClr val="bg1"/>
                </a:solidFill>
              </a:rPr>
              <a:t>, для  </a:t>
            </a:r>
            <a:r>
              <a:rPr lang="ru-RU" dirty="0" err="1">
                <a:solidFill>
                  <a:schemeClr val="bg1"/>
                </a:solidFill>
              </a:rPr>
              <a:t>охорони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, для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репутації</a:t>
            </a:r>
            <a:r>
              <a:rPr lang="ru-RU" dirty="0">
                <a:solidFill>
                  <a:schemeClr val="bg1"/>
                </a:solidFill>
              </a:rPr>
              <a:t> або прав  інших   людей, для </a:t>
            </a:r>
            <a:r>
              <a:rPr lang="ru-RU" dirty="0" err="1">
                <a:solidFill>
                  <a:schemeClr val="bg1"/>
                </a:solidFill>
              </a:rPr>
              <a:t>запобігання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розголошенню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одержаної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конфіденційно</a:t>
            </a:r>
            <a:r>
              <a:rPr lang="ru-RU" dirty="0">
                <a:solidFill>
                  <a:schemeClr val="bg1"/>
                </a:solidFill>
              </a:rPr>
              <a:t>, або для </a:t>
            </a:r>
            <a:r>
              <a:rPr lang="ru-RU" dirty="0" err="1">
                <a:solidFill>
                  <a:schemeClr val="bg1"/>
                </a:solidFill>
              </a:rPr>
              <a:t>підтримання</a:t>
            </a:r>
            <a:r>
              <a:rPr lang="ru-RU" dirty="0">
                <a:solidFill>
                  <a:schemeClr val="bg1"/>
                </a:solidFill>
              </a:rPr>
              <a:t> авторитету і </a:t>
            </a:r>
            <a:r>
              <a:rPr lang="ru-RU" dirty="0" err="1">
                <a:solidFill>
                  <a:schemeClr val="bg1"/>
                </a:solidFill>
              </a:rPr>
              <a:t>неупередженості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правосуддя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Стаття  35</a:t>
            </a:r>
            <a:r>
              <a:rPr lang="ru-RU" dirty="0">
                <a:solidFill>
                  <a:schemeClr val="bg1"/>
                </a:solidFill>
              </a:rPr>
              <a:t>.  </a:t>
            </a:r>
            <a:r>
              <a:rPr lang="ru-RU" dirty="0" err="1">
                <a:solidFill>
                  <a:schemeClr val="bg1"/>
                </a:solidFill>
              </a:rPr>
              <a:t>Кожен</a:t>
            </a:r>
            <a:r>
              <a:rPr lang="ru-RU" dirty="0">
                <a:solidFill>
                  <a:schemeClr val="bg1"/>
                </a:solidFill>
              </a:rPr>
              <a:t>  має  право  на  свободу   </a:t>
            </a:r>
            <a:r>
              <a:rPr lang="ru-RU" dirty="0" err="1">
                <a:solidFill>
                  <a:schemeClr val="bg1"/>
                </a:solidFill>
              </a:rPr>
              <a:t>світогляду</a:t>
            </a:r>
            <a:r>
              <a:rPr lang="ru-RU" dirty="0">
                <a:solidFill>
                  <a:schemeClr val="bg1"/>
                </a:solidFill>
              </a:rPr>
              <a:t>    і </a:t>
            </a:r>
            <a:r>
              <a:rPr lang="ru-RU" dirty="0" err="1">
                <a:solidFill>
                  <a:schemeClr val="bg1"/>
                </a:solidFill>
              </a:rPr>
              <a:t>віросповідання</a:t>
            </a:r>
            <a:r>
              <a:rPr lang="ru-RU" dirty="0">
                <a:solidFill>
                  <a:schemeClr val="bg1"/>
                </a:solidFill>
              </a:rPr>
              <a:t>. Це  право  </a:t>
            </a:r>
            <a:r>
              <a:rPr lang="ru-RU" dirty="0" err="1">
                <a:solidFill>
                  <a:schemeClr val="bg1"/>
                </a:solidFill>
              </a:rPr>
              <a:t>включає</a:t>
            </a:r>
            <a:r>
              <a:rPr lang="ru-RU" dirty="0">
                <a:solidFill>
                  <a:schemeClr val="bg1"/>
                </a:solidFill>
              </a:rPr>
              <a:t>  свободу  </a:t>
            </a:r>
            <a:r>
              <a:rPr lang="ru-RU" dirty="0" err="1">
                <a:solidFill>
                  <a:schemeClr val="bg1"/>
                </a:solidFill>
              </a:rPr>
              <a:t>сповідувати</a:t>
            </a:r>
            <a:r>
              <a:rPr lang="ru-RU" dirty="0">
                <a:solidFill>
                  <a:schemeClr val="bg1"/>
                </a:solidFill>
              </a:rPr>
              <a:t>  будь-яку </a:t>
            </a:r>
            <a:r>
              <a:rPr lang="ru-RU" dirty="0" err="1">
                <a:solidFill>
                  <a:schemeClr val="bg1"/>
                </a:solidFill>
              </a:rPr>
              <a:t>релігію</a:t>
            </a:r>
            <a:r>
              <a:rPr lang="ru-RU" dirty="0">
                <a:solidFill>
                  <a:schemeClr val="bg1"/>
                </a:solidFill>
              </a:rPr>
              <a:t>  або  не  </a:t>
            </a:r>
            <a:r>
              <a:rPr lang="ru-RU" dirty="0" err="1">
                <a:solidFill>
                  <a:schemeClr val="bg1"/>
                </a:solidFill>
              </a:rPr>
              <a:t>сповідувати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ніякої</a:t>
            </a:r>
            <a:r>
              <a:rPr lang="ru-RU" dirty="0">
                <a:solidFill>
                  <a:schemeClr val="bg1"/>
                </a:solidFill>
              </a:rPr>
              <a:t>,  </a:t>
            </a:r>
            <a:r>
              <a:rPr lang="ru-RU" dirty="0" err="1">
                <a:solidFill>
                  <a:schemeClr val="bg1"/>
                </a:solidFill>
              </a:rPr>
              <a:t>безперешкодно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відправляти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одноособово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колективно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релігійні</a:t>
            </a:r>
            <a:r>
              <a:rPr lang="ru-RU" dirty="0">
                <a:solidFill>
                  <a:schemeClr val="bg1"/>
                </a:solidFill>
              </a:rPr>
              <a:t>  культи  і  </a:t>
            </a:r>
            <a:r>
              <a:rPr lang="ru-RU" dirty="0" err="1">
                <a:solidFill>
                  <a:schemeClr val="bg1"/>
                </a:solidFill>
              </a:rPr>
              <a:t>ритуальні</a:t>
            </a:r>
            <a:r>
              <a:rPr lang="ru-RU" dirty="0">
                <a:solidFill>
                  <a:schemeClr val="bg1"/>
                </a:solidFill>
              </a:rPr>
              <a:t>  обряди, вести </a:t>
            </a:r>
            <a:r>
              <a:rPr lang="ru-RU" dirty="0" err="1">
                <a:solidFill>
                  <a:schemeClr val="bg1"/>
                </a:solidFill>
              </a:rPr>
              <a:t>релігійну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права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  бути  </a:t>
            </a:r>
            <a:r>
              <a:rPr lang="ru-RU" dirty="0" err="1">
                <a:solidFill>
                  <a:schemeClr val="bg1"/>
                </a:solidFill>
              </a:rPr>
              <a:t>обмежене</a:t>
            </a:r>
            <a:r>
              <a:rPr lang="ru-RU" dirty="0">
                <a:solidFill>
                  <a:schemeClr val="bg1"/>
                </a:solidFill>
              </a:rPr>
              <a:t>  законом 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  в </a:t>
            </a:r>
            <a:r>
              <a:rPr lang="ru-RU" dirty="0" err="1">
                <a:solidFill>
                  <a:schemeClr val="bg1"/>
                </a:solidFill>
              </a:rPr>
              <a:t>інтересах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охорони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громадського</a:t>
            </a:r>
            <a:r>
              <a:rPr lang="ru-RU" dirty="0">
                <a:solidFill>
                  <a:schemeClr val="bg1"/>
                </a:solidFill>
              </a:rPr>
              <a:t>  порядку, 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  і  </a:t>
            </a:r>
            <a:r>
              <a:rPr lang="ru-RU" dirty="0" err="1">
                <a:solidFill>
                  <a:schemeClr val="bg1"/>
                </a:solidFill>
              </a:rPr>
              <a:t>моральності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 або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 прав і свобод інших людей.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Церква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релігійні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організації</a:t>
            </a:r>
            <a:r>
              <a:rPr lang="ru-RU" dirty="0">
                <a:solidFill>
                  <a:schemeClr val="bg1"/>
                </a:solidFill>
              </a:rPr>
              <a:t>  в 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відокремлені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держави</a:t>
            </a:r>
            <a:r>
              <a:rPr lang="ru-RU" dirty="0">
                <a:solidFill>
                  <a:schemeClr val="bg1"/>
                </a:solidFill>
              </a:rPr>
              <a:t>, а школа -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церкви. </a:t>
            </a:r>
            <a:r>
              <a:rPr lang="ru-RU" dirty="0" err="1">
                <a:solidFill>
                  <a:schemeClr val="bg1"/>
                </a:solidFill>
              </a:rPr>
              <a:t>Жодна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релігія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  </a:t>
            </a:r>
            <a:r>
              <a:rPr lang="ru-RU" dirty="0" err="1">
                <a:solidFill>
                  <a:schemeClr val="bg1"/>
                </a:solidFill>
              </a:rPr>
              <a:t>визнана</a:t>
            </a:r>
            <a:r>
              <a:rPr lang="ru-RU" dirty="0">
                <a:solidFill>
                  <a:schemeClr val="bg1"/>
                </a:solidFill>
              </a:rPr>
              <a:t> державою як </a:t>
            </a:r>
            <a:r>
              <a:rPr lang="ru-RU" dirty="0" err="1">
                <a:solidFill>
                  <a:schemeClr val="bg1"/>
                </a:solidFill>
              </a:rPr>
              <a:t>обов'язкова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Ніхто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  </a:t>
            </a:r>
            <a:r>
              <a:rPr lang="ru-RU" dirty="0" err="1">
                <a:solidFill>
                  <a:schemeClr val="bg1"/>
                </a:solidFill>
              </a:rPr>
              <a:t>увільнений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своїх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обов'язків</a:t>
            </a:r>
            <a:r>
              <a:rPr lang="ru-RU" dirty="0">
                <a:solidFill>
                  <a:schemeClr val="bg1"/>
                </a:solidFill>
              </a:rPr>
              <a:t>  перед державою  або  </a:t>
            </a:r>
            <a:r>
              <a:rPr lang="ru-RU" dirty="0" err="1">
                <a:solidFill>
                  <a:schemeClr val="bg1"/>
                </a:solidFill>
              </a:rPr>
              <a:t>відмовитися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  законів  за   мотивами </a:t>
            </a:r>
            <a:r>
              <a:rPr lang="ru-RU" dirty="0" err="1">
                <a:solidFill>
                  <a:schemeClr val="bg1"/>
                </a:solidFill>
              </a:rPr>
              <a:t>релігійних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переконань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 якщо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суперечить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релігійним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переконанням</a:t>
            </a:r>
            <a:r>
              <a:rPr lang="ru-RU" dirty="0">
                <a:solidFill>
                  <a:schemeClr val="bg1"/>
                </a:solidFill>
              </a:rPr>
              <a:t>  громадянина, 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обов'язку</a:t>
            </a:r>
            <a:r>
              <a:rPr lang="ru-RU" dirty="0">
                <a:solidFill>
                  <a:schemeClr val="bg1"/>
                </a:solidFill>
              </a:rPr>
              <a:t> має бути </a:t>
            </a:r>
            <a:r>
              <a:rPr lang="ru-RU" dirty="0" err="1">
                <a:solidFill>
                  <a:schemeClr val="bg1"/>
                </a:solidFill>
              </a:rPr>
              <a:t>замінене</a:t>
            </a:r>
            <a:r>
              <a:rPr lang="ru-RU" dirty="0">
                <a:solidFill>
                  <a:schemeClr val="bg1"/>
                </a:solidFill>
              </a:rPr>
              <a:t> альтернативною (</a:t>
            </a:r>
            <a:r>
              <a:rPr lang="ru-RU" dirty="0" err="1">
                <a:solidFill>
                  <a:schemeClr val="bg1"/>
                </a:solidFill>
              </a:rPr>
              <a:t>невійськовою</a:t>
            </a:r>
            <a:r>
              <a:rPr lang="ru-RU" dirty="0">
                <a:solidFill>
                  <a:schemeClr val="bg1"/>
                </a:solidFill>
              </a:rPr>
              <a:t>) службою.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71" y="260648"/>
            <a:ext cx="3057674" cy="31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717032"/>
            <a:ext cx="3160547" cy="27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">
        <p14:conveyor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1931</Words>
  <Application>Microsoft Office PowerPoint</Application>
  <PresentationFormat>Экран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Презентація  на тему :  «Конституція України - Розділ II»</vt:lpstr>
      <vt:lpstr>Презентация PowerPoint</vt:lpstr>
      <vt:lpstr>Права, свободи та обов'язки людини і громадянина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:  «Конституція України - Розділ II»</dc:title>
  <dc:creator>User</dc:creator>
  <cp:lastModifiedBy>User</cp:lastModifiedBy>
  <cp:revision>17</cp:revision>
  <dcterms:created xsi:type="dcterms:W3CDTF">2013-01-28T14:40:55Z</dcterms:created>
  <dcterms:modified xsi:type="dcterms:W3CDTF">2013-01-28T21:07:21Z</dcterms:modified>
</cp:coreProperties>
</file>