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71934" y="1714488"/>
            <a:ext cx="4785878" cy="292895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Іван Михайлович Дзюба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4" name="Рисунок 3" descr="dzub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857232"/>
            <a:ext cx="3643338" cy="48577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4929190" y="3929066"/>
            <a:ext cx="40719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«В Івана Дзюби був здоровий національний інстинкт </a:t>
            </a:r>
            <a:r>
              <a:rPr lang="uk-UA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самоствердження. Такий </a:t>
            </a:r>
            <a:r>
              <a:rPr lang="uk-UA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інстинкт прокидався тоді в таких людях, які раптом відкривали змову і обман навколо </a:t>
            </a:r>
            <a:r>
              <a:rPr lang="uk-UA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себе.» </a:t>
            </a:r>
          </a:p>
          <a:p>
            <a:pPr algn="r"/>
            <a:r>
              <a:rPr lang="uk-UA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Євген Сверстюк</a:t>
            </a:r>
            <a:endParaRPr lang="uk-UA" sz="20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Герой України</a:t>
            </a:r>
            <a:endParaRPr lang="uk-UA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786322"/>
            <a:ext cx="8358214" cy="2071678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Указом Президента України Леоніда Кучми № 567/2001 від 26 липня 2001 року за визначні трудові досягнення, заслуги перед Україною у розбудові її державності та відродженні національної духовності академіку-секретарю Відділення літератури, мови та мистецтвознавства Національної академії наук України Івану Михайловичу Дзюбі присвоєно звання Герой України з врученням ордена Держави. </a:t>
            </a:r>
            <a:endParaRPr lang="uk-UA" dirty="0"/>
          </a:p>
        </p:txBody>
      </p:sp>
      <p:pic>
        <p:nvPicPr>
          <p:cNvPr id="4" name="Рисунок 3" descr="cb70cec977_13796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1000108"/>
            <a:ext cx="5486400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571612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Дякую за увагу !</a:t>
            </a:r>
            <a:endParaRPr lang="uk-UA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8992" y="4214818"/>
            <a:ext cx="5424502" cy="2143140"/>
          </a:xfrm>
        </p:spPr>
        <p:txBody>
          <a:bodyPr/>
          <a:lstStyle/>
          <a:p>
            <a:pPr algn="r"/>
            <a:r>
              <a:rPr lang="uk-UA" dirty="0" smtClean="0"/>
              <a:t>Виконала:</a:t>
            </a:r>
            <a:endParaRPr lang="uk-UA" dirty="0" smtClean="0"/>
          </a:p>
          <a:p>
            <a:pPr algn="r">
              <a:buNone/>
            </a:pPr>
            <a:r>
              <a:rPr lang="uk-UA" dirty="0" smtClean="0"/>
              <a:t>учениця 11 класу</a:t>
            </a:r>
          </a:p>
          <a:p>
            <a:pPr algn="r">
              <a:buNone/>
            </a:pPr>
            <a:r>
              <a:rPr lang="uk-UA" dirty="0" smtClean="0"/>
              <a:t>Василишина Вікторія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86182" y="428604"/>
            <a:ext cx="5000660" cy="6000792"/>
          </a:xfrm>
        </p:spPr>
        <p:txBody>
          <a:bodyPr>
            <a:normAutofit/>
          </a:bodyPr>
          <a:lstStyle/>
          <a:p>
            <a:r>
              <a:rPr lang="uk-UA" sz="2400" dirty="0" smtClean="0"/>
              <a:t> Народився </a:t>
            </a:r>
            <a:r>
              <a:rPr lang="uk-UA" sz="2400" dirty="0" smtClean="0">
                <a:solidFill>
                  <a:schemeClr val="accent1"/>
                </a:solidFill>
              </a:rPr>
              <a:t>26 липня 1931 року</a:t>
            </a:r>
            <a:r>
              <a:rPr lang="uk-UA" sz="2400" dirty="0" smtClean="0"/>
              <a:t> у селі Миколаївка Волноваського району Донецької області у родині робітника гірничого кар'єру. Закінчив середню школу в місті Докучаєвську. У </a:t>
            </a:r>
            <a:r>
              <a:rPr lang="uk-UA" sz="2400" dirty="0" smtClean="0">
                <a:solidFill>
                  <a:schemeClr val="accent1"/>
                </a:solidFill>
              </a:rPr>
              <a:t>1949-1953 роках </a:t>
            </a:r>
            <a:r>
              <a:rPr lang="uk-UA" sz="2400" dirty="0" smtClean="0"/>
              <a:t>навчався на факультеті російської філології Донецького педагогічного інституту за фахом викладач російської мови і літератури; у </a:t>
            </a:r>
            <a:r>
              <a:rPr lang="uk-UA" sz="2400" dirty="0" smtClean="0">
                <a:solidFill>
                  <a:schemeClr val="accent1"/>
                </a:solidFill>
              </a:rPr>
              <a:t>1953-1957 роках</a:t>
            </a:r>
            <a:r>
              <a:rPr lang="uk-UA" sz="2400" dirty="0" smtClean="0"/>
              <a:t> – в аспірантурі Інституту літератури Академії наук України.</a:t>
            </a:r>
            <a:r>
              <a:rPr lang="uk-UA" sz="2200" dirty="0" smtClean="0"/>
              <a:t> </a:t>
            </a:r>
            <a:endParaRPr lang="uk-UA" sz="2200" dirty="0"/>
          </a:p>
        </p:txBody>
      </p:sp>
      <p:pic>
        <p:nvPicPr>
          <p:cNvPr id="4" name="Рисунок 3" descr="7476347_4db402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000108"/>
            <a:ext cx="3430448" cy="47149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3438" y="642918"/>
            <a:ext cx="4500562" cy="5983311"/>
          </a:xfrm>
        </p:spPr>
        <p:txBody>
          <a:bodyPr>
            <a:normAutofit lnSpcReduction="10000"/>
          </a:bodyPr>
          <a:lstStyle/>
          <a:p>
            <a:r>
              <a:rPr lang="uk-UA" sz="2000" dirty="0" smtClean="0">
                <a:solidFill>
                  <a:schemeClr val="accent1"/>
                </a:solidFill>
              </a:rPr>
              <a:t>У 1957 </a:t>
            </a:r>
            <a:r>
              <a:rPr lang="uk-UA" sz="2000" dirty="0" smtClean="0"/>
              <a:t>році працював редактором відділу літературознавства і критики видавництва "Дніпро". У </a:t>
            </a:r>
            <a:r>
              <a:rPr lang="uk-UA" sz="2000" dirty="0" smtClean="0">
                <a:solidFill>
                  <a:schemeClr val="accent1"/>
                </a:solidFill>
              </a:rPr>
              <a:t>1957-1962 роках</a:t>
            </a:r>
            <a:r>
              <a:rPr lang="uk-UA" sz="2000" dirty="0" smtClean="0"/>
              <a:t> – завідувач відділу критики журналу "Вітчизна" (звільнений за "ідеологічні помилки"). </a:t>
            </a:r>
            <a:r>
              <a:rPr lang="uk-UA" sz="2000" dirty="0" smtClean="0">
                <a:solidFill>
                  <a:schemeClr val="accent1"/>
                </a:solidFill>
              </a:rPr>
              <a:t>У 1964-1965 роках </a:t>
            </a:r>
            <a:r>
              <a:rPr lang="uk-UA" sz="2000" dirty="0" smtClean="0"/>
              <a:t>– літературний консультант відділу першої книги видавництва "Молодь". Був звільнений після того, як 4 вересня 1965 року виступив разом з </a:t>
            </a:r>
            <a:r>
              <a:rPr lang="uk-UA" sz="2000" dirty="0" smtClean="0">
                <a:solidFill>
                  <a:schemeClr val="accent1"/>
                </a:solidFill>
              </a:rPr>
              <a:t>В'ячеславом </a:t>
            </a:r>
            <a:r>
              <a:rPr lang="uk-UA" sz="2000" dirty="0" smtClean="0">
                <a:solidFill>
                  <a:schemeClr val="accent1"/>
                </a:solidFill>
              </a:rPr>
              <a:t>Чорноволом та</a:t>
            </a:r>
            <a:r>
              <a:rPr lang="uk-UA" sz="2000" dirty="0" smtClean="0">
                <a:solidFill>
                  <a:schemeClr val="accent1"/>
                </a:solidFill>
              </a:rPr>
              <a:t> Василем Стусом</a:t>
            </a:r>
            <a:r>
              <a:rPr lang="uk-UA" sz="2000" dirty="0" smtClean="0"/>
              <a:t> у кінотеатрі "Україна" на прем'єрі фільму Параджанова "Тіні забутих предків" з протестом проти арештів української інтелігенції. </a:t>
            </a:r>
            <a:endParaRPr lang="uk-UA" sz="2000" dirty="0"/>
          </a:p>
        </p:txBody>
      </p:sp>
      <p:pic>
        <p:nvPicPr>
          <p:cNvPr id="4" name="Рисунок 3" descr="chornov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142852"/>
            <a:ext cx="2571768" cy="35033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stu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5984" y="2928934"/>
            <a:ext cx="2571768" cy="37676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5500694" cy="6340501"/>
          </a:xfrm>
        </p:spPr>
        <p:txBody>
          <a:bodyPr>
            <a:noAutofit/>
          </a:bodyPr>
          <a:lstStyle/>
          <a:p>
            <a:r>
              <a:rPr lang="uk-UA" sz="1800" dirty="0" smtClean="0"/>
              <a:t>Неоціненний особистий внесок І.М. Дзюби у розвиток процесів демократизації й розбудови Української держави. Участь у русі за незалежність України він розпочав ще у 1950-ті роки</a:t>
            </a:r>
            <a:r>
              <a:rPr lang="uk-UA" sz="1800" dirty="0" smtClean="0"/>
              <a:t>.</a:t>
            </a:r>
          </a:p>
          <a:p>
            <a:r>
              <a:rPr lang="uk-UA" sz="1800" dirty="0" smtClean="0"/>
              <a:t> </a:t>
            </a:r>
            <a:r>
              <a:rPr lang="uk-UA" sz="1800" dirty="0" smtClean="0">
                <a:solidFill>
                  <a:schemeClr val="accent1"/>
                </a:solidFill>
              </a:rPr>
              <a:t>У 1963 році</a:t>
            </a:r>
            <a:r>
              <a:rPr lang="uk-UA" sz="1800" dirty="0" smtClean="0"/>
              <a:t> у І.М. Дзюби виник задум написати працю про національну політику в Україні. </a:t>
            </a:r>
            <a:r>
              <a:rPr lang="uk-UA" sz="1800" dirty="0" smtClean="0">
                <a:solidFill>
                  <a:schemeClr val="accent1"/>
                </a:solidFill>
              </a:rPr>
              <a:t>У кінці 1965 року </a:t>
            </a:r>
            <a:r>
              <a:rPr lang="uk-UA" sz="1800" dirty="0" smtClean="0"/>
              <a:t>він надіслав до ЦК КПУ листа з протестом проти арештів серед інтелігенції, пояснюючи, що це не розв'язує проблем, які викликають критику влади з боку інтелігенції. До листа було додано рукопис, який став пізніше дуже відомим, </a:t>
            </a:r>
            <a:r>
              <a:rPr lang="uk-UA" sz="1800" dirty="0" smtClean="0">
                <a:solidFill>
                  <a:schemeClr val="accent1"/>
                </a:solidFill>
              </a:rPr>
              <a:t>"Інтернаціоналізм чи русифікація?". </a:t>
            </a:r>
            <a:r>
              <a:rPr lang="uk-UA" sz="1800" dirty="0" smtClean="0"/>
              <a:t>Залишаючись у межах радянської системи, не відступаючи від основних положень офіційної ідеології, І.М. Дзюба намагався звернути увагу влади на становище української нації в СРСР. Найсильнішими місцями книги були сюжети, присвячені русифікації, прикладам українофобії, історії російської експансії і великодержавного шовінізму. </a:t>
            </a:r>
            <a:endParaRPr lang="uk-UA" sz="1800" dirty="0"/>
          </a:p>
        </p:txBody>
      </p:sp>
      <p:pic>
        <p:nvPicPr>
          <p:cNvPr id="4" name="Рисунок 3" descr="dzuba_bo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071546"/>
            <a:ext cx="3212025" cy="46434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567774" cy="3643338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У 1968 році видавництво "</a:t>
            </a:r>
            <a:r>
              <a:rPr lang="uk-UA" dirty="0" err="1" smtClean="0"/>
              <a:t>Сучасн</a:t>
            </a:r>
            <a:r>
              <a:rPr lang="en-US" dirty="0" err="1" smtClean="0"/>
              <a:t>i</a:t>
            </a:r>
            <a:r>
              <a:rPr lang="uk-UA" dirty="0" err="1" smtClean="0"/>
              <a:t>сть</a:t>
            </a:r>
            <a:r>
              <a:rPr lang="uk-UA" dirty="0" smtClean="0"/>
              <a:t>" у Мюнхені вперше видало працю І.М. Дзюби книжкою. Потім книга була перекладена багатьма мовами і видана в багатьох країнах, що призвело до переслідувань автора. </a:t>
            </a:r>
            <a:br>
              <a:rPr lang="uk-UA" dirty="0" smtClean="0"/>
            </a:br>
            <a:r>
              <a:rPr lang="uk-UA" dirty="0" smtClean="0"/>
              <a:t>      Улітку 1966 року І.М. Дзюба був викликаний до ЦК КПУ, де йому запропонували виступити в пресі з запереченням "наклепницької" інформації на Заході про національні проблеми в СРСР. Але І.М. Дзюба відмовився, і тоді в друку з'явилися статті зі звинуваченням його в "буржуазному націоналізмі</a:t>
            </a:r>
            <a:r>
              <a:rPr lang="uk-UA" dirty="0" smtClean="0"/>
              <a:t>".</a:t>
            </a:r>
          </a:p>
          <a:p>
            <a:r>
              <a:rPr lang="uk-UA" dirty="0" smtClean="0"/>
              <a:t>Навпаки, за кордоном з'явився блискучий виступ І.М. Дзюби на вечорі, присвяченому 30-річчю поета Василя Симоненка. У вересні 1966 року, у день 25-річчя початку розстрілу євреїв у Бабиному Яру, І.М. Дзюба взяв участь у недозволеному траурному мітингу і виступив там.</a:t>
            </a:r>
            <a:endParaRPr lang="uk-UA" dirty="0"/>
          </a:p>
        </p:txBody>
      </p:sp>
      <p:pic>
        <p:nvPicPr>
          <p:cNvPr id="4" name="Рисунок 3" descr="d17.jpg"/>
          <p:cNvPicPr>
            <a:picLocks noChangeAspect="1"/>
          </p:cNvPicPr>
          <p:nvPr/>
        </p:nvPicPr>
        <p:blipFill>
          <a:blip r:embed="rId2" cstate="print"/>
          <a:srcRect b="18442"/>
          <a:stretch>
            <a:fillRect/>
          </a:stretch>
        </p:blipFill>
        <p:spPr>
          <a:xfrm>
            <a:off x="1643042" y="3571876"/>
            <a:ext cx="5786478" cy="3112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8358246" cy="555468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   </a:t>
            </a:r>
            <a:r>
              <a:rPr lang="ru-RU" dirty="0" smtClean="0">
                <a:solidFill>
                  <a:schemeClr val="accent1"/>
                </a:solidFill>
              </a:rPr>
              <a:t>У 1966-1969 роках </a:t>
            </a:r>
            <a:r>
              <a:rPr lang="ru-RU" dirty="0" err="1" smtClean="0"/>
              <a:t>працював</a:t>
            </a:r>
            <a:r>
              <a:rPr lang="ru-RU" dirty="0" smtClean="0"/>
              <a:t> </a:t>
            </a:r>
            <a:r>
              <a:rPr lang="ru-RU" dirty="0" err="1" smtClean="0"/>
              <a:t>коректором</a:t>
            </a:r>
            <a:r>
              <a:rPr lang="ru-RU" dirty="0" smtClean="0"/>
              <a:t> "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біохімічного</a:t>
            </a:r>
            <a:r>
              <a:rPr lang="ru-RU" dirty="0" smtClean="0"/>
              <a:t> </a:t>
            </a:r>
            <a:r>
              <a:rPr lang="ru-RU" dirty="0" smtClean="0"/>
              <a:t>журналу«</a:t>
            </a:r>
          </a:p>
          <a:p>
            <a:r>
              <a:rPr lang="ru-RU" dirty="0" smtClean="0"/>
              <a:t>У </a:t>
            </a:r>
            <a:r>
              <a:rPr lang="ru-RU" dirty="0" err="1" smtClean="0">
                <a:solidFill>
                  <a:schemeClr val="accent1"/>
                </a:solidFill>
              </a:rPr>
              <a:t>грудні</a:t>
            </a:r>
            <a:r>
              <a:rPr lang="ru-RU" dirty="0" smtClean="0">
                <a:solidFill>
                  <a:schemeClr val="accent1"/>
                </a:solidFill>
              </a:rPr>
              <a:t> 1969 року </a:t>
            </a:r>
            <a:r>
              <a:rPr lang="ru-RU" dirty="0" err="1" smtClean="0"/>
              <a:t>розглядалося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про </a:t>
            </a:r>
            <a:r>
              <a:rPr lang="ru-RU" dirty="0" err="1" smtClean="0"/>
              <a:t>виключення</a:t>
            </a:r>
            <a:r>
              <a:rPr lang="ru-RU" dirty="0" smtClean="0"/>
              <a:t> І.М. </a:t>
            </a:r>
            <a:r>
              <a:rPr lang="ru-RU" dirty="0" err="1" smtClean="0"/>
              <a:t>Дзюби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Спілки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.</a:t>
            </a:r>
            <a:r>
              <a:rPr lang="uk-UA" dirty="0" smtClean="0"/>
              <a:t> На цих зборах виключити І.М. Дзюбу зі Спілки письменників України не вдалося. 26 грудня 1969 року в листі до президії Спілки письменників І.М. Дзюба відмежувався від своїх зарубіжних видавців та коментаторів і засудив </a:t>
            </a:r>
            <a:r>
              <a:rPr lang="uk-UA" dirty="0" smtClean="0"/>
              <a:t>їх.</a:t>
            </a:r>
          </a:p>
          <a:p>
            <a:r>
              <a:rPr lang="ru-RU" dirty="0" smtClean="0"/>
              <a:t>У 1969-1972 роках </a:t>
            </a:r>
            <a:r>
              <a:rPr lang="ru-RU" dirty="0" err="1" smtClean="0"/>
              <a:t>працював</a:t>
            </a:r>
            <a:r>
              <a:rPr lang="ru-RU" dirty="0" smtClean="0"/>
              <a:t> редактором у </a:t>
            </a:r>
            <a:r>
              <a:rPr lang="ru-RU" dirty="0" err="1" smtClean="0"/>
              <a:t>відділі</a:t>
            </a:r>
            <a:r>
              <a:rPr lang="ru-RU" dirty="0" smtClean="0"/>
              <a:t> </a:t>
            </a:r>
            <a:r>
              <a:rPr lang="ru-RU" dirty="0" err="1" smtClean="0"/>
              <a:t>перекладної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 </a:t>
            </a:r>
            <a:r>
              <a:rPr lang="ru-RU" dirty="0" err="1" smtClean="0"/>
              <a:t>видавництва</a:t>
            </a:r>
            <a:r>
              <a:rPr lang="ru-RU" dirty="0" smtClean="0"/>
              <a:t> "</a:t>
            </a:r>
            <a:r>
              <a:rPr lang="ru-RU" dirty="0" err="1" smtClean="0"/>
              <a:t>Дніпро</a:t>
            </a:r>
            <a:r>
              <a:rPr lang="ru-RU" dirty="0" smtClean="0"/>
              <a:t>"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3357586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  2 березня 1972 року відбулося засідання Президії Спілки письменників України. Розглядалася персональна справа І.М. Дзюби. Цього разу його виключили "за порушення статуту СПУ і виготовлення та розповсюдження матеріалів, які мають антирадянський, антикомуністичний характер, виражають націоналістичні погляди, зводять наклепи на радянський лад і національну політику партії та радянської держави". Постанова була прийнята одностайно. </a:t>
            </a:r>
            <a:endParaRPr lang="uk-UA" dirty="0" smtClean="0"/>
          </a:p>
          <a:p>
            <a:r>
              <a:rPr lang="uk-UA" dirty="0" smtClean="0"/>
              <a:t>  18 квітня 1972 року І.М. Дзюба був заарештований. Єдиний пункт звинувачення – праця "Інтернаціоналізм чи русифікація?"</a:t>
            </a:r>
            <a:endParaRPr lang="uk-UA" dirty="0"/>
          </a:p>
        </p:txBody>
      </p:sp>
      <p:pic>
        <p:nvPicPr>
          <p:cNvPr id="5" name="Рисунок 4" descr="2011_17_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14612" y="3357561"/>
            <a:ext cx="4071966" cy="32575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68" y="571480"/>
            <a:ext cx="5357850" cy="585791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16 травня 1973 року відбувся суд над І.М. Дзюбою і Київський обласний суд засудив його за статтею 62 Карного кодексу УРСР до 5 років таборів і 5 років заслання "за антирадянську діяльність". І.М. Дзюба тоді мав відкриту форму туберкульозу, цироз легенів. У жовтні 1973 року від звернувся до Президії Верховної Ради УРСР з проханням про помилування. Ураховуючи часткове визнання вини, 6 листопада 1973 року Президія Верховної Ради УРСР помилувала І.М. Дзюбу, він був звільнений. 9 листопада 1973 року виступив у "Літературній Україні" з покаянною заявою, в якій відрікся від своїх "колишніх помилкових поглядів". Перебував під офіційним наглядом, будучи позбавлений можливості творчої роботи. </a:t>
            </a:r>
            <a:endParaRPr lang="uk-UA" dirty="0"/>
          </a:p>
        </p:txBody>
      </p:sp>
      <p:pic>
        <p:nvPicPr>
          <p:cNvPr id="4" name="Рисунок 3" descr="Dzyuba_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714356"/>
            <a:ext cx="3484143" cy="43577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9001156" cy="290037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  У 1974-1982 роках </a:t>
            </a:r>
            <a:r>
              <a:rPr lang="ru-RU" dirty="0" err="1" smtClean="0"/>
              <a:t>працював</a:t>
            </a:r>
            <a:r>
              <a:rPr lang="ru-RU" dirty="0" smtClean="0"/>
              <a:t> </a:t>
            </a:r>
            <a:r>
              <a:rPr lang="ru-RU" dirty="0" err="1" smtClean="0"/>
              <a:t>коректором</a:t>
            </a:r>
            <a:r>
              <a:rPr lang="ru-RU" dirty="0" smtClean="0"/>
              <a:t>, </a:t>
            </a:r>
            <a:r>
              <a:rPr lang="ru-RU" dirty="0" err="1" smtClean="0"/>
              <a:t>літературним</a:t>
            </a:r>
            <a:r>
              <a:rPr lang="ru-RU" dirty="0" smtClean="0"/>
              <a:t> </a:t>
            </a:r>
            <a:r>
              <a:rPr lang="ru-RU" dirty="0" err="1" smtClean="0"/>
              <a:t>кореспондентом</a:t>
            </a:r>
            <a:r>
              <a:rPr lang="ru-RU" dirty="0" smtClean="0"/>
              <a:t> </a:t>
            </a:r>
            <a:r>
              <a:rPr lang="ru-RU" dirty="0" err="1" smtClean="0"/>
              <a:t>багатотиражної</a:t>
            </a:r>
            <a:r>
              <a:rPr lang="ru-RU" dirty="0" smtClean="0"/>
              <a:t> </a:t>
            </a:r>
            <a:r>
              <a:rPr lang="ru-RU" dirty="0" err="1" smtClean="0"/>
              <a:t>газети</a:t>
            </a:r>
            <a:r>
              <a:rPr lang="ru-RU" dirty="0" smtClean="0"/>
              <a:t> </a:t>
            </a:r>
            <a:r>
              <a:rPr lang="ru-RU" dirty="0" err="1" smtClean="0"/>
              <a:t>Київського</a:t>
            </a:r>
            <a:r>
              <a:rPr lang="ru-RU" dirty="0" smtClean="0"/>
              <a:t> </a:t>
            </a:r>
            <a:r>
              <a:rPr lang="ru-RU" dirty="0" err="1" smtClean="0"/>
              <a:t>авіаційного</a:t>
            </a:r>
            <a:r>
              <a:rPr lang="ru-RU" dirty="0" smtClean="0"/>
              <a:t> </a:t>
            </a:r>
            <a:r>
              <a:rPr lang="ru-RU" dirty="0" smtClean="0"/>
              <a:t>заводу.</a:t>
            </a:r>
          </a:p>
          <a:p>
            <a:r>
              <a:rPr lang="ru-RU" dirty="0" smtClean="0"/>
              <a:t>У 1980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поновлений</a:t>
            </a:r>
            <a:r>
              <a:rPr lang="ru-RU" dirty="0" smtClean="0"/>
              <a:t> в </a:t>
            </a:r>
            <a:r>
              <a:rPr lang="ru-RU" dirty="0" err="1" smtClean="0"/>
              <a:t>Спілці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 З 1982 року </a:t>
            </a:r>
            <a:r>
              <a:rPr lang="ru-RU" dirty="0" err="1" smtClean="0"/>
              <a:t>знаходився</a:t>
            </a:r>
            <a:r>
              <a:rPr lang="ru-RU" dirty="0" smtClean="0"/>
              <a:t> на </a:t>
            </a:r>
            <a:r>
              <a:rPr lang="ru-RU" dirty="0" err="1" smtClean="0"/>
              <a:t>творчій</a:t>
            </a:r>
            <a:r>
              <a:rPr lang="ru-RU" dirty="0" smtClean="0"/>
              <a:t> </a:t>
            </a:r>
            <a:r>
              <a:rPr lang="ru-RU" dirty="0" err="1" smtClean="0"/>
              <a:t>роботі</a:t>
            </a:r>
            <a:r>
              <a:rPr lang="ru-RU" dirty="0" smtClean="0"/>
              <a:t>. З листопада 1992 по </a:t>
            </a:r>
            <a:r>
              <a:rPr lang="ru-RU" dirty="0" err="1" smtClean="0"/>
              <a:t>серпень</a:t>
            </a:r>
            <a:r>
              <a:rPr lang="ru-RU" dirty="0" smtClean="0"/>
              <a:t> 1994 року – </a:t>
            </a:r>
            <a:r>
              <a:rPr lang="ru-RU" dirty="0" err="1" smtClean="0"/>
              <a:t>Міністр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  <a:r>
              <a:rPr lang="uk-UA" dirty="0" smtClean="0"/>
              <a:t> </a:t>
            </a:r>
            <a:endParaRPr lang="uk-UA" dirty="0" smtClean="0"/>
          </a:p>
          <a:p>
            <a:r>
              <a:rPr lang="uk-UA" dirty="0" smtClean="0"/>
              <a:t>Потім </a:t>
            </a:r>
            <a:r>
              <a:rPr lang="uk-UA" dirty="0" smtClean="0"/>
              <a:t>– старший науковий працівник відділу шевченкознавства Інституту літератури імені Т.Г. Шевченка Національної академії наук України. </a:t>
            </a:r>
            <a:endParaRPr lang="uk-UA" dirty="0"/>
          </a:p>
        </p:txBody>
      </p:sp>
      <p:pic>
        <p:nvPicPr>
          <p:cNvPr id="4" name="Рисунок 3" descr="Korpus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3357562"/>
            <a:ext cx="5000660" cy="32504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64</TotalTime>
  <Words>453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Іван Михайлович Дзюба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Герой України</vt:lpstr>
      <vt:lpstr>Дякую за увагу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Іван Михайлович Дзюба </dc:title>
  <dc:creator>Konstantin</dc:creator>
  <cp:lastModifiedBy>Konstantin</cp:lastModifiedBy>
  <cp:revision>8</cp:revision>
  <dcterms:created xsi:type="dcterms:W3CDTF">2013-11-13T15:15:32Z</dcterms:created>
  <dcterms:modified xsi:type="dcterms:W3CDTF">2013-11-13T16:30:26Z</dcterms:modified>
</cp:coreProperties>
</file>