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8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jp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7.xml"/><Relationship Id="rId4" Type="http://schemas.openxmlformats.org/officeDocument/2006/relationships/image" Target="../media/image4.jpg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9.xml"/><Relationship Id="rId7" Type="http://schemas.openxmlformats.org/officeDocument/2006/relationships/slide" Target="slide11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10.xml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96952"/>
            <a:ext cx="6350000" cy="344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18399" y="116632"/>
            <a:ext cx="817648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Засоби ураження бронетехніки противника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752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81029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Протитанкові гармати</a:t>
            </a:r>
            <a:endParaRPr lang="ru-RU" sz="2800" i="1" dirty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лево 7">
            <a:hlinkClick r:id="rId2" action="ppaction://hlinksldjump"/>
          </p:cNvPr>
          <p:cNvSpPr/>
          <p:nvPr/>
        </p:nvSpPr>
        <p:spPr>
          <a:xfrm>
            <a:off x="464344" y="5877272"/>
            <a:ext cx="1062345" cy="5661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464344" y="1556792"/>
            <a:ext cx="7924080" cy="2952976"/>
            <a:chOff x="464344" y="1556792"/>
            <a:chExt cx="7924080" cy="295297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44" y="1556792"/>
              <a:ext cx="3937301" cy="29529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4572000" y="1700808"/>
              <a:ext cx="381642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>
                  <a:solidFill>
                    <a:schemeClr val="tx2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rPr>
                <a:t>Мають властивості, аналогічні артилерії (за виключенням ракетної). Дозволяють пробивати товсту броню на відстанях порядку декількох кілометрів.</a:t>
              </a:r>
              <a:endParaRPr lang="ru-RU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64344" y="1495191"/>
            <a:ext cx="3919644" cy="3076178"/>
            <a:chOff x="5004048" y="3573016"/>
            <a:chExt cx="3919644" cy="3076178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3573016"/>
              <a:ext cx="3898523" cy="30761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6903106" y="3905024"/>
              <a:ext cx="2020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i="1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МЛ-20</a:t>
              </a:r>
              <a:endParaRPr lang="ru-RU" i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344532" y="1562132"/>
            <a:ext cx="4514984" cy="3009237"/>
            <a:chOff x="4324624" y="1528661"/>
            <a:chExt cx="4514984" cy="300923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4624" y="1528661"/>
              <a:ext cx="4514984" cy="30092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4788024" y="357301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i="1" dirty="0" smtClean="0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МТ-12</a:t>
              </a:r>
              <a:endParaRPr lang="ru-RU" i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030986" y="3429000"/>
            <a:ext cx="6595749" cy="3224588"/>
            <a:chOff x="1823750" y="3239069"/>
            <a:chExt cx="6595749" cy="3224588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750" y="3239069"/>
              <a:ext cx="6595749" cy="32245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2196174" y="3473100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i="1" dirty="0" smtClean="0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Д-30</a:t>
              </a:r>
              <a:endParaRPr lang="ru-RU" i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838648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4308" y="79626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Протитанкові засоби піхоти</a:t>
            </a:r>
            <a:endParaRPr lang="ru-RU" sz="2800" i="1" dirty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464344" y="5877272"/>
            <a:ext cx="1062345" cy="5661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47564" y="1500499"/>
            <a:ext cx="7920880" cy="4161802"/>
            <a:chOff x="539552" y="1457641"/>
            <a:chExt cx="7920880" cy="416180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457641"/>
              <a:ext cx="4738358" cy="29614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5652120" y="1556792"/>
              <a:ext cx="280831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>
                  <a:solidFill>
                    <a:schemeClr val="tx2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rPr>
                <a:t>Крім легких ПТУР, механізовані війська озброєні масовою протитанковою зброєю. До неї відносять ручні легкі і станкові протитанкові гранатомети, ручні протитанкові кумулятивні гранати.</a:t>
              </a:r>
              <a:endParaRPr lang="ru-RU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552" y="4419114"/>
              <a:ext cx="79208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>
                  <a:solidFill>
                    <a:schemeClr val="tx2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rPr>
                <a:t>Ручні протитанкові гранатомети (РПГ) прості у використанні і дозволяє запускати кумулятивні протитанкові, осколочно-фугасні, </a:t>
              </a:r>
              <a:r>
                <a:rPr lang="uk-UA" dirty="0" err="1" smtClean="0">
                  <a:solidFill>
                    <a:schemeClr val="tx2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rPr>
                <a:t>термобарічні</a:t>
              </a:r>
              <a:r>
                <a:rPr lang="uk-UA" dirty="0" smtClean="0">
                  <a:solidFill>
                    <a:schemeClr val="tx2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rPr>
                <a:t>, запальні і інші ракети. За їх допомогою можна уражати цілі на відстанях близько кілометра.</a:t>
              </a:r>
              <a:endParaRPr lang="ru-RU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4344" y="260648"/>
            <a:ext cx="8180844" cy="6187034"/>
            <a:chOff x="464344" y="260648"/>
            <a:chExt cx="8180844" cy="6187034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464344" y="620688"/>
              <a:ext cx="4962128" cy="5826994"/>
              <a:chOff x="464344" y="620688"/>
              <a:chExt cx="4962128" cy="5826994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344" y="620688"/>
                <a:ext cx="4962128" cy="330601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7791" y="3750671"/>
                <a:ext cx="3530119" cy="269701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5611228" y="260648"/>
              <a:ext cx="303396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>
                  <a:solidFill>
                    <a:schemeClr val="tx2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rPr>
                <a:t>Основним гранатометом ЗСУ є РПГ-7 і його модифікації, хоча використовуються більш нові зразки. Типи боєприпасів:</a:t>
              </a:r>
              <a:endParaRPr lang="ru-RU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796136" y="1949063"/>
            <a:ext cx="2952328" cy="732841"/>
            <a:chOff x="5796136" y="1949063"/>
            <a:chExt cx="2952328" cy="732841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448" y="2491404"/>
              <a:ext cx="1905000" cy="1905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796136" y="1949063"/>
              <a:ext cx="2952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uk-UA" dirty="0" smtClean="0">
                  <a:solidFill>
                    <a:schemeClr val="tx2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rPr>
                <a:t>Кумулятивний</a:t>
              </a:r>
              <a:endParaRPr lang="ru-RU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692860" y="4729945"/>
            <a:ext cx="2952328" cy="855404"/>
            <a:chOff x="5692860" y="4729945"/>
            <a:chExt cx="2952328" cy="85540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0188" y="5337699"/>
              <a:ext cx="1905000" cy="24765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692860" y="4729945"/>
              <a:ext cx="2952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uk-UA" dirty="0" err="1" smtClean="0">
                  <a:solidFill>
                    <a:schemeClr val="tx2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rPr>
                <a:t>Термобарічний</a:t>
              </a:r>
              <a:endParaRPr lang="ru-RU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692860" y="3861048"/>
            <a:ext cx="2952328" cy="692219"/>
            <a:chOff x="5692860" y="3861048"/>
            <a:chExt cx="2952328" cy="69221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448" y="4372292"/>
              <a:ext cx="1905000" cy="18097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692860" y="3861048"/>
              <a:ext cx="2952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uk-UA" dirty="0" err="1" smtClean="0">
                  <a:solidFill>
                    <a:schemeClr val="tx2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rPr>
                <a:t>Тандемний</a:t>
              </a:r>
              <a:r>
                <a:rPr lang="uk-UA" dirty="0" smtClean="0">
                  <a:solidFill>
                    <a:schemeClr val="tx2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rPr>
                <a:t> кумулятивний</a:t>
              </a:r>
              <a:endParaRPr lang="ru-RU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692860" y="2790405"/>
            <a:ext cx="2952328" cy="790995"/>
            <a:chOff x="5692860" y="2790405"/>
            <a:chExt cx="2952328" cy="790995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448" y="3429000"/>
              <a:ext cx="1905000" cy="1524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692860" y="2790405"/>
              <a:ext cx="2952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uk-UA" dirty="0" smtClean="0">
                  <a:solidFill>
                    <a:schemeClr val="tx2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rPr>
                <a:t>Осколочний</a:t>
              </a:r>
              <a:endParaRPr lang="ru-RU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7778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1029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Інженерні засоби</a:t>
            </a:r>
            <a:endParaRPr lang="ru-RU" sz="2800" i="1" dirty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464344" y="5877272"/>
            <a:ext cx="1062345" cy="5661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155" y="4220116"/>
            <a:ext cx="2534975" cy="1901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700808"/>
            <a:ext cx="354256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355976" y="1772816"/>
            <a:ext cx="42484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До інженерних засобів боротьби з бронетехнікою відносять міни і загородження. Протитанкові міни мають декілька кілограм вибухової речовини в металічному або пластиковому корпусі з детонатором </a:t>
            </a:r>
            <a:r>
              <a:rPr lang="uk-UA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нажимної</a:t>
            </a:r>
            <a:r>
              <a:rPr lang="uk-UA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дії. Найбільш широко розповсюджені </a:t>
            </a:r>
            <a:r>
              <a:rPr lang="uk-UA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протигусенічні</a:t>
            </a:r>
            <a:r>
              <a:rPr lang="uk-UA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uk-UA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антикліренсні</a:t>
            </a:r>
            <a:r>
              <a:rPr lang="uk-UA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міни. Перші вибухають під </a:t>
            </a:r>
            <a:r>
              <a:rPr lang="uk-UA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нажимом</a:t>
            </a:r>
            <a:r>
              <a:rPr lang="uk-UA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гусениці танка, інші  мають штир, яких під </a:t>
            </a:r>
            <a:r>
              <a:rPr lang="uk-UA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нажимом</a:t>
            </a:r>
            <a:r>
              <a:rPr lang="uk-UA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корпусу нахиляється і підриває міну. Міни встановлюються полями, які можуть бути керованими і некерованими.</a:t>
            </a:r>
            <a:endParaRPr lang="ru-RU" dirty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1354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980728"/>
            <a:ext cx="7992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До сучасних засобів ураження бронетехніки відносять:</a:t>
            </a:r>
          </a:p>
          <a:p>
            <a:endParaRPr lang="uk-UA" sz="20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20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Засоби боротьби загального призначення – для знищення живої сили і техніки противника різних родів військ, а також можуть успішно використовуватись проти танків і танкових угрупувань. До них відносять ракетні війська, авіацію, танки і артилерію;</a:t>
            </a:r>
          </a:p>
          <a:p>
            <a:pPr marL="285750" indent="-285750">
              <a:buFont typeface="Wingdings" pitchFamily="2" charset="2"/>
              <a:buChar char="Ø"/>
            </a:pPr>
            <a:endParaRPr lang="uk-UA" sz="20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20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Спеціальні протитанкові засоби – призначені для ураження танку прямою наводкою безпосередню по конкретному видимому танку. До них відносяться протитанкові керовані реактивні </a:t>
            </a:r>
            <a:r>
              <a:rPr lang="uk-UA" sz="2000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uk-UA" sz="20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наряди </a:t>
            </a:r>
            <a:r>
              <a:rPr lang="uk-UA" sz="20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(ПТУРС), гранатомети, </a:t>
            </a:r>
            <a:r>
              <a:rPr lang="uk-UA" sz="20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безвідкатні</a:t>
            </a:r>
            <a:r>
              <a:rPr lang="uk-UA" sz="20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гармати, гранати, а також інженерні мінно-вибухові загородження.</a:t>
            </a:r>
          </a:p>
        </p:txBody>
      </p:sp>
    </p:spTree>
    <p:extLst>
      <p:ext uri="{BB962C8B-B14F-4D97-AF65-F5344CB8AC3E}">
        <p14:creationId xmlns:p14="http://schemas.microsoft.com/office/powerpoint/2010/main" val="39899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1029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Засоби боротьби загального призначення</a:t>
            </a:r>
            <a:endParaRPr lang="ru-RU" sz="2800" i="1" dirty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95536" y="1700808"/>
            <a:ext cx="2448272" cy="2160676"/>
            <a:chOff x="395536" y="1700808"/>
            <a:chExt cx="2448272" cy="2160676"/>
          </a:xfrm>
        </p:grpSpPr>
        <p:sp>
          <p:nvSpPr>
            <p:cNvPr id="5" name="Прямоугольник с двумя вырезанными соседними углами 4"/>
            <p:cNvSpPr/>
            <p:nvPr/>
          </p:nvSpPr>
          <p:spPr>
            <a:xfrm>
              <a:off x="395536" y="1700808"/>
              <a:ext cx="2448272" cy="2160240"/>
            </a:xfrm>
            <a:prstGeom prst="snip2Same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52" y="2263224"/>
              <a:ext cx="2117440" cy="15982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TextBox 12">
              <a:hlinkClick r:id="rId3" action="ppaction://hlinksldjump"/>
            </p:cNvPr>
            <p:cNvSpPr txBox="1"/>
            <p:nvPr/>
          </p:nvSpPr>
          <p:spPr>
            <a:xfrm>
              <a:off x="755576" y="1893892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i="1" dirty="0" smtClean="0">
                  <a:solidFill>
                    <a:schemeClr val="tx2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rPr>
                <a:t>Ядерна зброя</a:t>
              </a:r>
              <a:endParaRPr lang="ru-RU" i="1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084168" y="1700808"/>
            <a:ext cx="2448272" cy="2160240"/>
            <a:chOff x="6084168" y="1700808"/>
            <a:chExt cx="2448272" cy="2160240"/>
          </a:xfrm>
        </p:grpSpPr>
        <p:sp>
          <p:nvSpPr>
            <p:cNvPr id="8" name="Прямоугольник с двумя вырезанными соседними углами 7"/>
            <p:cNvSpPr/>
            <p:nvPr/>
          </p:nvSpPr>
          <p:spPr>
            <a:xfrm>
              <a:off x="6084168" y="1700808"/>
              <a:ext cx="2448272" cy="2160240"/>
            </a:xfrm>
            <a:prstGeom prst="snip2Same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962" y="2312126"/>
              <a:ext cx="2250684" cy="1500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TextBox 13">
              <a:hlinkClick r:id="rId5" action="ppaction://hlinksldjump"/>
            </p:cNvPr>
            <p:cNvSpPr txBox="1"/>
            <p:nvPr/>
          </p:nvSpPr>
          <p:spPr>
            <a:xfrm>
              <a:off x="6444208" y="1893892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i="1" dirty="0" smtClean="0">
                  <a:solidFill>
                    <a:schemeClr val="tx2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rPr>
                <a:t>Авіація</a:t>
              </a:r>
              <a:endParaRPr lang="ru-RU" i="1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632645" y="4221088"/>
            <a:ext cx="2448272" cy="2301614"/>
            <a:chOff x="4632645" y="4221088"/>
            <a:chExt cx="2448272" cy="2301614"/>
          </a:xfrm>
        </p:grpSpPr>
        <p:sp>
          <p:nvSpPr>
            <p:cNvPr id="7" name="Прямоугольник с двумя вырезанными соседними углами 6"/>
            <p:cNvSpPr/>
            <p:nvPr/>
          </p:nvSpPr>
          <p:spPr>
            <a:xfrm>
              <a:off x="4632645" y="4221088"/>
              <a:ext cx="2448272" cy="2160240"/>
            </a:xfrm>
            <a:prstGeom prst="snip2Same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272" y="4575993"/>
              <a:ext cx="1946709" cy="1946709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>
              <a:off x="4999530" y="4355376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i="1" dirty="0" smtClean="0">
                  <a:solidFill>
                    <a:schemeClr val="tx2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rPr>
                <a:t>Артилерія</a:t>
              </a:r>
              <a:endParaRPr lang="ru-RU" i="1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619672" y="4221088"/>
            <a:ext cx="2536012" cy="2160240"/>
            <a:chOff x="1619672" y="4221088"/>
            <a:chExt cx="2536012" cy="2160240"/>
          </a:xfrm>
        </p:grpSpPr>
        <p:sp>
          <p:nvSpPr>
            <p:cNvPr id="6" name="Прямоугольник с двумя вырезанными соседними углами 5"/>
            <p:cNvSpPr/>
            <p:nvPr/>
          </p:nvSpPr>
          <p:spPr>
            <a:xfrm>
              <a:off x="1619672" y="4221088"/>
              <a:ext cx="2448272" cy="2160240"/>
            </a:xfrm>
            <a:prstGeom prst="snip2Same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4725144"/>
              <a:ext cx="2536012" cy="1648408"/>
            </a:xfrm>
            <a:prstGeom prst="rect">
              <a:avLst/>
            </a:prstGeom>
          </p:spPr>
        </p:pic>
        <p:sp>
          <p:nvSpPr>
            <p:cNvPr id="16" name="TextBox 15">
              <a:hlinkClick r:id="rId9" action="ppaction://hlinksldjump"/>
            </p:cNvPr>
            <p:cNvSpPr txBox="1"/>
            <p:nvPr/>
          </p:nvSpPr>
          <p:spPr>
            <a:xfrm>
              <a:off x="1979712" y="4355376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i="1" dirty="0" smtClean="0">
                  <a:solidFill>
                    <a:schemeClr val="tx2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rPr>
                <a:t>Танки</a:t>
              </a:r>
              <a:endParaRPr lang="ru-RU" i="1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498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81029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Ядерна зброя</a:t>
            </a:r>
            <a:endParaRPr lang="ru-RU" sz="2800" i="1" dirty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19" y="1556792"/>
            <a:ext cx="4374713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860032" y="1556792"/>
            <a:ext cx="357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Ядерні удари можуть наносити колосальні втрати як танкам, так і живій силі танкових військ. Однак при вирішенні задачі ураження танкових військ на полі бою доцільно розраховувати нанесення втрат екіпажам в танках або поза ними. Це дозволяє позбавляти боєздатності противника при більш економному використанні боєприпасів, швидше і при достатньо високій надійності ураження.</a:t>
            </a:r>
            <a:endParaRPr lang="ru-RU" dirty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464344" y="5877272"/>
            <a:ext cx="1062345" cy="5661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70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1029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Танки</a:t>
            </a:r>
            <a:endParaRPr lang="ru-RU" sz="2800" i="1" dirty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469153" y="5896442"/>
            <a:ext cx="1062345" cy="5661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11560" y="1531666"/>
            <a:ext cx="7926459" cy="4339650"/>
            <a:chOff x="461965" y="1556792"/>
            <a:chExt cx="7926459" cy="433965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65" y="1556792"/>
              <a:ext cx="4760001" cy="25767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5364088" y="1556792"/>
              <a:ext cx="302433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>
                  <a:solidFill>
                    <a:schemeClr val="tx2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rPr>
                <a:t>В найбільш маневрених формах бою, таких, як зустрічний бій, наступ, </a:t>
              </a:r>
              <a:r>
                <a:rPr lang="uk-UA" dirty="0" smtClean="0">
                  <a:solidFill>
                    <a:schemeClr val="tx2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rPr>
                <a:t>переслідування, оборона, </a:t>
              </a:r>
              <a:r>
                <a:rPr lang="uk-UA" dirty="0">
                  <a:solidFill>
                    <a:schemeClr val="tx2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rPr>
                <a:t>найсильнішим засобом проти бронетехніки є танк. Він здатен вести успішну боротьбу в будь-якому напрямку на ходу, завдяки башті, що обертається</a:t>
              </a:r>
              <a:r>
                <a:rPr lang="uk-UA" dirty="0" smtClean="0">
                  <a:solidFill>
                    <a:schemeClr val="tx2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ru-RU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1965" y="4419114"/>
              <a:ext cx="763842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>
                  <a:solidFill>
                    <a:schemeClr val="tx2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rPr>
                <a:t>В конструкціях сучасних танків враховані найсучасніші засоби знищення бронетехніки (протитанкові гармати і протитанкові </a:t>
              </a:r>
              <a:r>
                <a:rPr lang="uk-UA" dirty="0" smtClean="0">
                  <a:solidFill>
                    <a:schemeClr val="tx2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rPr>
                <a:t>керовані </a:t>
              </a:r>
              <a:r>
                <a:rPr lang="uk-UA" dirty="0">
                  <a:solidFill>
                    <a:schemeClr val="tx2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rPr>
                <a:t>реактивні </a:t>
              </a:r>
              <a:r>
                <a:rPr lang="uk-UA" dirty="0">
                  <a:solidFill>
                    <a:schemeClr val="tx2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rPr>
                <a:t>с</a:t>
              </a:r>
              <a:r>
                <a:rPr lang="uk-UA" dirty="0" smtClean="0">
                  <a:solidFill>
                    <a:schemeClr val="tx2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rPr>
                <a:t>наряди</a:t>
              </a:r>
              <a:r>
                <a:rPr lang="uk-UA" dirty="0">
                  <a:solidFill>
                    <a:schemeClr val="tx2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rPr>
                <a:t>) і найбільш надійні засоби захисту від вогню </a:t>
              </a:r>
              <a:r>
                <a:rPr lang="uk-UA" dirty="0" smtClean="0">
                  <a:solidFill>
                    <a:schemeClr val="tx2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rPr>
                <a:t>противника (конфігурація і якість </a:t>
              </a:r>
              <a:r>
                <a:rPr lang="uk-UA" dirty="0" err="1" smtClean="0">
                  <a:solidFill>
                    <a:schemeClr val="tx2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rPr>
                <a:t>бронекорпуса</a:t>
              </a:r>
              <a:r>
                <a:rPr lang="uk-UA" dirty="0" smtClean="0">
                  <a:solidFill>
                    <a:schemeClr val="tx2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rPr>
                <a:t>, висока маневреність).</a:t>
              </a:r>
              <a:endParaRPr lang="ru-RU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11560" y="1624301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Танки, що знаходяться на озброєнні ЗСУ:</a:t>
            </a:r>
            <a:endParaRPr lang="ru-RU" dirty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69153" y="2020455"/>
            <a:ext cx="4644008" cy="2942414"/>
            <a:chOff x="611560" y="2204864"/>
            <a:chExt cx="4644008" cy="294241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2204864"/>
              <a:ext cx="4644008" cy="29424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1000325" y="2492896"/>
              <a:ext cx="763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i="1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Т-80</a:t>
              </a:r>
              <a:endParaRPr lang="ru-RU" i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527706" y="2042535"/>
            <a:ext cx="4220758" cy="2898254"/>
            <a:chOff x="4496320" y="2093995"/>
            <a:chExt cx="4220758" cy="289825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6320" y="2093995"/>
              <a:ext cx="4220758" cy="28982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7830534" y="4415521"/>
              <a:ext cx="744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i="1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Т-64</a:t>
              </a:r>
              <a:endParaRPr lang="ru-RU" i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748729" y="3861048"/>
            <a:ext cx="4344144" cy="2782967"/>
            <a:chOff x="3275856" y="3755794"/>
            <a:chExt cx="4344144" cy="278296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3755794"/>
              <a:ext cx="4344144" cy="27829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3455368" y="3948668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i="1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Т-84 «Оплот»</a:t>
              </a:r>
              <a:endParaRPr lang="ru-RU" i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55904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1029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Артилерія</a:t>
            </a:r>
            <a:endParaRPr lang="ru-RU" sz="2800" i="1" dirty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464344" y="5877272"/>
            <a:ext cx="1062345" cy="5661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11560" y="1484784"/>
            <a:ext cx="7632848" cy="4101818"/>
            <a:chOff x="611560" y="1484784"/>
            <a:chExt cx="7632848" cy="410181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1484784"/>
              <a:ext cx="3706341" cy="26244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4427984" y="1504367"/>
              <a:ext cx="360040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>
                  <a:solidFill>
                    <a:schemeClr val="tx2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rPr>
                <a:t>Використання вогню артилерії з закритих позицій для знищення бронетехніки потребує великої кількості звичайних </a:t>
              </a:r>
              <a:r>
                <a:rPr lang="uk-UA" dirty="0">
                  <a:solidFill>
                    <a:schemeClr val="tx2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rPr>
                <a:t>с</a:t>
              </a:r>
              <a:r>
                <a:rPr lang="uk-UA" dirty="0" smtClean="0">
                  <a:solidFill>
                    <a:schemeClr val="tx2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rPr>
                <a:t>нарядів і наявності великої кількості артилерії. Загороджувальний вогонь при високих бойових швидкостях танків виявляється малоефективним.</a:t>
              </a:r>
              <a:endParaRPr lang="ru-RU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3568" y="4109274"/>
              <a:ext cx="756084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>
                  <a:solidFill>
                    <a:schemeClr val="tx2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rPr>
                <a:t>Але вся артилерія (крім мінометів), що стоїть на закритих позиціях, здатна вести боротьбу з бронетехнікою прямою наводкою. Броня бойових машин піхоти і подібної бронетехніки в більшості випадків захищає проти куль і уламків, тому артилерія має дуже важливе значення у знищенні таких цілей.</a:t>
              </a:r>
              <a:endParaRPr lang="ru-RU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07504" y="1343376"/>
            <a:ext cx="5286219" cy="3412890"/>
            <a:chOff x="323528" y="1504367"/>
            <a:chExt cx="5286219" cy="341289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504367"/>
              <a:ext cx="5286219" cy="34128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683568" y="1700808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i="1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БМ-21 «Град»</a:t>
              </a:r>
              <a:endParaRPr lang="ru-RU" i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293753" y="1484784"/>
            <a:ext cx="3850247" cy="2284673"/>
            <a:chOff x="5580112" y="1654691"/>
            <a:chExt cx="3850247" cy="2284673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1654691"/>
              <a:ext cx="3244722" cy="22846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6804248" y="1804174"/>
              <a:ext cx="2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i="1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2С1 «Гвоздика»</a:t>
              </a:r>
              <a:endParaRPr lang="ru-RU" i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652368" y="3769457"/>
            <a:ext cx="4886107" cy="2582656"/>
            <a:chOff x="483815" y="3819777"/>
            <a:chExt cx="4886107" cy="258265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815" y="3819777"/>
              <a:ext cx="4886107" cy="25826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3131840" y="4109274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2С3 «Акація»</a:t>
              </a:r>
              <a:endParaRPr lang="ru-RU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2513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1029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Авіація</a:t>
            </a:r>
            <a:endParaRPr lang="ru-RU" sz="2800" i="1" dirty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464344" y="5877272"/>
            <a:ext cx="1062345" cy="5661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83567" y="1470746"/>
            <a:ext cx="7734815" cy="4339650"/>
            <a:chOff x="683567" y="1481526"/>
            <a:chExt cx="7734815" cy="4339650"/>
          </a:xfrm>
        </p:grpSpPr>
        <p:sp>
          <p:nvSpPr>
            <p:cNvPr id="3" name="TextBox 2"/>
            <p:cNvSpPr txBox="1"/>
            <p:nvPr/>
          </p:nvSpPr>
          <p:spPr>
            <a:xfrm>
              <a:off x="5394046" y="1481526"/>
              <a:ext cx="302433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>
                  <a:solidFill>
                    <a:schemeClr val="tx2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rPr>
                <a:t>Бойові дії авіації характеризуються раптовістю потужністю ударів, дальністю дії і високою маневреністю. Крім того, авіація має важливу якість – можливість вести боротьбу з танковими колонами в русі.</a:t>
              </a:r>
              <a:endParaRPr lang="ru-RU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683567" y="1481526"/>
              <a:ext cx="7344817" cy="4339650"/>
              <a:chOff x="683567" y="1481526"/>
              <a:chExt cx="7344817" cy="4339650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567" y="1481526"/>
                <a:ext cx="4711135" cy="282668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755576" y="4343848"/>
                <a:ext cx="727280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dirty="0" smtClean="0">
                    <a:solidFill>
                      <a:schemeClr val="tx2">
                        <a:lumMod val="9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Авіація може використовувати як звичайні бомби фугасної й осколочно-фугасної дії, так і спеціальні протитанкові кумулятивні бомби й ракети.  Для боротьби з окремими групами танків, що прорвались вперед, можуть використовуватись бойові гелікоптери з кумулятивними ракетами і запалюючими засобами. </a:t>
                </a:r>
                <a:endParaRPr lang="ru-RU" dirty="0">
                  <a:solidFill>
                    <a:schemeClr val="tx2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444916" y="1268760"/>
            <a:ext cx="5188436" cy="3458957"/>
            <a:chOff x="444916" y="1268760"/>
            <a:chExt cx="5188436" cy="3458957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916" y="1268760"/>
              <a:ext cx="5188436" cy="34589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995516" y="1628800"/>
              <a:ext cx="1560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i="1" dirty="0" smtClean="0">
                  <a:solidFill>
                    <a:schemeClr val="bg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Су-25</a:t>
              </a:r>
              <a:endParaRPr lang="ru-RU" i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211960" y="1334853"/>
            <a:ext cx="4752528" cy="3326770"/>
            <a:chOff x="4211960" y="1334853"/>
            <a:chExt cx="4752528" cy="332677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1334853"/>
              <a:ext cx="4752528" cy="33267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4788024" y="162880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i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Мі-24</a:t>
              </a:r>
              <a:endParaRPr lang="ru-RU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150982" y="3698647"/>
            <a:ext cx="4437242" cy="2958162"/>
            <a:chOff x="2150982" y="3698647"/>
            <a:chExt cx="4437242" cy="2958162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982" y="3698647"/>
              <a:ext cx="4437242" cy="29581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5148064" y="393305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i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Су-24 </a:t>
              </a:r>
              <a:endParaRPr lang="ru-RU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5572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1029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Спеціальні протитанкові засоби</a:t>
            </a:r>
            <a:endParaRPr lang="ru-RU" sz="2800" i="1" dirty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78786" y="1853208"/>
            <a:ext cx="2448272" cy="2160240"/>
            <a:chOff x="378786" y="1853208"/>
            <a:chExt cx="2448272" cy="2160240"/>
          </a:xfrm>
        </p:grpSpPr>
        <p:sp>
          <p:nvSpPr>
            <p:cNvPr id="5" name="Прямоугольник с двумя вырезанными соседними углами 4"/>
            <p:cNvSpPr/>
            <p:nvPr/>
          </p:nvSpPr>
          <p:spPr>
            <a:xfrm>
              <a:off x="378786" y="1853208"/>
              <a:ext cx="2448272" cy="2160240"/>
            </a:xfrm>
            <a:prstGeom prst="snip2Same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064" y="2492896"/>
              <a:ext cx="1688976" cy="1406073"/>
            </a:xfrm>
            <a:prstGeom prst="rect">
              <a:avLst/>
            </a:prstGeom>
          </p:spPr>
        </p:pic>
        <p:sp>
          <p:nvSpPr>
            <p:cNvPr id="10" name="TextBox 9">
              <a:hlinkClick r:id="rId3" action="ppaction://hlinksldjump"/>
            </p:cNvPr>
            <p:cNvSpPr txBox="1"/>
            <p:nvPr/>
          </p:nvSpPr>
          <p:spPr>
            <a:xfrm>
              <a:off x="827755" y="1988840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i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ПТУР</a:t>
              </a:r>
              <a:endParaRPr lang="ru-RU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583839" y="4365104"/>
            <a:ext cx="2448272" cy="2160240"/>
            <a:chOff x="1583839" y="4365104"/>
            <a:chExt cx="2448272" cy="2160240"/>
          </a:xfrm>
        </p:grpSpPr>
        <p:sp>
          <p:nvSpPr>
            <p:cNvPr id="6" name="Прямоугольник с двумя вырезанными соседними углами 5"/>
            <p:cNvSpPr/>
            <p:nvPr/>
          </p:nvSpPr>
          <p:spPr>
            <a:xfrm>
              <a:off x="1583839" y="4365104"/>
              <a:ext cx="2448272" cy="2160240"/>
            </a:xfrm>
            <a:prstGeom prst="snip2Same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370" y="5085184"/>
              <a:ext cx="2257209" cy="1265287"/>
            </a:xfrm>
            <a:prstGeom prst="rect">
              <a:avLst/>
            </a:prstGeom>
          </p:spPr>
        </p:pic>
        <p:sp>
          <p:nvSpPr>
            <p:cNvPr id="12" name="TextBox 11">
              <a:hlinkClick r:id="rId5" action="ppaction://hlinksldjump"/>
            </p:cNvPr>
            <p:cNvSpPr txBox="1"/>
            <p:nvPr/>
          </p:nvSpPr>
          <p:spPr>
            <a:xfrm>
              <a:off x="1927043" y="4438853"/>
              <a:ext cx="18000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Протитанкові гармати</a:t>
              </a:r>
              <a:endPara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574924" y="4365104"/>
            <a:ext cx="2730456" cy="2160240"/>
            <a:chOff x="4574924" y="4365104"/>
            <a:chExt cx="2730456" cy="2160240"/>
          </a:xfrm>
        </p:grpSpPr>
        <p:sp>
          <p:nvSpPr>
            <p:cNvPr id="7" name="Прямоугольник с двумя вырезанными соседними углами 6"/>
            <p:cNvSpPr/>
            <p:nvPr/>
          </p:nvSpPr>
          <p:spPr>
            <a:xfrm>
              <a:off x="4716016" y="4365104"/>
              <a:ext cx="2448272" cy="2160240"/>
            </a:xfrm>
            <a:prstGeom prst="snip2Same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50031">
              <a:off x="4574924" y="5214125"/>
              <a:ext cx="2730456" cy="682614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>
              <a:off x="4968044" y="4438851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i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Протитанкові засоби піхоти</a:t>
              </a:r>
              <a:endParaRPr lang="ru-RU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880366" y="1853208"/>
            <a:ext cx="4263634" cy="2160240"/>
            <a:chOff x="4880366" y="1853208"/>
            <a:chExt cx="4263634" cy="2160240"/>
          </a:xfrm>
        </p:grpSpPr>
        <p:sp>
          <p:nvSpPr>
            <p:cNvPr id="8" name="Прямоугольник с двумя вырезанными соседними углами 7"/>
            <p:cNvSpPr/>
            <p:nvPr/>
          </p:nvSpPr>
          <p:spPr>
            <a:xfrm>
              <a:off x="5868144" y="1853208"/>
              <a:ext cx="2448272" cy="2160240"/>
            </a:xfrm>
            <a:prstGeom prst="snip2Same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hlinkClick r:id="rId8" action="ppaction://hlinksldjump"/>
            </p:cNvPr>
            <p:cNvSpPr txBox="1"/>
            <p:nvPr/>
          </p:nvSpPr>
          <p:spPr>
            <a:xfrm>
              <a:off x="6156176" y="1859424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i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Інженерні засоби, міни</a:t>
              </a:r>
              <a:endParaRPr lang="ru-RU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366" y="2637106"/>
              <a:ext cx="4263634" cy="1117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246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1029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ПТУР</a:t>
            </a:r>
            <a:endParaRPr lang="ru-RU" sz="2800" i="1" dirty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464344" y="5877272"/>
            <a:ext cx="1062345" cy="5661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83568" y="1556792"/>
            <a:ext cx="7700485" cy="4874477"/>
            <a:chOff x="683568" y="1556792"/>
            <a:chExt cx="7700485" cy="487447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1556792"/>
              <a:ext cx="3795316" cy="39662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4639637" y="1629955"/>
              <a:ext cx="3744416" cy="480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В результаті використання кумулятивного заряду, ракетного двигуна і телекерування на відстані, було створено зброю, що пробиває броню будь-якого танка на граничній відстані прямої видимості з першого або другого пострілу. ПТУР є надзвичайно ефективним засобом проти бронетехніки, але має «мертву зону» – ракетою неможливо керувати на відстанях до 300 м. </a:t>
              </a:r>
              <a:r>
                <a:rPr lang="uk-UA" dirty="0" err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ПТУРи</a:t>
              </a:r>
              <a:r>
                <a:rPr lang="uk-UA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встановлюються на літаки, гелікоптери і бронетехніку, а також безпосередньо на полі бою.</a:t>
              </a:r>
              <a:endPara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04738" y="1556792"/>
            <a:ext cx="4752975" cy="2914650"/>
            <a:chOff x="683568" y="1606289"/>
            <a:chExt cx="4752975" cy="291465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1606289"/>
              <a:ext cx="4752975" cy="29146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995516" y="1916832"/>
              <a:ext cx="15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i="1" dirty="0" smtClean="0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«Конкурс»</a:t>
              </a:r>
              <a:endParaRPr lang="ru-RU" i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844571" y="1612982"/>
            <a:ext cx="3976193" cy="2802269"/>
            <a:chOff x="4855369" y="1612982"/>
            <a:chExt cx="3976193" cy="280226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5369" y="1612982"/>
              <a:ext cx="3976193" cy="28022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5148064" y="1837504"/>
              <a:ext cx="1291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i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«Фагот»</a:t>
              </a:r>
              <a:endParaRPr lang="ru-RU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496512" y="3353853"/>
            <a:ext cx="4286250" cy="3219450"/>
            <a:chOff x="2335759" y="3211819"/>
            <a:chExt cx="4286250" cy="321945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5759" y="3211819"/>
              <a:ext cx="4286250" cy="32194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2894708" y="3508803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i="1" dirty="0" smtClean="0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«Скіф»</a:t>
              </a:r>
              <a:endParaRPr lang="ru-RU" i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644764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193</TotalTime>
  <Words>693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21</cp:revision>
  <dcterms:created xsi:type="dcterms:W3CDTF">2014-11-01T11:57:34Z</dcterms:created>
  <dcterms:modified xsi:type="dcterms:W3CDTF">2014-11-01T19:52:52Z</dcterms:modified>
</cp:coreProperties>
</file>