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Еволюція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грошей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Чи можливе повернення до золота?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/>
              <a:t>Золотий стандарт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200" dirty="0" smtClean="0"/>
              <a:t>Вперше був введений у Великобританії (юридично в кінці </a:t>
            </a:r>
            <a:r>
              <a:rPr lang="uk-UA" sz="2200" dirty="0" smtClean="0"/>
              <a:t>1</a:t>
            </a:r>
            <a:r>
              <a:rPr lang="uk-UA" sz="2200" dirty="0" smtClean="0"/>
              <a:t>8 ст., фактично з 1821 року). У Франції, Німеччині, Росії, Італії, Японії , США та в інших капіталістичних країнах введення золотого стандарту було завершено в останній чверті 19 ст.. </a:t>
            </a:r>
            <a:endParaRPr lang="ru-RU" sz="2200" dirty="0"/>
          </a:p>
        </p:txBody>
      </p:sp>
      <p:pic>
        <p:nvPicPr>
          <p:cNvPr id="5" name="Содержимое 4" descr="5237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424737"/>
            <a:ext cx="4625975" cy="3735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l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Золотомонетний стандарт зазнав краху з початком загальної кризи капіталізму,коли спалахнула перша світова війна. Він був замінений паперово-грошовим зверненням. Недоліком золотого стандарту було те, що існувала необхідність регулярних перевезень великих обсягів золота між країнами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214554"/>
            <a:ext cx="6929486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1362075"/>
          </a:xfrm>
        </p:spPr>
        <p:txBody>
          <a:bodyPr/>
          <a:lstStyle/>
          <a:p>
            <a:r>
              <a:rPr lang="ru-RU" b="0" dirty="0" smtClean="0"/>
              <a:t>Причини </a:t>
            </a:r>
            <a:r>
              <a:rPr lang="ru-RU" b="0" dirty="0" err="1" smtClean="0"/>
              <a:t>демонетизації</a:t>
            </a:r>
            <a:r>
              <a:rPr lang="ru-RU" b="0" dirty="0" smtClean="0"/>
              <a:t> золота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285992"/>
            <a:ext cx="7772400" cy="3643337"/>
          </a:xfrm>
        </p:spPr>
        <p:txBody>
          <a:bodyPr>
            <a:normAutofit lnSpcReduction="10000"/>
          </a:bodyPr>
          <a:lstStyle/>
          <a:p>
            <a:r>
              <a:rPr lang="ru-RU" sz="2300" dirty="0" smtClean="0">
                <a:solidFill>
                  <a:schemeClr val="tx1"/>
                </a:solidFill>
              </a:rPr>
              <a:t>1. Недостача золота для </a:t>
            </a:r>
            <a:r>
              <a:rPr lang="ru-RU" sz="2300" dirty="0" err="1" smtClean="0">
                <a:solidFill>
                  <a:schemeClr val="tx1"/>
                </a:solidFill>
              </a:rPr>
              <a:t>забезпечення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розміну</a:t>
            </a:r>
            <a:r>
              <a:rPr lang="ru-RU" sz="2300" dirty="0" smtClean="0">
                <a:solidFill>
                  <a:schemeClr val="tx1"/>
                </a:solidFill>
              </a:rPr>
              <a:t> банкнот. До </a:t>
            </a:r>
            <a:r>
              <a:rPr lang="ru-RU" sz="2300" dirty="0" err="1" smtClean="0">
                <a:solidFill>
                  <a:schemeClr val="tx1"/>
                </a:solidFill>
              </a:rPr>
              <a:t>кінця</a:t>
            </a:r>
            <a:r>
              <a:rPr lang="ru-RU" sz="2300" dirty="0" smtClean="0">
                <a:solidFill>
                  <a:schemeClr val="tx1"/>
                </a:solidFill>
              </a:rPr>
              <a:t> 1971 року </a:t>
            </a:r>
            <a:r>
              <a:rPr lang="ru-RU" sz="2300" dirty="0" err="1" smtClean="0">
                <a:solidFill>
                  <a:schemeClr val="tx1"/>
                </a:solidFill>
              </a:rPr>
              <a:t>золотий</a:t>
            </a:r>
            <a:r>
              <a:rPr lang="ru-RU" sz="2300" dirty="0" smtClean="0">
                <a:solidFill>
                  <a:schemeClr val="tx1"/>
                </a:solidFill>
              </a:rPr>
              <a:t> запас США </a:t>
            </a:r>
            <a:r>
              <a:rPr lang="ru-RU" sz="2300" dirty="0" err="1" smtClean="0">
                <a:solidFill>
                  <a:schemeClr val="tx1"/>
                </a:solidFill>
              </a:rPr>
              <a:t>склав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усього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лише</a:t>
            </a:r>
            <a:r>
              <a:rPr lang="ru-RU" sz="2300" dirty="0" smtClean="0">
                <a:solidFill>
                  <a:schemeClr val="tx1"/>
                </a:solidFill>
              </a:rPr>
              <a:t> 8,6 тис. т (22%), а </a:t>
            </a:r>
            <a:r>
              <a:rPr lang="ru-RU" sz="2300" dirty="0" err="1" smtClean="0">
                <a:solidFill>
                  <a:schemeClr val="tx1"/>
                </a:solidFill>
              </a:rPr>
              <a:t>долар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продовжував</a:t>
            </a:r>
            <a:r>
              <a:rPr lang="ru-RU" sz="2300" dirty="0" smtClean="0">
                <a:solidFill>
                  <a:schemeClr val="tx1"/>
                </a:solidFill>
              </a:rPr>
              <a:t> </a:t>
            </a:r>
            <a:r>
              <a:rPr lang="ru-RU" sz="2300" dirty="0" err="1" smtClean="0">
                <a:solidFill>
                  <a:schemeClr val="tx1"/>
                </a:solidFill>
              </a:rPr>
              <a:t>залишатися</a:t>
            </a:r>
            <a:r>
              <a:rPr lang="ru-RU" sz="2300" dirty="0" smtClean="0">
                <a:solidFill>
                  <a:schemeClr val="tx1"/>
                </a:solidFill>
              </a:rPr>
              <a:t> резервною валютою. </a:t>
            </a:r>
            <a:r>
              <a:rPr lang="ru-RU" sz="2300" dirty="0" err="1" smtClean="0">
                <a:solidFill>
                  <a:schemeClr val="tx1"/>
                </a:solidFill>
              </a:rPr>
              <a:t>Золотий</a:t>
            </a:r>
            <a:r>
              <a:rPr lang="ru-RU" sz="2300" dirty="0" smtClean="0">
                <a:solidFill>
                  <a:schemeClr val="tx1"/>
                </a:solidFill>
              </a:rPr>
              <a:t> запас США </a:t>
            </a:r>
            <a:r>
              <a:rPr lang="ru-RU" sz="2300" dirty="0" err="1" smtClean="0">
                <a:solidFill>
                  <a:schemeClr val="tx1"/>
                </a:solidFill>
              </a:rPr>
              <a:t>склав</a:t>
            </a:r>
            <a:r>
              <a:rPr lang="ru-RU" sz="2300" dirty="0" smtClean="0">
                <a:solidFill>
                  <a:schemeClr val="tx1"/>
                </a:solidFill>
              </a:rPr>
              <a:t> 22% </a:t>
            </a:r>
            <a:r>
              <a:rPr lang="ru-RU" sz="2300" dirty="0" err="1" smtClean="0">
                <a:solidFill>
                  <a:schemeClr val="tx1"/>
                </a:solidFill>
              </a:rPr>
              <a:t>доларових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активів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іноземних</a:t>
            </a:r>
            <a:r>
              <a:rPr lang="ru-RU" sz="2300" dirty="0" smtClean="0">
                <a:solidFill>
                  <a:schemeClr val="tx1"/>
                </a:solidFill>
              </a:rPr>
              <a:t> держав.</a:t>
            </a:r>
          </a:p>
          <a:p>
            <a:r>
              <a:rPr lang="ru-RU" sz="2300" dirty="0" smtClean="0">
                <a:solidFill>
                  <a:schemeClr val="tx1"/>
                </a:solidFill>
              </a:rPr>
              <a:t>2. </a:t>
            </a:r>
            <a:r>
              <a:rPr lang="ru-RU" sz="2300" dirty="0" err="1" smtClean="0">
                <a:solidFill>
                  <a:schemeClr val="tx1"/>
                </a:solidFill>
              </a:rPr>
              <a:t>Загострення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протиріччя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між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фізичною</a:t>
            </a:r>
            <a:r>
              <a:rPr lang="ru-RU" sz="2300" dirty="0" smtClean="0">
                <a:solidFill>
                  <a:schemeClr val="tx1"/>
                </a:solidFill>
              </a:rPr>
              <a:t> формою </a:t>
            </a:r>
            <a:r>
              <a:rPr lang="ru-RU" sz="2300" dirty="0" err="1" smtClean="0">
                <a:solidFill>
                  <a:schemeClr val="tx1"/>
                </a:solidFill>
              </a:rPr>
              <a:t>і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соціальною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сутністю</a:t>
            </a:r>
            <a:r>
              <a:rPr lang="ru-RU" sz="2300" dirty="0" smtClean="0">
                <a:solidFill>
                  <a:schemeClr val="tx1"/>
                </a:solidFill>
              </a:rPr>
              <a:t> грошей: золото стало </a:t>
            </a:r>
            <a:r>
              <a:rPr lang="ru-RU" sz="2300" dirty="0" err="1" smtClean="0">
                <a:solidFill>
                  <a:schemeClr val="tx1"/>
                </a:solidFill>
              </a:rPr>
              <a:t>незручним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матеріалом</a:t>
            </a:r>
            <a:r>
              <a:rPr lang="ru-RU" sz="2300" dirty="0" smtClean="0">
                <a:solidFill>
                  <a:schemeClr val="tx1"/>
                </a:solidFill>
              </a:rPr>
              <a:t> для </a:t>
            </a:r>
            <a:r>
              <a:rPr lang="ru-RU" sz="2300" dirty="0" err="1" smtClean="0">
                <a:solidFill>
                  <a:schemeClr val="tx1"/>
                </a:solidFill>
              </a:rPr>
              <a:t>виконання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функцій</a:t>
            </a:r>
            <a:r>
              <a:rPr lang="ru-RU" sz="2300" dirty="0" smtClean="0">
                <a:solidFill>
                  <a:schemeClr val="tx1"/>
                </a:solidFill>
              </a:rPr>
              <a:t> грошей, </a:t>
            </a:r>
            <a:r>
              <a:rPr lang="ru-RU" sz="2300" dirty="0" err="1" smtClean="0">
                <a:solidFill>
                  <a:schemeClr val="tx1"/>
                </a:solidFill>
              </a:rPr>
              <a:t>і</a:t>
            </a:r>
            <a:r>
              <a:rPr lang="ru-RU" sz="2300" dirty="0" smtClean="0">
                <a:solidFill>
                  <a:schemeClr val="tx1"/>
                </a:solidFill>
              </a:rPr>
              <a:t> в </a:t>
            </a:r>
            <a:r>
              <a:rPr lang="ru-RU" sz="2300" dirty="0" err="1" smtClean="0">
                <a:solidFill>
                  <a:schemeClr val="tx1"/>
                </a:solidFill>
              </a:rPr>
              <a:t>сучасному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звертанні</a:t>
            </a:r>
            <a:r>
              <a:rPr lang="ru-RU" sz="2300" dirty="0" smtClean="0">
                <a:solidFill>
                  <a:schemeClr val="tx1"/>
                </a:solidFill>
              </a:rPr>
              <a:t> абсолютно </a:t>
            </a:r>
            <a:r>
              <a:rPr lang="ru-RU" sz="2300" dirty="0" err="1" smtClean="0">
                <a:solidFill>
                  <a:schemeClr val="tx1"/>
                </a:solidFill>
              </a:rPr>
              <a:t>панують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паперово-кредитні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</a:rPr>
              <a:t>гроші</a:t>
            </a:r>
            <a:r>
              <a:rPr lang="ru-RU" sz="230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dirty="0" err="1" smtClean="0"/>
              <a:t>Немає</a:t>
            </a:r>
            <a:r>
              <a:rPr lang="ru-RU" sz="3600" dirty="0" smtClean="0"/>
              <a:t> основ для </a:t>
            </a:r>
            <a:r>
              <a:rPr lang="ru-RU" sz="3600" dirty="0" err="1" smtClean="0"/>
              <a:t>впевненості</a:t>
            </a:r>
            <a:r>
              <a:rPr lang="ru-RU" sz="3600" dirty="0" smtClean="0"/>
              <a:t> в тому,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ріст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світового</a:t>
            </a:r>
            <a:r>
              <a:rPr lang="ru-RU" sz="3600" dirty="0" smtClean="0"/>
              <a:t> золотого запасу буде </a:t>
            </a:r>
            <a:r>
              <a:rPr lang="ru-RU" sz="3600" dirty="0" err="1" smtClean="0"/>
              <a:t>обов'язково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повільним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стабільним</a:t>
            </a:r>
            <a:r>
              <a:rPr lang="ru-RU" sz="3600" dirty="0" smtClean="0"/>
              <a:t>, а </a:t>
            </a:r>
            <a:r>
              <a:rPr lang="ru-RU" sz="3600" dirty="0" err="1" smtClean="0"/>
              <a:t>це</a:t>
            </a:r>
            <a:r>
              <a:rPr lang="ru-RU" sz="3600" dirty="0" smtClean="0"/>
              <a:t> значить,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відкриття</a:t>
            </a:r>
            <a:r>
              <a:rPr lang="ru-RU" sz="3600" dirty="0" smtClean="0"/>
              <a:t> великих </a:t>
            </a:r>
            <a:r>
              <a:rPr lang="ru-RU" sz="3600" dirty="0" err="1" smtClean="0"/>
              <a:t>родовищ</a:t>
            </a:r>
            <a:r>
              <a:rPr lang="ru-RU" sz="3600" dirty="0" smtClean="0"/>
              <a:t> золота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прогрес</a:t>
            </a:r>
            <a:r>
              <a:rPr lang="ru-RU" sz="3600" dirty="0" smtClean="0"/>
              <a:t> у </a:t>
            </a:r>
            <a:r>
              <a:rPr lang="ru-RU" sz="3600" dirty="0" err="1" smtClean="0"/>
              <a:t>технології</a:t>
            </a:r>
            <a:r>
              <a:rPr lang="ru-RU" sz="3600" dirty="0" smtClean="0"/>
              <a:t> </a:t>
            </a:r>
            <a:r>
              <a:rPr lang="ru-RU" sz="3600" dirty="0" err="1" smtClean="0"/>
              <a:t>видобутку</a:t>
            </a:r>
            <a:r>
              <a:rPr lang="ru-RU" sz="3600" dirty="0" smtClean="0"/>
              <a:t> </a:t>
            </a:r>
            <a:r>
              <a:rPr lang="ru-RU" sz="3600" dirty="0" err="1" smtClean="0"/>
              <a:t>можуть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викликати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хвилю</a:t>
            </a: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err="1" smtClean="0"/>
              <a:t>інфляції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Содержимое 3" descr="855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101</TotalTime>
  <Words>98</Words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Еволюція світових грошей</vt:lpstr>
      <vt:lpstr>Слайд 2</vt:lpstr>
      <vt:lpstr>Золотий стандарт</vt:lpstr>
      <vt:lpstr>Золотомонетний стандарт зазнав краху з початком загальної кризи капіталізму,коли спалахнула перша світова війна. Він був замінений паперово-грошовим зверненням. Недоліком золотого стандарту було те, що існувала необхідність регулярних перевезень великих обсягів золота між країнами</vt:lpstr>
      <vt:lpstr>Причини демонетизації золота</vt:lpstr>
      <vt:lpstr>Висновок Немає основ для впевненості в тому, що ріст світового золотого запасу буде обов'язково повільним і стабільним, а це значить, що відкриття великих родовищ золота чи прогрес у технології видобутку можуть викликати хвилю  інфляції.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Еволюція світових грошей</dc:title>
  <dc:creator>Администратор</dc:creator>
  <cp:lastModifiedBy>DNA7 X64</cp:lastModifiedBy>
  <cp:revision>12</cp:revision>
  <dcterms:created xsi:type="dcterms:W3CDTF">2014-09-27T12:36:16Z</dcterms:created>
  <dcterms:modified xsi:type="dcterms:W3CDTF">2014-09-27T14:29:10Z</dcterms:modified>
</cp:coreProperties>
</file>