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60" r:id="rId5"/>
    <p:sldId id="262" r:id="rId6"/>
    <p:sldId id="259" r:id="rId7"/>
    <p:sldId id="264" r:id="rId8"/>
    <p:sldId id="263" r:id="rId9"/>
    <p:sldId id="265" r:id="rId10"/>
    <p:sldId id="266" r:id="rId11"/>
    <p:sldId id="267" r:id="rId12"/>
    <p:sldId id="268" r:id="rId13"/>
    <p:sldId id="258" r:id="rId14"/>
    <p:sldId id="269" r:id="rId15"/>
    <p:sldId id="271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066-0F77-4087-9BD5-20E28D95B40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CB51A-3559-4249-80C4-4C4563A5D0DF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066-0F77-4087-9BD5-20E28D95B40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B51A-3559-4249-80C4-4C4563A5D0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066-0F77-4087-9BD5-20E28D95B40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B51A-3559-4249-80C4-4C4563A5D0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066-0F77-4087-9BD5-20E28D95B40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CB51A-3559-4249-80C4-4C4563A5D0DF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066-0F77-4087-9BD5-20E28D95B40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CB51A-3559-4249-80C4-4C4563A5D0DF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066-0F77-4087-9BD5-20E28D95B40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CB51A-3559-4249-80C4-4C4563A5D0D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066-0F77-4087-9BD5-20E28D95B40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CB51A-3559-4249-80C4-4C4563A5D0DF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066-0F77-4087-9BD5-20E28D95B40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CB51A-3559-4249-80C4-4C4563A5D0DF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066-0F77-4087-9BD5-20E28D95B40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CB51A-3559-4249-80C4-4C4563A5D0DF}" type="slidenum">
              <a:rPr lang="uk-UA" smtClean="0"/>
              <a:t>‹#›</a:t>
            </a:fld>
            <a:endParaRPr lang="uk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066-0F77-4087-9BD5-20E28D95B40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CB51A-3559-4249-80C4-4C4563A5D0DF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066-0F77-4087-9BD5-20E28D95B40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CB51A-3559-4249-80C4-4C4563A5D0DF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174B066-0F77-4087-9BD5-20E28D95B40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15CB51A-3559-4249-80C4-4C4563A5D0DF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6107" y="2669834"/>
            <a:ext cx="4847038" cy="15997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Інструменти грошового регулювання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93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85801"/>
            <a:ext cx="7920880" cy="3657599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uk-UA" sz="1800" dirty="0" smtClean="0"/>
              <a:t>Основні інструменти грошово-кредитного регулювання економіки - процентна політика. Для кредитування комерційних банків центральні банки використовують облікову ставку - відсоткову ставку, яка встановлюється при обліку (купівлі) цінних паперів (векселів). За допомогою облікової ставки більшість центральних банків реалізують своє право "кредитора останньої інстанції" щодо комерційних банків.</a:t>
            </a:r>
          </a:p>
          <a:p>
            <a:pPr marL="0" indent="457200">
              <a:buNone/>
            </a:pPr>
            <a:r>
              <a:rPr lang="uk-UA" sz="1800" dirty="0" smtClean="0"/>
              <a:t>У міжнародній практиці центральні банки вважають за доцільне фіксувати облікову ставку, за якою надаються кредити відповідно до попиту на них за такою ставкою, залишаючи ринку можливість визначати кількість грошей в обігу.</a:t>
            </a:r>
          </a:p>
          <a:p>
            <a:pPr indent="457200"/>
            <a:endParaRPr lang="uk-UA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57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4664"/>
            <a:ext cx="7402016" cy="3657599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uk-UA" sz="1800" dirty="0" smtClean="0"/>
              <a:t>У вітчизняній практиці облікова ставка є одним із монетарних інструментів, за допомогою якого Національний банк встановлює для суб'єктів грошово-кредитного ринку орієнтир щодо вартості залучених і розміщення грошових коштів. Таким чином Національний банк впливає на вартість грошових коштів.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73016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0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3657599"/>
          </a:xfrm>
        </p:spPr>
        <p:txBody>
          <a:bodyPr>
            <a:normAutofit fontScale="25000" lnSpcReduction="20000"/>
          </a:bodyPr>
          <a:lstStyle/>
          <a:p>
            <a:pPr marL="0" indent="457200">
              <a:buNone/>
            </a:pPr>
            <a:r>
              <a:rPr lang="uk-UA" sz="7200" dirty="0" smtClean="0"/>
              <a:t>Установлений Національним банком розмір облікової ставки залежить від загального економічного стану держави, стану грошово-кредитного ринку і має бути зорієнтований на зміни тенденцій макроекономічних та монетарних параметрів, основними з яких є: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7200" dirty="0" smtClean="0"/>
              <a:t>потреба в грошових ресурсах відповідно до фази ділового циклу в економіці держави;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7200" dirty="0" smtClean="0"/>
              <a:t>міграція капіталу;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7200" dirty="0" smtClean="0"/>
              <a:t>прогнозний і фактичний рівні інфляції у відповідному періоді;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7200" dirty="0" smtClean="0"/>
              <a:t>середній рівень інфляції за попередній період;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7200" dirty="0" smtClean="0"/>
              <a:t>обсяг грошової маси в обігу;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7200" dirty="0" smtClean="0"/>
              <a:t>структура прогнозних і фактично випущених в обіг Національним банком платіжних засобів;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7200" dirty="0" smtClean="0"/>
              <a:t>відсоткові ставки за кредитами та депозитами банків;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7200" dirty="0" smtClean="0"/>
              <a:t>відсоткові ставки на міжбанківському ринку кредитних ресурсів тощо.</a:t>
            </a:r>
          </a:p>
          <a:p>
            <a:pPr marL="0" indent="457200">
              <a:buNone/>
            </a:pPr>
            <a:r>
              <a:rPr lang="uk-UA" sz="7200" dirty="0" smtClean="0"/>
              <a:t>Під час визначення облікової ставки Національний банк враховує й інші фактори, що не підлягають цифровому обчисленню (соціально-економічна та суспільно-політична ситуація в державі), інфляційні та девальваційні очікування тощо.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530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24936" cy="3657599"/>
          </a:xfrm>
        </p:spPr>
        <p:txBody>
          <a:bodyPr>
            <a:normAutofit fontScale="92500" lnSpcReduction="10000"/>
          </a:bodyPr>
          <a:lstStyle/>
          <a:p>
            <a:pPr marL="0" indent="457200">
              <a:buNone/>
            </a:pPr>
            <a:r>
              <a:rPr lang="uk-UA" sz="1800" dirty="0" smtClean="0"/>
              <a:t>Національний банк установлює розмір облікової ставки, дотримуючись таких основних принципів:</a:t>
            </a:r>
          </a:p>
          <a:p>
            <a:r>
              <a:rPr lang="uk-UA" sz="1800" dirty="0" smtClean="0"/>
              <a:t>облікова ставка має підтримуватися на позитивному реальному рівні щодо рівня інфляції;</a:t>
            </a:r>
          </a:p>
          <a:p>
            <a:r>
              <a:rPr lang="uk-UA" sz="1800" dirty="0" smtClean="0"/>
              <a:t>облікова ставка використовується Національним банком одночасно як орієнтир та активний засіб реалізації грошово-кредитної політики;</a:t>
            </a:r>
          </a:p>
          <a:p>
            <a:r>
              <a:rPr lang="uk-UA" sz="1800" dirty="0" smtClean="0"/>
              <a:t>облікова ставка є найнижчою серед відсоткових ставок рефінансування.</a:t>
            </a:r>
          </a:p>
          <a:p>
            <a:pPr marL="0" indent="457200">
              <a:buNone/>
            </a:pPr>
            <a:r>
              <a:rPr lang="uk-UA" sz="1800" dirty="0" smtClean="0"/>
              <a:t>Відповідно до Положення про визначення Національним банком України процентних ставок за своїми операціями, Національний банк визначає облікову ставку, виходячи з прогнозного та фактичного рівнів інфляції, що підлягають коригуванню на коефіцієнт приросту облікової ставки. При цьому рівень облікової ставки має бути не менше ніж на 3 відсоткових пункти більшим від рівня інфляції.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1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7690048" cy="3657599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uk-UA" sz="1800" dirty="0" smtClean="0"/>
              <a:t>Встановлення облікової ставки центрального банку - досить складний і кропіткий процес. Ми вже розглянули чинники, що формують її рівень, але на практиці врахувати динаміку кожного з них не завжди можливо. Крім того, діють побічні тенденції, часто кожен із чинників має різноспрямовану динаміку; суттєві корективи в економічні процеси вносять політичні та інші фактори тощо. Тому при визначенні облікової ставки центрального банку можна, використовуючи "правило </a:t>
            </a:r>
            <a:r>
              <a:rPr lang="uk-UA" sz="1800" dirty="0" err="1" smtClean="0"/>
              <a:t>Тейлора</a:t>
            </a:r>
            <a:r>
              <a:rPr lang="uk-UA" sz="1800" dirty="0" smtClean="0"/>
              <a:t>", враховувати два найбільш вразливих і водночас найважливіших чинники - рівень інфляції та темпи зміни внутрішнього валового продукту.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18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85801"/>
            <a:ext cx="7920880" cy="3657599"/>
          </a:xfrm>
        </p:spPr>
        <p:txBody>
          <a:bodyPr>
            <a:normAutofit fontScale="92500" lnSpcReduction="10000"/>
          </a:bodyPr>
          <a:lstStyle/>
          <a:p>
            <a:pPr marL="0" indent="457200">
              <a:buNone/>
            </a:pPr>
            <a:r>
              <a:rPr lang="ru-RU" sz="1800" dirty="0" smtClean="0"/>
              <a:t>Світова практика </a:t>
            </a:r>
            <a:r>
              <a:rPr lang="ru-RU" sz="1800" dirty="0" err="1" smtClean="0"/>
              <a:t>засвідчила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підвищенні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рівня</a:t>
            </a:r>
            <a:r>
              <a:rPr lang="ru-RU" sz="1800" dirty="0" smtClean="0"/>
              <a:t> </a:t>
            </a:r>
            <a:r>
              <a:rPr lang="ru-RU" sz="1800" dirty="0" err="1" smtClean="0"/>
              <a:t>інфляції</a:t>
            </a:r>
            <a:r>
              <a:rPr lang="ru-RU" sz="1800" dirty="0" smtClean="0"/>
              <a:t> на 1% </a:t>
            </a:r>
            <a:r>
              <a:rPr lang="ru-RU" sz="1800" dirty="0" err="1" smtClean="0"/>
              <a:t>облікова</a:t>
            </a:r>
            <a:r>
              <a:rPr lang="ru-RU" sz="1800" dirty="0" smtClean="0"/>
              <a:t> ставка </a:t>
            </a:r>
            <a:r>
              <a:rPr lang="ru-RU" sz="1800" dirty="0" err="1" smtClean="0"/>
              <a:t>зростає</a:t>
            </a:r>
            <a:r>
              <a:rPr lang="ru-RU" sz="1800" dirty="0" smtClean="0"/>
              <a:t> на 1,5%, а при </a:t>
            </a:r>
            <a:r>
              <a:rPr lang="ru-RU" sz="1800" dirty="0" err="1" smtClean="0"/>
              <a:t>зниженні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темпів</a:t>
            </a:r>
            <a:r>
              <a:rPr lang="ru-RU" sz="1800" dirty="0" smtClean="0"/>
              <a:t> приросту </a:t>
            </a:r>
            <a:r>
              <a:rPr lang="ru-RU" sz="1800" dirty="0" err="1" smtClean="0"/>
              <a:t>внутрішнього</a:t>
            </a:r>
            <a:r>
              <a:rPr lang="ru-RU" sz="1800" dirty="0" smtClean="0"/>
              <a:t> валового продукту на 1% </a:t>
            </a:r>
            <a:r>
              <a:rPr lang="ru-RU" sz="1800" dirty="0" err="1" smtClean="0"/>
              <a:t>скорочується</a:t>
            </a:r>
            <a:r>
              <a:rPr lang="ru-RU" sz="1800" dirty="0" smtClean="0"/>
              <a:t> на 0,5%. Так, </a:t>
            </a:r>
            <a:r>
              <a:rPr lang="ru-RU" sz="1800" dirty="0" err="1" smtClean="0"/>
              <a:t>наприклад</a:t>
            </a:r>
            <a:r>
              <a:rPr lang="ru-RU" sz="1800" dirty="0" smtClean="0"/>
              <a:t>, у 1999 р. в </a:t>
            </a:r>
            <a:r>
              <a:rPr lang="ru-RU" sz="1800" dirty="0" err="1" smtClean="0"/>
              <a:t>країнах</a:t>
            </a:r>
            <a:r>
              <a:rPr lang="ru-RU" sz="1800" dirty="0" smtClean="0"/>
              <a:t> </a:t>
            </a:r>
            <a:r>
              <a:rPr lang="ru-RU" sz="1800" dirty="0" err="1" smtClean="0"/>
              <a:t>Європейського</a:t>
            </a:r>
            <a:r>
              <a:rPr lang="ru-RU" sz="1800" dirty="0" smtClean="0"/>
              <a:t> Союзу при </a:t>
            </a:r>
            <a:r>
              <a:rPr lang="ru-RU" sz="1800" dirty="0" err="1" smtClean="0"/>
              <a:t>рівні</a:t>
            </a:r>
            <a:r>
              <a:rPr lang="ru-RU" sz="1800" dirty="0" smtClean="0"/>
              <a:t> </a:t>
            </a:r>
            <a:r>
              <a:rPr lang="ru-RU" sz="1800" dirty="0" err="1" smtClean="0"/>
              <a:t>інфляції</a:t>
            </a:r>
            <a:r>
              <a:rPr lang="ru-RU" sz="1800" dirty="0" smtClean="0"/>
              <a:t> 1% </a:t>
            </a:r>
            <a:r>
              <a:rPr lang="ru-RU" sz="1800" dirty="0" err="1" smtClean="0"/>
              <a:t>облікова</a:t>
            </a:r>
            <a:r>
              <a:rPr lang="ru-RU" sz="1800" dirty="0" smtClean="0"/>
              <a:t> ставка </a:t>
            </a:r>
            <a:r>
              <a:rPr lang="ru-RU" sz="1800" dirty="0" err="1" smtClean="0"/>
              <a:t>Європейського</a:t>
            </a:r>
            <a:r>
              <a:rPr lang="ru-RU" sz="1800" dirty="0" smtClean="0"/>
              <a:t> центрального банку становила 2,5%. На початку 2000 р. </a:t>
            </a:r>
            <a:r>
              <a:rPr lang="ru-RU" sz="1800" dirty="0" err="1" smtClean="0"/>
              <a:t>рівень</a:t>
            </a:r>
            <a:r>
              <a:rPr lang="ru-RU" sz="1800" dirty="0" smtClean="0"/>
              <a:t> </a:t>
            </a:r>
            <a:r>
              <a:rPr lang="ru-RU" sz="1800" dirty="0" err="1" smtClean="0"/>
              <a:t>інфляції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досяг</a:t>
            </a:r>
            <a:r>
              <a:rPr lang="ru-RU" sz="1800" dirty="0" smtClean="0"/>
              <a:t> 2%, а </a:t>
            </a:r>
            <a:r>
              <a:rPr lang="ru-RU" sz="1800" dirty="0" err="1" smtClean="0"/>
              <a:t>облікова</a:t>
            </a:r>
            <a:r>
              <a:rPr lang="ru-RU" sz="1800" dirty="0" smtClean="0"/>
              <a:t> ставка ЄЦБ </a:t>
            </a:r>
            <a:r>
              <a:rPr lang="ru-RU" sz="1800" dirty="0" err="1" smtClean="0"/>
              <a:t>підвищилася</a:t>
            </a:r>
            <a:r>
              <a:rPr lang="ru-RU" sz="1800" dirty="0" smtClean="0"/>
              <a:t> до 3,5%.</a:t>
            </a:r>
          </a:p>
          <a:p>
            <a:pPr marL="0" indent="457200">
              <a:buNone/>
            </a:pPr>
            <a:r>
              <a:rPr lang="ru-RU" sz="1800" dirty="0" err="1" smtClean="0"/>
              <a:t>Запропоновану</a:t>
            </a:r>
            <a:r>
              <a:rPr lang="ru-RU" sz="1800" dirty="0" smtClean="0"/>
              <a:t> методику </a:t>
            </a:r>
            <a:r>
              <a:rPr lang="ru-RU" sz="1800" dirty="0" err="1" smtClean="0"/>
              <a:t>розрахунку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виразити</a:t>
            </a:r>
            <a:r>
              <a:rPr lang="ru-RU" sz="1800" dirty="0" smtClean="0"/>
              <a:t> формулою</a:t>
            </a:r>
          </a:p>
          <a:p>
            <a:pPr marL="0" indent="0">
              <a:buNone/>
            </a:pPr>
            <a:r>
              <a:rPr lang="ru-RU" sz="1800" dirty="0" smtClean="0"/>
              <a:t>С = </a:t>
            </a:r>
            <a:r>
              <a:rPr lang="ru-RU" sz="1800" dirty="0" err="1" smtClean="0"/>
              <a:t>Cб</a:t>
            </a:r>
            <a:r>
              <a:rPr lang="ru-RU" sz="1800" dirty="0" smtClean="0"/>
              <a:t> + 1,5 Р ( - 0,5 Т),</a:t>
            </a:r>
          </a:p>
          <a:p>
            <a:pPr marL="0" indent="0">
              <a:buNone/>
            </a:pPr>
            <a:r>
              <a:rPr lang="ru-RU" sz="1800" dirty="0" smtClean="0"/>
              <a:t>де С - </a:t>
            </a:r>
            <a:r>
              <a:rPr lang="ru-RU" sz="1800" dirty="0" err="1" smtClean="0"/>
              <a:t>розрахунковий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рівень</a:t>
            </a:r>
            <a:r>
              <a:rPr lang="ru-RU" sz="1800" dirty="0" smtClean="0"/>
              <a:t> </a:t>
            </a:r>
            <a:r>
              <a:rPr lang="ru-RU" sz="1800" dirty="0" err="1" smtClean="0"/>
              <a:t>облікової</a:t>
            </a:r>
            <a:r>
              <a:rPr lang="ru-RU" sz="1800" dirty="0" smtClean="0"/>
              <a:t> ставки,%;</a:t>
            </a:r>
          </a:p>
          <a:p>
            <a:pPr marL="0" indent="0">
              <a:buNone/>
            </a:pPr>
            <a:r>
              <a:rPr lang="ru-RU" sz="1800" dirty="0" err="1" smtClean="0"/>
              <a:t>Сб</a:t>
            </a:r>
            <a:r>
              <a:rPr lang="ru-RU" sz="1800" dirty="0" smtClean="0"/>
              <a:t> - </a:t>
            </a:r>
            <a:r>
              <a:rPr lang="ru-RU" sz="1800" dirty="0" err="1" smtClean="0"/>
              <a:t>базовий</a:t>
            </a:r>
            <a:r>
              <a:rPr lang="ru-RU" sz="1800" dirty="0" smtClean="0"/>
              <a:t> (</a:t>
            </a:r>
            <a:r>
              <a:rPr lang="ru-RU" sz="1800" dirty="0" err="1" smtClean="0"/>
              <a:t>початковий</a:t>
            </a:r>
            <a:r>
              <a:rPr lang="ru-RU" sz="1800" dirty="0" smtClean="0"/>
              <a:t>) </a:t>
            </a:r>
            <a:r>
              <a:rPr lang="ru-RU" sz="1800" dirty="0" err="1" smtClean="0"/>
              <a:t>рівень</a:t>
            </a:r>
            <a:r>
              <a:rPr lang="ru-RU" sz="1800" dirty="0" smtClean="0"/>
              <a:t> </a:t>
            </a:r>
            <a:r>
              <a:rPr lang="ru-RU" sz="1800" dirty="0" err="1" smtClean="0"/>
              <a:t>облікової</a:t>
            </a:r>
            <a:r>
              <a:rPr lang="ru-RU" sz="1800" dirty="0" smtClean="0"/>
              <a:t> ставки,%;</a:t>
            </a:r>
          </a:p>
          <a:p>
            <a:pPr marL="0" indent="0">
              <a:buNone/>
            </a:pPr>
            <a:r>
              <a:rPr lang="ru-RU" sz="1800" dirty="0" smtClean="0"/>
              <a:t>Р - </a:t>
            </a:r>
            <a:r>
              <a:rPr lang="ru-RU" sz="1800" dirty="0" err="1" smtClean="0"/>
              <a:t>рівень</a:t>
            </a:r>
            <a:r>
              <a:rPr lang="ru-RU" sz="1800" dirty="0" smtClean="0"/>
              <a:t> </a:t>
            </a:r>
            <a:r>
              <a:rPr lang="ru-RU" sz="1800" dirty="0" err="1" smtClean="0"/>
              <a:t>інфляції</a:t>
            </a:r>
            <a:r>
              <a:rPr lang="ru-RU" sz="1800" dirty="0" smtClean="0"/>
              <a:t>,%;</a:t>
            </a:r>
          </a:p>
          <a:p>
            <a:pPr marL="0" indent="0">
              <a:buNone/>
            </a:pPr>
            <a:r>
              <a:rPr lang="ru-RU" sz="1800" dirty="0" smtClean="0"/>
              <a:t>Т - темп </a:t>
            </a:r>
            <a:r>
              <a:rPr lang="ru-RU" sz="1800" dirty="0" err="1" smtClean="0"/>
              <a:t>скорочення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внутрішнього</a:t>
            </a:r>
            <a:r>
              <a:rPr lang="ru-RU" sz="1800" dirty="0" smtClean="0"/>
              <a:t> валового продукту,%.</a:t>
            </a:r>
          </a:p>
          <a:p>
            <a:endParaRPr lang="uk-UA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49080"/>
            <a:ext cx="3816424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85801"/>
            <a:ext cx="8568952" cy="4183359"/>
          </a:xfrm>
        </p:spPr>
        <p:txBody>
          <a:bodyPr>
            <a:normAutofit fontScale="70000" lnSpcReduction="20000"/>
          </a:bodyPr>
          <a:lstStyle/>
          <a:p>
            <a:pPr marL="0" indent="457200">
              <a:buNone/>
            </a:pPr>
            <a:r>
              <a:rPr lang="uk-UA" dirty="0" smtClean="0"/>
              <a:t>За базову ставку Національний банк бере середню відсоткову ставку, що використовується центральними банками країн Європи під час здійснення рефінансування ними своїх комерційних банків. Перелік, а також кількість центральних банків європейських країн, інформація щодо відсоткових ставок яких використовується Національним банком, визначається на відповідний період за рішенням Правління НБУ.</a:t>
            </a:r>
          </a:p>
          <a:p>
            <a:pPr marL="0" indent="457200">
              <a:buNone/>
            </a:pPr>
            <a:r>
              <a:rPr lang="uk-UA" dirty="0" smtClean="0"/>
              <a:t>Для розрахунку облікової ставки Національний банк рекомендує використовувати таку формулу:</a:t>
            </a:r>
          </a:p>
          <a:p>
            <a:pPr marL="0" indent="0">
              <a:buNone/>
            </a:pPr>
            <a:r>
              <a:rPr lang="uk-UA" dirty="0" smtClean="0"/>
              <a:t>Ос = </a:t>
            </a:r>
            <a:r>
              <a:rPr lang="uk-UA" dirty="0" err="1" smtClean="0"/>
              <a:t>Бс</a:t>
            </a:r>
            <a:r>
              <a:rPr lang="uk-UA" dirty="0" smtClean="0"/>
              <a:t> + К - </a:t>
            </a:r>
            <a:r>
              <a:rPr lang="uk-UA" dirty="0" err="1" smtClean="0"/>
              <a:t>Рп</a:t>
            </a:r>
            <a:r>
              <a:rPr lang="uk-UA" dirty="0" smtClean="0"/>
              <a:t> (ф) - 0,5 ВВП,</a:t>
            </a:r>
          </a:p>
          <a:p>
            <a:pPr marL="0" indent="0">
              <a:buNone/>
            </a:pPr>
            <a:r>
              <a:rPr lang="uk-UA" dirty="0" smtClean="0"/>
              <a:t>де Ос - облікова ставка;</a:t>
            </a:r>
          </a:p>
          <a:p>
            <a:pPr marL="0" indent="0">
              <a:buNone/>
            </a:pPr>
            <a:r>
              <a:rPr lang="uk-UA" dirty="0" err="1" smtClean="0"/>
              <a:t>Бс</a:t>
            </a:r>
            <a:r>
              <a:rPr lang="uk-UA" dirty="0" smtClean="0"/>
              <a:t> - базова відсоткова ставка, розмір якої встановлюється відповідно до викладених умов;</a:t>
            </a:r>
          </a:p>
          <a:p>
            <a:pPr marL="0" indent="0">
              <a:buNone/>
            </a:pPr>
            <a:r>
              <a:rPr lang="uk-UA" dirty="0" smtClean="0"/>
              <a:t>Основні інструменти грошово-кредитного регулювання економіки - процентна </a:t>
            </a:r>
            <a:r>
              <a:rPr lang="uk-UA" dirty="0" err="1" smtClean="0"/>
              <a:t>політикаК</a:t>
            </a:r>
            <a:r>
              <a:rPr lang="uk-UA" dirty="0" smtClean="0"/>
              <a:t> - коефіцієнт приросту облікової ставки на 1% зростання інфляції (1,0-1,5). Розмір коефіцієнта встановлюється залежно від інфляційних очікувань і тенденцій розвитку грошово-кредитного ринку;</a:t>
            </a:r>
          </a:p>
          <a:p>
            <a:pPr marL="0" indent="0">
              <a:buNone/>
            </a:pPr>
            <a:r>
              <a:rPr lang="uk-UA" dirty="0" err="1" smtClean="0"/>
              <a:t>Рп</a:t>
            </a:r>
            <a:r>
              <a:rPr lang="uk-UA" dirty="0" smtClean="0"/>
              <a:t> - прогнозний рівень інфляції, що встановлюється співвідношенням індексу споживчих цін у грудні поточного року та індексу споживчих цін у грудні попереднього року;</a:t>
            </a:r>
          </a:p>
          <a:p>
            <a:pPr marL="0" indent="0">
              <a:buNone/>
            </a:pPr>
            <a:r>
              <a:rPr lang="uk-UA" dirty="0" smtClean="0"/>
              <a:t>Р - фактичний рівень інфляції в річному обчисленні;</a:t>
            </a:r>
          </a:p>
          <a:p>
            <a:pPr marL="0" indent="0">
              <a:buNone/>
            </a:pPr>
            <a:r>
              <a:rPr lang="uk-UA" dirty="0" smtClean="0"/>
              <a:t>ВВП - зниження темпів реального ВВП.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2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85801"/>
            <a:ext cx="7546032" cy="3657599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uk-UA" sz="1800" dirty="0" smtClean="0"/>
              <a:t>Разом з тим слід зазначити, що використання "правила </a:t>
            </a:r>
            <a:r>
              <a:rPr lang="uk-UA" sz="1800" dirty="0" err="1" smtClean="0"/>
              <a:t>Тейлора</a:t>
            </a:r>
            <a:r>
              <a:rPr lang="uk-UA" sz="1800" dirty="0" smtClean="0"/>
              <a:t>" чи його модифікацій не завжди дає досить чіткі результати, які можна однозначно інтерпретувати.</a:t>
            </a:r>
          </a:p>
          <a:p>
            <a:pPr marL="0" indent="457200">
              <a:buNone/>
            </a:pPr>
            <a:r>
              <a:rPr lang="uk-UA" sz="1800" dirty="0" smtClean="0"/>
              <a:t>Управління грошово-кредитним ринком в Україні через відсоткову політику проходило досить складно, і до теперішнього часу ще не вдається повною мірою використовувати цей монетарний інструмент для регулювання грошово-кредитного ринку.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68960"/>
            <a:ext cx="4315544" cy="31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050088" cy="3657599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uk-UA" sz="1800" dirty="0" smtClean="0"/>
              <a:t>В Україні на перших етапах становлення грошово-кредитного ринку всі - від суб'єктів господарювання до органів виконавчої та законодавчої влади - бажали мати кредитні кошти або безплатно, або, принаймні, за мізерну плату. А тому протягом 1992-1994 </a:t>
            </a:r>
            <a:r>
              <a:rPr lang="en-US" sz="1800" dirty="0" smtClean="0"/>
              <a:t>pp. </a:t>
            </a:r>
            <a:r>
              <a:rPr lang="uk-UA" sz="1800" dirty="0" smtClean="0"/>
              <a:t>майже вся кредитна емісія Національного банку спрямовувалася на кредитування окремих підприємств, галузей господарства та Міністерства фінансів за окремими рішеннями Верховної Ради України з визначенням плати за неї, що не відповідало економічній ситуації, економічним процесам, які відбувалися в державі, а також не відображало вартості національної грошової одиниці (</a:t>
            </a:r>
            <a:r>
              <a:rPr lang="uk-UA" sz="1800" dirty="0" err="1" smtClean="0"/>
              <a:t>купонокарбованця</a:t>
            </a:r>
            <a:r>
              <a:rPr lang="uk-UA" sz="1800" dirty="0" smtClean="0"/>
              <a:t>). Тому рівень інфляції, який у 1993 р. становив 10 250%, був цілком закономірним результатом такої політики.</a:t>
            </a:r>
          </a:p>
          <a:p>
            <a:pPr marL="0" indent="457200">
              <a:buNone/>
            </a:pPr>
            <a:r>
              <a:rPr lang="uk-UA" sz="1800" dirty="0" smtClean="0"/>
              <a:t>Рівень облікової ставки, що встановлювалася Національним банком, та рівень інфляції - основні фактори, на які мала бути зорієнтована відсоткова політика.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31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920880" cy="4399383"/>
          </a:xfrm>
        </p:spPr>
        <p:txBody>
          <a:bodyPr>
            <a:normAutofit fontScale="85000" lnSpcReduction="20000"/>
          </a:bodyPr>
          <a:lstStyle/>
          <a:p>
            <a:pPr marL="0" indent="457200">
              <a:buNone/>
            </a:pPr>
            <a:r>
              <a:rPr lang="uk-UA" dirty="0" smtClean="0"/>
              <a:t>В періоди найбільш ефективного використання облікової ставки адекватно економічній ситуації ефективність відсоткової політики значно підвищувалася.</a:t>
            </a:r>
          </a:p>
          <a:p>
            <a:pPr marL="0" indent="457200">
              <a:buNone/>
            </a:pPr>
            <a:r>
              <a:rPr lang="uk-UA" dirty="0" smtClean="0"/>
              <a:t>З кожним роком розмір облікової ставки все більше наближався до реальної вартості національних грошей. На сьогодні у зв'язку з розвитком нових фінансових інструментів при визначенні рівня облікової ставки Національний банк України орієнтується й на інші фактори, які впливають на формування розміру облікової ставки.</a:t>
            </a:r>
          </a:p>
          <a:p>
            <a:pPr marL="0" indent="457200">
              <a:buNone/>
            </a:pPr>
            <a:r>
              <a:rPr lang="uk-UA" dirty="0" smtClean="0"/>
              <a:t>Основні з цих факторів такі:</a:t>
            </a:r>
          </a:p>
          <a:p>
            <a:r>
              <a:rPr lang="uk-UA" dirty="0" smtClean="0"/>
              <a:t>обсяг грошової маси в обігу та швидкість обертання грошей;</a:t>
            </a:r>
          </a:p>
          <a:p>
            <a:r>
              <a:rPr lang="uk-UA" dirty="0" smtClean="0"/>
              <a:t>структура кредитної емісії Національного банку;</a:t>
            </a:r>
          </a:p>
          <a:p>
            <a:r>
              <a:rPr lang="uk-UA" dirty="0" smtClean="0"/>
              <a:t>відсоткові ставки комерційних банків за кредитами та депозитами;</a:t>
            </a:r>
          </a:p>
          <a:p>
            <a:r>
              <a:rPr lang="uk-UA" dirty="0" smtClean="0"/>
              <a:t>структура залучених коштів комерційних банків (співвідношення строкових депозитів та коштів до запитання);</a:t>
            </a:r>
          </a:p>
          <a:p>
            <a:r>
              <a:rPr lang="uk-UA" dirty="0" smtClean="0"/>
              <a:t>валютний курс національної грошової одиниці та девальваційні очікування в економіці;</a:t>
            </a:r>
          </a:p>
          <a:p>
            <a:r>
              <a:rPr lang="uk-UA" dirty="0" smtClean="0"/>
              <a:t>дохідність за операціями з цінними паперами на відкритому</a:t>
            </a: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73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54" y="332656"/>
            <a:ext cx="6096000" cy="3657599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1800" dirty="0" smtClean="0"/>
              <a:t>З метою </a:t>
            </a:r>
            <a:r>
              <a:rPr lang="ru-RU" sz="1800" dirty="0" err="1" smtClean="0"/>
              <a:t>ефективного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управління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грошовим</a:t>
            </a:r>
            <a:r>
              <a:rPr lang="ru-RU" sz="1800" dirty="0" smtClean="0"/>
              <a:t> ринком, </a:t>
            </a:r>
            <a:r>
              <a:rPr lang="ru-RU" sz="1800" dirty="0" err="1" smtClean="0"/>
              <a:t>обсягами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грошової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маси</a:t>
            </a:r>
            <a:r>
              <a:rPr lang="ru-RU" sz="1800" dirty="0" smtClean="0"/>
              <a:t> в </a:t>
            </a:r>
            <a:r>
              <a:rPr lang="ru-RU" sz="1800" dirty="0" err="1" smtClean="0"/>
              <a:t>обігу</a:t>
            </a:r>
            <a:r>
              <a:rPr lang="ru-RU" sz="1800" dirty="0" smtClean="0"/>
              <a:t>, </a:t>
            </a:r>
            <a:r>
              <a:rPr lang="ru-RU" sz="1800" dirty="0" err="1" smtClean="0"/>
              <a:t>виконання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функцій</a:t>
            </a:r>
            <a:r>
              <a:rPr lang="ru-RU" sz="1800" dirty="0" smtClean="0"/>
              <a:t> кредитора </a:t>
            </a:r>
            <a:r>
              <a:rPr lang="ru-RU" sz="1800" dirty="0" err="1" smtClean="0"/>
              <a:t>останньої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інстанції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Національний</a:t>
            </a:r>
            <a:r>
              <a:rPr lang="ru-RU" sz="1800" dirty="0" smtClean="0"/>
              <a:t> банк </a:t>
            </a:r>
            <a:r>
              <a:rPr lang="ru-RU" sz="1800" dirty="0" err="1" smtClean="0"/>
              <a:t>встановлює</a:t>
            </a:r>
            <a:r>
              <a:rPr lang="ru-RU" sz="1800" dirty="0" smtClean="0"/>
              <a:t> за </a:t>
            </a:r>
            <a:r>
              <a:rPr lang="ru-RU" sz="1800" dirty="0" err="1" smtClean="0"/>
              <a:t>своїми</a:t>
            </a:r>
            <a:r>
              <a:rPr lang="ru-RU" sz="1800" dirty="0" smtClean="0"/>
              <a:t> </a:t>
            </a:r>
            <a:r>
              <a:rPr lang="ru-RU" sz="1800" dirty="0" err="1" smtClean="0"/>
              <a:t>операціями</a:t>
            </a:r>
            <a:r>
              <a:rPr lang="ru-RU" sz="1800" dirty="0" smtClean="0"/>
              <a:t> </a:t>
            </a:r>
            <a:r>
              <a:rPr lang="ru-RU" sz="1800" dirty="0" err="1" smtClean="0"/>
              <a:t>такі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відсоткові</a:t>
            </a:r>
            <a:r>
              <a:rPr lang="ru-RU" sz="1800" dirty="0" smtClean="0"/>
              <a:t> ставки: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err="1" smtClean="0"/>
              <a:t>облікову</a:t>
            </a:r>
            <a:r>
              <a:rPr lang="ru-RU" sz="1800" dirty="0" smtClean="0"/>
              <a:t> ставку;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/>
              <a:t>ставку </a:t>
            </a:r>
            <a:r>
              <a:rPr lang="ru-RU" sz="1800" dirty="0" err="1" smtClean="0"/>
              <a:t>рефінансування</a:t>
            </a:r>
            <a:r>
              <a:rPr lang="ru-RU" sz="1800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/>
              <a:t>ставку "овернайт" (</a:t>
            </a:r>
            <a:r>
              <a:rPr lang="ru-RU" sz="1800" dirty="0" err="1" smtClean="0"/>
              <a:t>ломбардна</a:t>
            </a:r>
            <a:r>
              <a:rPr lang="ru-RU" sz="1800" dirty="0" smtClean="0"/>
              <a:t> ставка);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err="1" smtClean="0"/>
              <a:t>відсоткову</a:t>
            </a:r>
            <a:r>
              <a:rPr lang="ru-RU" sz="1800" dirty="0" smtClean="0"/>
              <a:t> ставку за </a:t>
            </a:r>
            <a:r>
              <a:rPr lang="ru-RU" sz="1800" dirty="0" err="1" smtClean="0"/>
              <a:t>розміщені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депозитні</a:t>
            </a:r>
            <a:r>
              <a:rPr lang="ru-RU" sz="1800" dirty="0" smtClean="0"/>
              <a:t> </a:t>
            </a:r>
            <a:r>
              <a:rPr lang="ru-RU" sz="1800" dirty="0" err="1" smtClean="0"/>
              <a:t>сертифікати</a:t>
            </a:r>
            <a:r>
              <a:rPr lang="ru-RU" sz="1800" dirty="0" smtClean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06896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3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7632848" cy="3657599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uk-UA" sz="1800" dirty="0" smtClean="0"/>
              <a:t>Ці ставки є важелями впливу Національного банку на економічні процеси і застосовуються у сфері реальної економіки, зовнішньоекономічного сектору, антиінфляційних заходів і бюджетних відносин.</a:t>
            </a:r>
          </a:p>
          <a:p>
            <a:pPr marL="0" indent="457200">
              <a:buNone/>
            </a:pPr>
            <a:r>
              <a:rPr lang="uk-UA" sz="1800" dirty="0" smtClean="0"/>
              <a:t>Вплив відсоткової політики на ефективність регулювання грошового обігу залежить від загальної економічної ситуації в державі, наявності відповідних монетарних інструментів, які можуть впливати на регулювання процесів на грошово-кредитному ринку, та механізмів запровадження й реалізації їх.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4248472" cy="279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9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474024" cy="3657599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1800" dirty="0" smtClean="0"/>
              <a:t>Відсоткова </a:t>
            </a:r>
            <a:r>
              <a:rPr lang="ru-RU" sz="1800" dirty="0" err="1" smtClean="0"/>
              <a:t>політика</a:t>
            </a:r>
            <a:r>
              <a:rPr lang="ru-RU" sz="1800" dirty="0" smtClean="0"/>
              <a:t> </a:t>
            </a:r>
            <a:r>
              <a:rPr lang="ru-RU" sz="1800" dirty="0" err="1" smtClean="0"/>
              <a:t>всіх</a:t>
            </a:r>
            <a:r>
              <a:rPr lang="ru-RU" sz="1800" dirty="0" smtClean="0"/>
              <a:t> </a:t>
            </a:r>
            <a:r>
              <a:rPr lang="ru-RU" sz="1800" dirty="0" err="1" smtClean="0"/>
              <a:t>центральних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банків</a:t>
            </a:r>
            <a:r>
              <a:rPr lang="ru-RU" sz="1800" dirty="0" smtClean="0"/>
              <a:t> - </a:t>
            </a:r>
            <a:r>
              <a:rPr lang="ru-RU" sz="1800" dirty="0" err="1" smtClean="0"/>
              <a:t>важливий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</a:t>
            </a:r>
            <a:r>
              <a:rPr lang="ru-RU" sz="1800" dirty="0" smtClean="0"/>
              <a:t> </a:t>
            </a:r>
            <a:r>
              <a:rPr lang="ru-RU" sz="1800" dirty="0" err="1" smtClean="0"/>
              <a:t>регулювання</a:t>
            </a:r>
            <a:r>
              <a:rPr lang="ru-RU" sz="1800" dirty="0" smtClean="0"/>
              <a:t> грошового </a:t>
            </a:r>
            <a:r>
              <a:rPr lang="ru-RU" sz="1800" dirty="0" err="1" smtClean="0"/>
              <a:t>обігу</a:t>
            </a:r>
            <a:r>
              <a:rPr lang="ru-RU" sz="1800" dirty="0" smtClean="0"/>
              <a:t> й </a:t>
            </a:r>
            <a:r>
              <a:rPr lang="ru-RU" sz="1800" dirty="0" err="1" smtClean="0"/>
              <a:t>являє</a:t>
            </a:r>
            <a:r>
              <a:rPr lang="ru-RU" sz="1800" dirty="0" smtClean="0"/>
              <a:t> собою </a:t>
            </a:r>
            <a:r>
              <a:rPr lang="ru-RU" sz="1800" dirty="0" err="1" smtClean="0"/>
              <a:t>варіант</a:t>
            </a:r>
            <a:r>
              <a:rPr lang="ru-RU" sz="1800" dirty="0" smtClean="0"/>
              <a:t> </a:t>
            </a:r>
            <a:r>
              <a:rPr lang="ru-RU" sz="1800" dirty="0" err="1" smtClean="0"/>
              <a:t>установлення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якісного</a:t>
            </a:r>
            <a:r>
              <a:rPr lang="ru-RU" sz="1800" dirty="0" smtClean="0"/>
              <a:t> параметра ринку, а </a:t>
            </a:r>
            <a:r>
              <a:rPr lang="ru-RU" sz="1800" dirty="0" err="1" smtClean="0"/>
              <a:t>саме</a:t>
            </a:r>
            <a:r>
              <a:rPr lang="ru-RU" sz="1800" dirty="0" smtClean="0"/>
              <a:t> - </a:t>
            </a:r>
            <a:r>
              <a:rPr lang="ru-RU" sz="1800" dirty="0" err="1" smtClean="0"/>
              <a:t>вартості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банківських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кредитів</a:t>
            </a:r>
            <a:r>
              <a:rPr lang="ru-RU" sz="1800" dirty="0" smtClean="0"/>
              <a:t>.</a:t>
            </a:r>
          </a:p>
          <a:p>
            <a:pPr marL="0" indent="457200">
              <a:buNone/>
            </a:pPr>
            <a:r>
              <a:rPr lang="ru-RU" sz="1800" dirty="0" err="1" smtClean="0"/>
              <a:t>Принципова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здатність</a:t>
            </a:r>
            <a:r>
              <a:rPr lang="ru-RU" sz="1800" dirty="0" smtClean="0"/>
              <a:t> центрального банку </a:t>
            </a:r>
            <a:r>
              <a:rPr lang="ru-RU" sz="1800" dirty="0" err="1" smtClean="0"/>
              <a:t>впливати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вартість</a:t>
            </a:r>
            <a:r>
              <a:rPr lang="ru-RU" sz="1800" dirty="0" smtClean="0"/>
              <a:t> кредиту </a:t>
            </a:r>
            <a:r>
              <a:rPr lang="ru-RU" sz="1800" dirty="0" err="1" smtClean="0"/>
              <a:t>визначається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роллю</a:t>
            </a:r>
            <a:r>
              <a:rPr lang="ru-RU" sz="1800" dirty="0" smtClean="0"/>
              <a:t> як </a:t>
            </a:r>
            <a:r>
              <a:rPr lang="ru-RU" sz="1800" dirty="0" err="1" smtClean="0"/>
              <a:t>суб'єкта</a:t>
            </a:r>
            <a:r>
              <a:rPr lang="ru-RU" sz="1800" dirty="0" smtClean="0"/>
              <a:t> </a:t>
            </a:r>
            <a:r>
              <a:rPr lang="ru-RU" sz="1800" dirty="0" err="1" smtClean="0"/>
              <a:t>кредитної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емісії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наявністю</a:t>
            </a:r>
            <a:r>
              <a:rPr lang="ru-RU" sz="1800" dirty="0" smtClean="0"/>
              <a:t> за </a:t>
            </a:r>
            <a:r>
              <a:rPr lang="ru-RU" sz="1800" dirty="0" err="1" smtClean="0"/>
              <a:t>багатьма</a:t>
            </a:r>
            <a:r>
              <a:rPr lang="ru-RU" sz="1800" dirty="0" smtClean="0"/>
              <a:t> видами </a:t>
            </a:r>
            <a:r>
              <a:rPr lang="ru-RU" sz="1800" dirty="0" err="1" smtClean="0"/>
              <a:t>банківських</a:t>
            </a:r>
            <a:r>
              <a:rPr lang="ru-RU" sz="1800" dirty="0" smtClean="0"/>
              <a:t> ставок </a:t>
            </a:r>
            <a:r>
              <a:rPr lang="ru-RU" sz="1800" dirty="0" err="1" smtClean="0"/>
              <a:t>фіксованого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відношення</a:t>
            </a:r>
            <a:r>
              <a:rPr lang="ru-RU" sz="1800" dirty="0" smtClean="0"/>
              <a:t> до ставок центрального банку.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17032"/>
            <a:ext cx="342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85801"/>
            <a:ext cx="7690048" cy="3657599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1800" dirty="0" smtClean="0"/>
              <a:t>Центральні банки </a:t>
            </a:r>
            <a:r>
              <a:rPr lang="ru-RU" sz="1800" dirty="0" err="1" smtClean="0"/>
              <a:t>регулюють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рівень</a:t>
            </a:r>
            <a:r>
              <a:rPr lang="ru-RU" sz="1800" dirty="0" smtClean="0"/>
              <a:t> і структуру </a:t>
            </a:r>
            <a:r>
              <a:rPr lang="ru-RU" sz="1800" dirty="0" err="1" smtClean="0"/>
              <a:t>відсоткових</a:t>
            </a:r>
            <a:r>
              <a:rPr lang="ru-RU" sz="1800" dirty="0" smtClean="0"/>
              <a:t> ставок </a:t>
            </a:r>
            <a:r>
              <a:rPr lang="ru-RU" sz="1800" dirty="0" err="1" smtClean="0"/>
              <a:t>двома</a:t>
            </a:r>
            <a:r>
              <a:rPr lang="ru-RU" sz="1800" dirty="0" smtClean="0"/>
              <a:t> шляхами:</a:t>
            </a:r>
          </a:p>
          <a:p>
            <a:pPr>
              <a:buFont typeface="+mj-lt"/>
              <a:buAutoNum type="arabicParenR"/>
            </a:pPr>
            <a:r>
              <a:rPr lang="ru-RU" sz="1800" dirty="0" err="1" smtClean="0"/>
              <a:t>безпосереднім</a:t>
            </a:r>
            <a:r>
              <a:rPr lang="ru-RU" sz="1800" dirty="0" smtClean="0"/>
              <a:t> </a:t>
            </a:r>
            <a:r>
              <a:rPr lang="ru-RU" sz="1800" dirty="0" err="1" smtClean="0"/>
              <a:t>встановленням</a:t>
            </a:r>
            <a:r>
              <a:rPr lang="ru-RU" sz="1800" dirty="0" smtClean="0"/>
              <a:t> ставок за кредитами центрального банку (</a:t>
            </a:r>
            <a:r>
              <a:rPr lang="ru-RU" sz="1800" dirty="0" err="1" smtClean="0"/>
              <a:t>дисконтної</a:t>
            </a:r>
            <a:r>
              <a:rPr lang="ru-RU" sz="1800" dirty="0" smtClean="0"/>
              <a:t>, </a:t>
            </a:r>
            <a:r>
              <a:rPr lang="ru-RU" sz="1800" dirty="0" err="1" smtClean="0"/>
              <a:t>ломбардної</a:t>
            </a:r>
            <a:r>
              <a:rPr lang="ru-RU" sz="1800" dirty="0" smtClean="0"/>
              <a:t>, ставок центрального банку на </a:t>
            </a:r>
            <a:r>
              <a:rPr lang="ru-RU" sz="1800" dirty="0" err="1" smtClean="0"/>
              <a:t>відкритому</a:t>
            </a:r>
            <a:r>
              <a:rPr lang="ru-RU" sz="1800" dirty="0" smtClean="0"/>
              <a:t> ринку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);</a:t>
            </a:r>
          </a:p>
          <a:p>
            <a:pPr>
              <a:buFont typeface="+mj-lt"/>
              <a:buAutoNum type="arabicParenR"/>
            </a:pPr>
            <a:r>
              <a:rPr lang="ru-RU" sz="1800" dirty="0" smtClean="0"/>
              <a:t>контролем за </a:t>
            </a:r>
            <a:r>
              <a:rPr lang="ru-RU" sz="1800" dirty="0" err="1" smtClean="0"/>
              <a:t>окремими</a:t>
            </a:r>
            <a:r>
              <a:rPr lang="ru-RU" sz="1800" dirty="0" smtClean="0"/>
              <a:t> ставками </a:t>
            </a:r>
            <a:r>
              <a:rPr lang="ru-RU" sz="1800" dirty="0" err="1" smtClean="0"/>
              <a:t>кредитних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установ</a:t>
            </a:r>
            <a:r>
              <a:rPr lang="ru-RU" sz="18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4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85801"/>
            <a:ext cx="8280920" cy="3657599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1800" dirty="0" smtClean="0"/>
              <a:t>У </a:t>
            </a:r>
            <a:r>
              <a:rPr lang="ru-RU" sz="1800" dirty="0" err="1" smtClean="0"/>
              <a:t>першому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випадку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</a:t>
            </a:r>
            <a:r>
              <a:rPr lang="ru-RU" sz="1800" dirty="0" smtClean="0"/>
              <a:t> </a:t>
            </a:r>
            <a:r>
              <a:rPr lang="ru-RU" sz="1800" dirty="0" err="1" smtClean="0"/>
              <a:t>регулюючих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заходів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загальний</a:t>
            </a:r>
            <a:r>
              <a:rPr lang="ru-RU" sz="1800" dirty="0" smtClean="0"/>
              <a:t> характер, </a:t>
            </a:r>
            <a:r>
              <a:rPr lang="ru-RU" sz="1800" dirty="0" err="1" smtClean="0"/>
              <a:t>оскільки</a:t>
            </a:r>
            <a:r>
              <a:rPr lang="ru-RU" sz="1800" dirty="0" smtClean="0"/>
              <a:t>, </a:t>
            </a:r>
            <a:r>
              <a:rPr lang="ru-RU" sz="1800" dirty="0" err="1" smtClean="0"/>
              <a:t>встановлюючи</a:t>
            </a:r>
            <a:r>
              <a:rPr lang="ru-RU" sz="1800" dirty="0" smtClean="0"/>
              <a:t> </a:t>
            </a:r>
            <a:r>
              <a:rPr lang="ru-RU" sz="1800" dirty="0" err="1" smtClean="0"/>
              <a:t>офіційну</a:t>
            </a:r>
            <a:r>
              <a:rPr lang="ru-RU" sz="1800" dirty="0" smtClean="0"/>
              <a:t> </a:t>
            </a:r>
            <a:r>
              <a:rPr lang="ru-RU" sz="1800" dirty="0" err="1" smtClean="0"/>
              <a:t>облікову</a:t>
            </a:r>
            <a:r>
              <a:rPr lang="ru-RU" sz="1800" dirty="0" smtClean="0"/>
              <a:t> ставку, </a:t>
            </a:r>
            <a:r>
              <a:rPr lang="ru-RU" sz="1800" dirty="0" err="1" smtClean="0"/>
              <a:t>центральний</a:t>
            </a:r>
            <a:r>
              <a:rPr lang="ru-RU" sz="1800" dirty="0" smtClean="0"/>
              <a:t> банк </a:t>
            </a:r>
            <a:r>
              <a:rPr lang="ru-RU" sz="1800" dirty="0" err="1" smtClean="0"/>
              <a:t>визначає</a:t>
            </a:r>
            <a:r>
              <a:rPr lang="ru-RU" sz="1800" dirty="0" smtClean="0"/>
              <a:t> </a:t>
            </a:r>
            <a:r>
              <a:rPr lang="ru-RU" sz="1800" dirty="0" err="1" smtClean="0"/>
              <a:t>вартість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залучення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ресурсів</a:t>
            </a:r>
            <a:r>
              <a:rPr lang="ru-RU" sz="1800" dirty="0" smtClean="0"/>
              <a:t> банками, </a:t>
            </a:r>
            <a:r>
              <a:rPr lang="ru-RU" sz="1800" dirty="0" err="1" smtClean="0"/>
              <a:t>значною</a:t>
            </a:r>
            <a:r>
              <a:rPr lang="ru-RU" sz="1800" dirty="0" smtClean="0"/>
              <a:t> </a:t>
            </a:r>
            <a:r>
              <a:rPr lang="ru-RU" sz="1800" dirty="0" err="1" smtClean="0"/>
              <a:t>мірою</a:t>
            </a:r>
            <a:r>
              <a:rPr lang="ru-RU" sz="1800" dirty="0" smtClean="0"/>
              <a:t> </a:t>
            </a:r>
            <a:r>
              <a:rPr lang="ru-RU" sz="1800" dirty="0" err="1" smtClean="0"/>
              <a:t>формуючи</a:t>
            </a:r>
            <a:r>
              <a:rPr lang="ru-RU" sz="1800" dirty="0" smtClean="0"/>
              <a:t> </a:t>
            </a:r>
            <a:r>
              <a:rPr lang="ru-RU" sz="1800" dirty="0" err="1" smtClean="0"/>
              <a:t>вартість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національних</a:t>
            </a:r>
            <a:r>
              <a:rPr lang="ru-RU" sz="1800" dirty="0" smtClean="0"/>
              <a:t> грошей. Чим </a:t>
            </a:r>
            <a:r>
              <a:rPr lang="ru-RU" sz="1800" dirty="0" err="1" smtClean="0"/>
              <a:t>вища</a:t>
            </a:r>
            <a:r>
              <a:rPr lang="ru-RU" sz="1800" dirty="0" smtClean="0"/>
              <a:t> </a:t>
            </a:r>
            <a:r>
              <a:rPr lang="ru-RU" sz="1800" dirty="0" err="1" smtClean="0"/>
              <a:t>облікова</a:t>
            </a:r>
            <a:r>
              <a:rPr lang="ru-RU" sz="1800" dirty="0" smtClean="0"/>
              <a:t> ставка, </a:t>
            </a:r>
            <a:r>
              <a:rPr lang="ru-RU" sz="1800" dirty="0" err="1" smtClean="0"/>
              <a:t>тим</a:t>
            </a:r>
            <a:r>
              <a:rPr lang="ru-RU" sz="1800" dirty="0" smtClean="0"/>
              <a:t> </a:t>
            </a:r>
            <a:r>
              <a:rPr lang="ru-RU" sz="1800" dirty="0" err="1" smtClean="0"/>
              <a:t>вища</a:t>
            </a:r>
            <a:r>
              <a:rPr lang="ru-RU" sz="1800" dirty="0" smtClean="0"/>
              <a:t> </a:t>
            </a:r>
            <a:r>
              <a:rPr lang="ru-RU" sz="1800" dirty="0" err="1" smtClean="0"/>
              <a:t>вартість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фінансування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банківських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операцій</a:t>
            </a:r>
            <a:r>
              <a:rPr lang="ru-RU" sz="1800" dirty="0" smtClean="0"/>
              <a:t>, </a:t>
            </a:r>
            <a:r>
              <a:rPr lang="ru-RU" sz="1800" dirty="0" err="1" smtClean="0"/>
              <a:t>тим</a:t>
            </a:r>
            <a:r>
              <a:rPr lang="ru-RU" sz="1800" dirty="0" smtClean="0"/>
              <a:t> </a:t>
            </a:r>
            <a:r>
              <a:rPr lang="ru-RU" sz="1800" dirty="0" err="1" smtClean="0"/>
              <a:t>менший</a:t>
            </a:r>
            <a:r>
              <a:rPr lang="ru-RU" sz="1800" dirty="0" smtClean="0"/>
              <a:t> попит на кредит і </a:t>
            </a:r>
            <a:r>
              <a:rPr lang="ru-RU" sz="1800" dirty="0" err="1" smtClean="0"/>
              <a:t>реальні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обсяги</a:t>
            </a:r>
            <a:r>
              <a:rPr lang="ru-RU" sz="1800" dirty="0" smtClean="0"/>
              <a:t> </a:t>
            </a:r>
            <a:r>
              <a:rPr lang="ru-RU" sz="1800" dirty="0" err="1" smtClean="0"/>
              <a:t>грошової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маси</a:t>
            </a:r>
            <a:r>
              <a:rPr lang="ru-RU" sz="1800" dirty="0" smtClean="0"/>
              <a:t> в </a:t>
            </a:r>
            <a:r>
              <a:rPr lang="ru-RU" sz="1800" dirty="0" err="1" smtClean="0"/>
              <a:t>обігу</a:t>
            </a:r>
            <a:r>
              <a:rPr lang="ru-RU" sz="1800" dirty="0" smtClean="0"/>
              <a:t>.</a:t>
            </a:r>
          </a:p>
          <a:p>
            <a:pPr marL="0" indent="457200">
              <a:buNone/>
            </a:pPr>
            <a:r>
              <a:rPr lang="ru-RU" sz="1800" dirty="0" smtClean="0"/>
              <a:t>У другому </a:t>
            </a:r>
            <a:r>
              <a:rPr lang="ru-RU" sz="1800" dirty="0" err="1" smtClean="0"/>
              <a:t>випадку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</a:t>
            </a:r>
            <a:r>
              <a:rPr lang="ru-RU" sz="1800" dirty="0" smtClean="0"/>
              <a:t> </a:t>
            </a:r>
            <a:r>
              <a:rPr lang="ru-RU" sz="1800" dirty="0" err="1" smtClean="0"/>
              <a:t>регулюючих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заходів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обмежений</a:t>
            </a:r>
            <a:r>
              <a:rPr lang="ru-RU" sz="1800" dirty="0" smtClean="0"/>
              <a:t>, </a:t>
            </a:r>
            <a:r>
              <a:rPr lang="ru-RU" sz="1800" dirty="0" err="1" smtClean="0"/>
              <a:t>оскільки</a:t>
            </a:r>
            <a:r>
              <a:rPr lang="ru-RU" sz="1800" dirty="0" smtClean="0"/>
              <a:t> за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допомогою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визначається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вартість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</a:t>
            </a:r>
            <a:r>
              <a:rPr lang="ru-RU" sz="1800" dirty="0" err="1" smtClean="0"/>
              <a:t>окремих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кредитів</a:t>
            </a:r>
            <a:r>
              <a:rPr lang="ru-RU" sz="1800" dirty="0" smtClean="0"/>
              <a:t> у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кредитних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установах</a:t>
            </a:r>
            <a:r>
              <a:rPr lang="ru-RU" sz="1800" dirty="0" smtClean="0"/>
              <a:t>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1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85801"/>
            <a:ext cx="7920880" cy="3657599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1800" dirty="0" smtClean="0"/>
              <a:t>У </a:t>
            </a:r>
            <a:r>
              <a:rPr lang="ru-RU" sz="1800" dirty="0" err="1" smtClean="0"/>
              <a:t>практичній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діяльності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залежність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між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відсотковими</a:t>
            </a:r>
            <a:r>
              <a:rPr lang="ru-RU" sz="1800" dirty="0" smtClean="0"/>
              <a:t> ставками за кредитами центрального банку і </a:t>
            </a:r>
            <a:r>
              <a:rPr lang="ru-RU" sz="1800" dirty="0" err="1" smtClean="0"/>
              <a:t>банківських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установ</a:t>
            </a:r>
            <a:r>
              <a:rPr lang="ru-RU" sz="1800" dirty="0" smtClean="0"/>
              <a:t> є </a:t>
            </a:r>
            <a:r>
              <a:rPr lang="ru-RU" sz="1800" dirty="0" err="1" smtClean="0"/>
              <a:t>відносно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стабільною</a:t>
            </a:r>
            <a:r>
              <a:rPr lang="ru-RU" sz="1800" dirty="0" smtClean="0"/>
              <a:t> величиною.</a:t>
            </a:r>
          </a:p>
          <a:p>
            <a:pPr marL="0" indent="457200">
              <a:buNone/>
            </a:pPr>
            <a:r>
              <a:rPr lang="ru-RU" sz="1800" dirty="0" smtClean="0"/>
              <a:t>У </a:t>
            </a:r>
            <a:r>
              <a:rPr lang="ru-RU" sz="1800" dirty="0" err="1" smtClean="0"/>
              <a:t>зв'язку</a:t>
            </a:r>
            <a:r>
              <a:rPr lang="ru-RU" sz="1800" dirty="0" smtClean="0"/>
              <a:t> з </a:t>
            </a:r>
            <a:r>
              <a:rPr lang="ru-RU" sz="1800" dirty="0" err="1" smtClean="0"/>
              <a:t>тим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всі</a:t>
            </a:r>
            <a:r>
              <a:rPr lang="ru-RU" sz="1800" dirty="0" smtClean="0"/>
              <a:t> банки </a:t>
            </a:r>
            <a:r>
              <a:rPr lang="ru-RU" sz="1800" dirty="0" err="1" smtClean="0"/>
              <a:t>звертаються</a:t>
            </a:r>
            <a:r>
              <a:rPr lang="ru-RU" sz="1800" dirty="0" smtClean="0"/>
              <a:t> за кредитами до центрального банку, </a:t>
            </a:r>
            <a:r>
              <a:rPr lang="ru-RU" sz="1800" dirty="0" err="1" smtClean="0"/>
              <a:t>вплив</a:t>
            </a:r>
            <a:r>
              <a:rPr lang="ru-RU" sz="1800" dirty="0" smtClean="0"/>
              <a:t> ставок центрального банку </a:t>
            </a:r>
            <a:r>
              <a:rPr lang="ru-RU" sz="1800" dirty="0" err="1" smtClean="0"/>
              <a:t>поширюється</a:t>
            </a:r>
            <a:r>
              <a:rPr lang="ru-RU" sz="1800" dirty="0" smtClean="0"/>
              <a:t> на всю </a:t>
            </a:r>
            <a:r>
              <a:rPr lang="ru-RU" sz="1800" dirty="0" err="1" smtClean="0"/>
              <a:t>економіку</a:t>
            </a:r>
            <a:r>
              <a:rPr lang="ru-RU" sz="1800" dirty="0" smtClean="0"/>
              <a:t>. Такою </a:t>
            </a:r>
            <a:r>
              <a:rPr lang="ru-RU" sz="1800" dirty="0" err="1" smtClean="0"/>
              <a:t>мірою</a:t>
            </a:r>
            <a:r>
              <a:rPr lang="ru-RU" sz="1800" dirty="0" smtClean="0"/>
              <a:t>, </a:t>
            </a:r>
            <a:r>
              <a:rPr lang="ru-RU" sz="1800" dirty="0" err="1" smtClean="0"/>
              <a:t>якою</a:t>
            </a:r>
            <a:r>
              <a:rPr lang="ru-RU" sz="1800" dirty="0" smtClean="0"/>
              <a:t> ставки центрального банку </a:t>
            </a:r>
            <a:r>
              <a:rPr lang="ru-RU" sz="1800" dirty="0" err="1" smtClean="0"/>
              <a:t>впливають</a:t>
            </a:r>
            <a:r>
              <a:rPr lang="ru-RU" sz="1800" dirty="0" smtClean="0"/>
              <a:t> на </a:t>
            </a:r>
            <a:r>
              <a:rPr lang="ru-RU" sz="1800" dirty="0" err="1" smtClean="0"/>
              <a:t>банківські</a:t>
            </a:r>
            <a:r>
              <a:rPr lang="ru-RU" sz="1800" dirty="0" smtClean="0"/>
              <a:t> ставки за кредитами, вони є </a:t>
            </a:r>
            <a:r>
              <a:rPr lang="ru-RU" sz="1800" dirty="0" err="1" smtClean="0"/>
              <a:t>інструментом</a:t>
            </a:r>
            <a:r>
              <a:rPr lang="ru-RU" sz="1800" dirty="0" smtClean="0"/>
              <a:t> </a:t>
            </a:r>
            <a:r>
              <a:rPr lang="ru-RU" sz="1800" dirty="0" err="1" smtClean="0"/>
              <a:t>регулювання</a:t>
            </a:r>
            <a:r>
              <a:rPr lang="ru-RU" sz="1800" dirty="0" smtClean="0"/>
              <a:t> агрегатного </a:t>
            </a:r>
            <a:r>
              <a:rPr lang="ru-RU" sz="1800" dirty="0" err="1" smtClean="0"/>
              <a:t>попиту</a:t>
            </a:r>
            <a:r>
              <a:rPr lang="ru-RU" sz="1800" dirty="0" smtClean="0"/>
              <a:t> на </a:t>
            </a:r>
            <a:r>
              <a:rPr lang="ru-RU" sz="1800" dirty="0" err="1" smtClean="0"/>
              <a:t>кредитні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ресурси</a:t>
            </a:r>
            <a:r>
              <a:rPr lang="ru-RU" sz="1800" dirty="0" smtClean="0"/>
              <a:t>. А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означає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як </a:t>
            </a:r>
            <a:r>
              <a:rPr lang="ru-RU" sz="1800" dirty="0" err="1" smtClean="0"/>
              <a:t>антиінфляційний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інструмент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відсоткова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політика</a:t>
            </a:r>
            <a:r>
              <a:rPr lang="ru-RU" sz="1800" dirty="0" smtClean="0"/>
              <a:t> є </a:t>
            </a:r>
            <a:r>
              <a:rPr lang="ru-RU" sz="1800" dirty="0" err="1" smtClean="0"/>
              <a:t>складовою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частиною</a:t>
            </a:r>
            <a:r>
              <a:rPr lang="ru-RU" sz="1800" dirty="0" smtClean="0"/>
              <a:t> </a:t>
            </a:r>
            <a:r>
              <a:rPr lang="ru-RU" sz="1800" dirty="0" err="1" smtClean="0"/>
              <a:t>дефляційної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політики</a:t>
            </a:r>
            <a:r>
              <a:rPr lang="ru-RU" sz="1800" dirty="0" smtClean="0"/>
              <a:t> і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важливе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</a:t>
            </a:r>
            <a:r>
              <a:rPr lang="ru-RU" sz="1800" dirty="0" err="1" smtClean="0"/>
              <a:t>звичайний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монетарний</a:t>
            </a:r>
            <a:r>
              <a:rPr lang="ru-RU" sz="1800" dirty="0" smtClean="0"/>
              <a:t> контроль за грошовою </a:t>
            </a:r>
            <a:r>
              <a:rPr lang="ru-RU" sz="1800" dirty="0" err="1" smtClean="0"/>
              <a:t>масою</a:t>
            </a:r>
            <a:r>
              <a:rPr lang="ru-RU" sz="1800" dirty="0" smtClean="0"/>
              <a:t>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49080"/>
            <a:ext cx="2650604" cy="21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6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7474024" cy="3657599"/>
          </a:xfrm>
        </p:spPr>
        <p:txBody>
          <a:bodyPr>
            <a:normAutofit fontScale="77500" lnSpcReduction="20000"/>
          </a:bodyPr>
          <a:lstStyle/>
          <a:p>
            <a:pPr marL="0" indent="457200">
              <a:buNone/>
            </a:pPr>
            <a:r>
              <a:rPr lang="ru-RU" dirty="0" smtClean="0"/>
              <a:t>Пік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ставок як </a:t>
            </a:r>
            <a:r>
              <a:rPr lang="ru-RU" dirty="0" err="1" smtClean="0"/>
              <a:t>інструмента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грошового ринку </a:t>
            </a:r>
            <a:r>
              <a:rPr lang="ru-RU" dirty="0" err="1" smtClean="0"/>
              <a:t>спостерігався</a:t>
            </a:r>
            <a:r>
              <a:rPr lang="ru-RU" dirty="0" smtClean="0"/>
              <a:t> у 50-60-х роках XX ст., коли контроль за ставками в тому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іншому</a:t>
            </a:r>
            <a:r>
              <a:rPr lang="ru-RU" dirty="0" smtClean="0"/>
              <a:t> </a:t>
            </a:r>
            <a:r>
              <a:rPr lang="ru-RU" dirty="0" err="1" smtClean="0"/>
              <a:t>варіанті</a:t>
            </a:r>
            <a:r>
              <a:rPr lang="ru-RU" dirty="0" smtClean="0"/>
              <a:t> </a:t>
            </a:r>
            <a:r>
              <a:rPr lang="ru-RU" dirty="0" err="1" smtClean="0"/>
              <a:t>здійснювався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. Так, за </a:t>
            </a:r>
            <a:r>
              <a:rPr lang="ru-RU" dirty="0" err="1" smtClean="0"/>
              <a:t>період</a:t>
            </a:r>
            <a:r>
              <a:rPr lang="ru-RU" dirty="0" smtClean="0"/>
              <a:t> з 1945 до 1960 р. ставки центрального банку у ФРН </a:t>
            </a:r>
            <a:r>
              <a:rPr lang="ru-RU" dirty="0" err="1" smtClean="0"/>
              <a:t>змінювалися</a:t>
            </a:r>
            <a:r>
              <a:rPr lang="ru-RU" dirty="0" smtClean="0"/>
              <a:t> 24 рази, в </a:t>
            </a:r>
            <a:r>
              <a:rPr lang="ru-RU" dirty="0" err="1" smtClean="0"/>
              <a:t>Бельгії</a:t>
            </a:r>
            <a:r>
              <a:rPr lang="ru-RU" dirty="0" smtClean="0"/>
              <a:t> - 22 рази, у </a:t>
            </a:r>
            <a:r>
              <a:rPr lang="ru-RU" dirty="0" err="1" smtClean="0"/>
              <a:t>Франції</a:t>
            </a:r>
            <a:r>
              <a:rPr lang="ru-RU" dirty="0" smtClean="0"/>
              <a:t> - 17 </a:t>
            </a:r>
            <a:r>
              <a:rPr lang="ru-RU" dirty="0" err="1" smtClean="0"/>
              <a:t>разів</a:t>
            </a:r>
            <a:r>
              <a:rPr lang="ru-RU" dirty="0" smtClean="0"/>
              <a:t>, у </a:t>
            </a:r>
            <a:r>
              <a:rPr lang="ru-RU" dirty="0" err="1" smtClean="0"/>
              <a:t>Нідерландах</a:t>
            </a:r>
            <a:r>
              <a:rPr lang="ru-RU" dirty="0" smtClean="0"/>
              <a:t> - 16 </a:t>
            </a:r>
            <a:r>
              <a:rPr lang="ru-RU" dirty="0" err="1" smtClean="0"/>
              <a:t>разів</a:t>
            </a:r>
            <a:r>
              <a:rPr lang="ru-RU" dirty="0" smtClean="0"/>
              <a:t>. Практично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ситуація</a:t>
            </a:r>
            <a:r>
              <a:rPr lang="ru-RU" dirty="0" smtClean="0"/>
              <a:t> </a:t>
            </a:r>
            <a:r>
              <a:rPr lang="ru-RU" dirty="0" err="1" smtClean="0"/>
              <a:t>відображала</a:t>
            </a:r>
            <a:r>
              <a:rPr lang="ru-RU" dirty="0" smtClean="0"/>
              <a:t> </a:t>
            </a:r>
            <a:r>
              <a:rPr lang="ru-RU" dirty="0" err="1" smtClean="0"/>
              <a:t>реалізацію</a:t>
            </a:r>
            <a:r>
              <a:rPr lang="ru-RU" dirty="0" smtClean="0"/>
              <a:t> </a:t>
            </a:r>
            <a:r>
              <a:rPr lang="ru-RU" dirty="0" err="1" smtClean="0"/>
              <a:t>кейнсіанського</a:t>
            </a:r>
            <a:r>
              <a:rPr lang="ru-RU" dirty="0" smtClean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 до </a:t>
            </a:r>
            <a:r>
              <a:rPr lang="ru-RU" dirty="0" err="1" smtClean="0"/>
              <a:t>грошово</a:t>
            </a:r>
            <a:r>
              <a:rPr lang="ru-RU" dirty="0" smtClean="0"/>
              <a:t>-кредитного </a:t>
            </a:r>
            <a:r>
              <a:rPr lang="ru-RU" dirty="0" err="1" smtClean="0"/>
              <a:t>регулювання</a:t>
            </a:r>
            <a:r>
              <a:rPr lang="ru-RU" dirty="0" smtClean="0"/>
              <a:t>.</a:t>
            </a:r>
          </a:p>
          <a:p>
            <a:pPr marL="0" indent="457200">
              <a:buNone/>
            </a:pPr>
            <a:r>
              <a:rPr lang="ru-RU" dirty="0" smtClean="0"/>
              <a:t>Великого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надавалося</a:t>
            </a:r>
            <a:r>
              <a:rPr lang="ru-RU" dirty="0" smtClean="0"/>
              <a:t> </a:t>
            </a:r>
            <a:r>
              <a:rPr lang="ru-RU" dirty="0" err="1" smtClean="0"/>
              <a:t>відсотковій</a:t>
            </a:r>
            <a:r>
              <a:rPr lang="ru-RU" dirty="0" smtClean="0"/>
              <a:t> </a:t>
            </a:r>
            <a:r>
              <a:rPr lang="ru-RU" dirty="0" err="1" smtClean="0"/>
              <a:t>політиці</a:t>
            </a:r>
            <a:r>
              <a:rPr lang="ru-RU" dirty="0" smtClean="0"/>
              <a:t> в 70-ті роки, коли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капіталів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відсоткові</a:t>
            </a:r>
            <a:r>
              <a:rPr lang="ru-RU" dirty="0" smtClean="0"/>
              <a:t> ставки давали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на </a:t>
            </a:r>
            <a:r>
              <a:rPr lang="ru-RU" dirty="0" err="1" smtClean="0"/>
              <a:t>валютний</a:t>
            </a:r>
            <a:r>
              <a:rPr lang="ru-RU" dirty="0" smtClean="0"/>
              <a:t> курс, а через </a:t>
            </a:r>
            <a:r>
              <a:rPr lang="ru-RU" dirty="0" err="1" smtClean="0"/>
              <a:t>нього</a:t>
            </a:r>
            <a:r>
              <a:rPr lang="ru-RU" dirty="0" smtClean="0"/>
              <a:t> - і на стан </a:t>
            </a:r>
            <a:r>
              <a:rPr lang="ru-RU" dirty="0" err="1" smtClean="0"/>
              <a:t>грошово</a:t>
            </a:r>
            <a:r>
              <a:rPr lang="ru-RU" dirty="0" smtClean="0"/>
              <a:t>-кредитного ринку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Резерви</a:t>
            </a:r>
            <a:r>
              <a:rPr lang="ru-RU" dirty="0" smtClean="0"/>
              <a:t> </a:t>
            </a:r>
            <a:r>
              <a:rPr lang="ru-RU" dirty="0" err="1" smtClean="0"/>
              <a:t>центральних</a:t>
            </a:r>
            <a:r>
              <a:rPr lang="ru-RU" dirty="0" smtClean="0"/>
              <a:t> </a:t>
            </a:r>
            <a:r>
              <a:rPr lang="ru-RU" dirty="0" err="1" smtClean="0"/>
              <a:t>банків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недостатньо</a:t>
            </a:r>
            <a:r>
              <a:rPr lang="ru-RU" dirty="0" smtClean="0"/>
              <a:t> великими,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протидіяти</a:t>
            </a:r>
            <a:r>
              <a:rPr lang="ru-RU" dirty="0" smtClean="0"/>
              <a:t> </a:t>
            </a:r>
            <a:r>
              <a:rPr lang="ru-RU" dirty="0" err="1" smtClean="0"/>
              <a:t>зовнішнім</a:t>
            </a:r>
            <a:r>
              <a:rPr lang="ru-RU" dirty="0" smtClean="0"/>
              <a:t> факторам, а </a:t>
            </a:r>
            <a:r>
              <a:rPr lang="ru-RU" dirty="0" err="1" smtClean="0"/>
              <a:t>операції</a:t>
            </a:r>
            <a:r>
              <a:rPr lang="ru-RU" dirty="0" smtClean="0"/>
              <a:t> на </a:t>
            </a:r>
            <a:r>
              <a:rPr lang="ru-RU" dirty="0" err="1" smtClean="0"/>
              <a:t>відкритому</a:t>
            </a:r>
            <a:r>
              <a:rPr lang="ru-RU" dirty="0" smtClean="0"/>
              <a:t> ринку не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розвиненими</a:t>
            </a:r>
            <a:r>
              <a:rPr lang="ru-RU" dirty="0" smtClean="0"/>
              <a:t>.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відсоткові</a:t>
            </a:r>
            <a:r>
              <a:rPr lang="ru-RU" dirty="0" smtClean="0"/>
              <a:t> ставки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підвищилися</a:t>
            </a:r>
            <a:r>
              <a:rPr lang="ru-RU" dirty="0" smtClean="0"/>
              <a:t> практично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. Так, </a:t>
            </a:r>
            <a:r>
              <a:rPr lang="ru-RU" dirty="0" err="1" smtClean="0"/>
              <a:t>облікова</a:t>
            </a:r>
            <a:r>
              <a:rPr lang="ru-RU" dirty="0" smtClean="0"/>
              <a:t> ставка Банку </a:t>
            </a:r>
            <a:r>
              <a:rPr lang="ru-RU" dirty="0" err="1" smtClean="0"/>
              <a:t>Англії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1968-1980 </a:t>
            </a:r>
            <a:r>
              <a:rPr lang="ru-RU" dirty="0" err="1" smtClean="0"/>
              <a:t>pp</a:t>
            </a:r>
            <a:r>
              <a:rPr lang="ru-RU" dirty="0" smtClean="0"/>
              <a:t>. </a:t>
            </a:r>
            <a:r>
              <a:rPr lang="ru-RU" dirty="0" err="1" smtClean="0"/>
              <a:t>зросла</a:t>
            </a:r>
            <a:r>
              <a:rPr lang="ru-RU" dirty="0" smtClean="0"/>
              <a:t> з 6,5% до 14%, </a:t>
            </a:r>
            <a:r>
              <a:rPr lang="ru-RU" dirty="0" err="1" smtClean="0"/>
              <a:t>облікова</a:t>
            </a:r>
            <a:r>
              <a:rPr lang="ru-RU" dirty="0" smtClean="0"/>
              <a:t> ставка ФРС СІЛА в 1977- 1981 </a:t>
            </a:r>
            <a:r>
              <a:rPr lang="ru-RU" dirty="0" err="1" smtClean="0"/>
              <a:t>pp</a:t>
            </a:r>
            <a:r>
              <a:rPr lang="ru-RU" dirty="0" smtClean="0"/>
              <a:t>. </a:t>
            </a:r>
            <a:r>
              <a:rPr lang="ru-RU" dirty="0" err="1" smtClean="0"/>
              <a:t>зросла</a:t>
            </a:r>
            <a:r>
              <a:rPr lang="ru-RU" dirty="0" smtClean="0"/>
              <a:t> з 6% до 14%. У </a:t>
            </a:r>
            <a:r>
              <a:rPr lang="ru-RU" dirty="0" err="1" smtClean="0"/>
              <a:t>цей</a:t>
            </a:r>
            <a:r>
              <a:rPr lang="ru-RU" dirty="0" smtClean="0"/>
              <a:t> же час у </a:t>
            </a:r>
            <a:r>
              <a:rPr lang="ru-RU" dirty="0" err="1" smtClean="0"/>
              <a:t>Швеції</a:t>
            </a:r>
            <a:r>
              <a:rPr lang="ru-RU" dirty="0" smtClean="0"/>
              <a:t> вона становила 11%, в </a:t>
            </a:r>
            <a:r>
              <a:rPr lang="ru-RU" dirty="0" err="1" smtClean="0"/>
              <a:t>Канаді</a:t>
            </a:r>
            <a:r>
              <a:rPr lang="ru-RU" dirty="0" smtClean="0"/>
              <a:t> - 15%, у </a:t>
            </a:r>
            <a:r>
              <a:rPr lang="ru-RU" dirty="0" err="1" smtClean="0"/>
              <a:t>Франції</a:t>
            </a:r>
            <a:r>
              <a:rPr lang="ru-RU" dirty="0" smtClean="0"/>
              <a:t> - 17,5%, а в </a:t>
            </a:r>
            <a:r>
              <a:rPr lang="ru-RU" dirty="0" err="1" smtClean="0"/>
              <a:t>Італії</a:t>
            </a:r>
            <a:r>
              <a:rPr lang="ru-RU" dirty="0" smtClean="0"/>
              <a:t> - 19%.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067819" cy="204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85801"/>
            <a:ext cx="7699492" cy="3657599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uk-UA" sz="1800" dirty="0" smtClean="0"/>
              <a:t>На сучасному етапі розвитку загальна орієнтація грошово-кредитної політики на контроль за рівнем відсоткових ставок зберігається, але значення цього інструмента регулювання поступово зменшується. Наприклад, у 2000 р. передбачається підвищення облікової ставки Європейського центрального банку до 3,5%, а ставка ФРС у США зросла до 7%.</a:t>
            </a:r>
          </a:p>
          <a:p>
            <a:pPr marL="0" indent="457200">
              <a:buNone/>
            </a:pPr>
            <a:r>
              <a:rPr lang="uk-UA" sz="1800" dirty="0" smtClean="0"/>
              <a:t>Повністю відмовитися від використання відсоткової політики не можливо через важливість макроекономічних, у тому числі й антиінфляційних, ефектів цього інструмента регулювання.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16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111</TotalTime>
  <Words>1746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Інструменти грошового регулювання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Інструменти грошового регулювання</dc:title>
  <dc:creator>Worker</dc:creator>
  <cp:lastModifiedBy>Yulia</cp:lastModifiedBy>
  <cp:revision>5</cp:revision>
  <dcterms:created xsi:type="dcterms:W3CDTF">2014-04-10T18:42:05Z</dcterms:created>
  <dcterms:modified xsi:type="dcterms:W3CDTF">2014-04-10T20:38:15Z</dcterms:modified>
</cp:coreProperties>
</file>