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737" autoAdjust="0"/>
  </p:normalViewPr>
  <p:slideViewPr>
    <p:cSldViewPr>
      <p:cViewPr varScale="1">
        <p:scale>
          <a:sx n="68" d="100"/>
          <a:sy n="68"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uk.wikipedia.org/wiki/%D0%99%D0%BE%D1%81%D0%B8%D1%84_II" TargetMode="External"/><Relationship Id="rId3" Type="http://schemas.openxmlformats.org/officeDocument/2006/relationships/hyperlink" Target="http://uk.wikipedia.org/wiki/1939" TargetMode="External"/><Relationship Id="rId7" Type="http://schemas.openxmlformats.org/officeDocument/2006/relationships/hyperlink" Target="http://uk.wikipedia.org/wiki/1784" TargetMode="External"/><Relationship Id="rId12" Type="http://schemas.openxmlformats.org/officeDocument/2006/relationships/image" Target="../media/image2.jpeg"/><Relationship Id="rId2" Type="http://schemas.openxmlformats.org/officeDocument/2006/relationships/hyperlink" Target="http://uk.wikipedia.org/wiki/1918" TargetMode="External"/><Relationship Id="rId1" Type="http://schemas.openxmlformats.org/officeDocument/2006/relationships/slideLayout" Target="../slideLayouts/slideLayout5.xml"/><Relationship Id="rId6" Type="http://schemas.openxmlformats.org/officeDocument/2006/relationships/hyperlink" Target="http://uk.wikipedia.org/wiki/1773" TargetMode="External"/><Relationship Id="rId11" Type="http://schemas.openxmlformats.org/officeDocument/2006/relationships/hyperlink" Target="http://uk.wikipedia.org/wiki/%D0%A4%D1%80%D0%B0%D0%BD%D1%86_I" TargetMode="External"/><Relationship Id="rId5" Type="http://schemas.openxmlformats.org/officeDocument/2006/relationships/hyperlink" Target="http://uk.wikipedia.org/wiki/1661" TargetMode="External"/><Relationship Id="rId10" Type="http://schemas.openxmlformats.org/officeDocument/2006/relationships/hyperlink" Target="http://uk.wikipedia.org/wiki/1817" TargetMode="External"/><Relationship Id="rId4" Type="http://schemas.openxmlformats.org/officeDocument/2006/relationships/hyperlink" Target="http://uk.wikipedia.org/wiki/%D0%A3%D0%BA%D1%80%D0%B0%D1%97%D0%BD%D0%B0" TargetMode="External"/><Relationship Id="rId9" Type="http://schemas.openxmlformats.org/officeDocument/2006/relationships/hyperlink" Target="http://uk.wikipedia.org/wiki/180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2362274"/>
          </a:xfrm>
        </p:spPr>
        <p:txBody>
          <a:bodyPr/>
          <a:lstStyle/>
          <a:p>
            <a:r>
              <a:rPr lang="uk-UA" dirty="0" smtClean="0"/>
              <a:t>Львівський університет </a:t>
            </a:r>
            <a:r>
              <a:rPr lang="uk-UA" dirty="0"/>
              <a:t/>
            </a:r>
            <a:br>
              <a:rPr lang="uk-UA" dirty="0"/>
            </a:br>
            <a:r>
              <a:rPr lang="uk-UA" dirty="0"/>
              <a:t> </a:t>
            </a:r>
            <a:r>
              <a:rPr lang="uk-UA" sz="2800" dirty="0" smtClean="0"/>
              <a:t>( </a:t>
            </a:r>
            <a:r>
              <a:rPr lang="uk-UA" sz="2400" dirty="0" smtClean="0"/>
              <a:t>колишня головна будівля університету 1851-1923 рр. )</a:t>
            </a:r>
            <a:endParaRPr lang="uk-UA" sz="24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120230"/>
            <a:ext cx="8568951" cy="3621138"/>
          </a:xfrm>
        </p:spPr>
      </p:pic>
    </p:spTree>
    <p:extLst>
      <p:ext uri="{BB962C8B-B14F-4D97-AF65-F5344CB8AC3E}">
        <p14:creationId xmlns:p14="http://schemas.microsoft.com/office/powerpoint/2010/main" val="24985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flipH="1">
            <a:off x="467544" y="332656"/>
            <a:ext cx="8208912" cy="432048"/>
          </a:xfrm>
        </p:spPr>
        <p:txBody>
          <a:bodyPr>
            <a:normAutofit fontScale="90000"/>
          </a:bodyPr>
          <a:lstStyle/>
          <a:p>
            <a:r>
              <a:rPr lang="uk-UA" dirty="0" smtClean="0"/>
              <a:t>Історія заснування</a:t>
            </a:r>
            <a:endParaRPr lang="uk-UA" dirty="0"/>
          </a:p>
        </p:txBody>
      </p:sp>
      <p:sp>
        <p:nvSpPr>
          <p:cNvPr id="9" name="Текст 8"/>
          <p:cNvSpPr>
            <a:spLocks noGrp="1"/>
          </p:cNvSpPr>
          <p:nvPr>
            <p:ph type="body" idx="1"/>
          </p:nvPr>
        </p:nvSpPr>
        <p:spPr>
          <a:xfrm>
            <a:off x="539552" y="980728"/>
            <a:ext cx="2520280" cy="504056"/>
          </a:xfrm>
        </p:spPr>
        <p:txBody>
          <a:bodyPr>
            <a:normAutofit/>
          </a:bodyPr>
          <a:lstStyle/>
          <a:p>
            <a:r>
              <a:rPr lang="uk-UA" dirty="0" smtClean="0"/>
              <a:t>Історія :</a:t>
            </a:r>
            <a:endParaRPr lang="uk-UA" dirty="0"/>
          </a:p>
        </p:txBody>
      </p:sp>
      <p:sp>
        <p:nvSpPr>
          <p:cNvPr id="3" name="Объект 2"/>
          <p:cNvSpPr>
            <a:spLocks noGrp="1"/>
          </p:cNvSpPr>
          <p:nvPr>
            <p:ph sz="half" idx="2"/>
          </p:nvPr>
        </p:nvSpPr>
        <p:spPr>
          <a:xfrm>
            <a:off x="179512" y="1556792"/>
            <a:ext cx="2952328" cy="5301208"/>
          </a:xfrm>
        </p:spPr>
        <p:txBody>
          <a:bodyPr>
            <a:normAutofit fontScale="92500" lnSpcReduction="20000"/>
          </a:bodyPr>
          <a:lstStyle/>
          <a:p>
            <a:r>
              <a:rPr lang="uk-UA" sz="1800" b="1" dirty="0">
                <a:solidFill>
                  <a:srgbClr val="252525"/>
                </a:solidFill>
                <a:latin typeface="Arial"/>
              </a:rPr>
              <a:t>Львівський національний університет імені Івана Франка</a:t>
            </a:r>
            <a:r>
              <a:rPr lang="uk-UA" sz="1800" dirty="0">
                <a:solidFill>
                  <a:srgbClr val="252525"/>
                </a:solidFill>
                <a:latin typeface="Arial"/>
              </a:rPr>
              <a:t> (у </a:t>
            </a:r>
            <a:r>
              <a:rPr lang="uk-UA" sz="1800" dirty="0">
                <a:solidFill>
                  <a:srgbClr val="0B0080"/>
                </a:solidFill>
                <a:latin typeface="Arial"/>
                <a:hlinkClick r:id="rId2" tooltip="1918"/>
              </a:rPr>
              <a:t>1918</a:t>
            </a:r>
            <a:r>
              <a:rPr lang="uk-UA" sz="1800" dirty="0">
                <a:solidFill>
                  <a:srgbClr val="252525"/>
                </a:solidFill>
                <a:latin typeface="Arial"/>
              </a:rPr>
              <a:t>–</a:t>
            </a:r>
            <a:r>
              <a:rPr lang="uk-UA" sz="1800" dirty="0">
                <a:solidFill>
                  <a:srgbClr val="0B0080"/>
                </a:solidFill>
                <a:latin typeface="Arial"/>
                <a:hlinkClick r:id="rId3" tooltip="1939"/>
              </a:rPr>
              <a:t>1939</a:t>
            </a:r>
            <a:r>
              <a:rPr lang="uk-UA" sz="1800" dirty="0">
                <a:solidFill>
                  <a:srgbClr val="252525"/>
                </a:solidFill>
                <a:latin typeface="Arial"/>
              </a:rPr>
              <a:t> рр. Університет Яна Казимира) — один з найстаріших у Східній Європі </a:t>
            </a:r>
            <a:r>
              <a:rPr lang="uk-UA" sz="1800" dirty="0" err="1">
                <a:solidFill>
                  <a:srgbClr val="252525"/>
                </a:solidFill>
                <a:latin typeface="Arial"/>
              </a:rPr>
              <a:t>та </a:t>
            </a:r>
            <a:r>
              <a:rPr lang="uk-UA" sz="1800" dirty="0" err="1">
                <a:solidFill>
                  <a:srgbClr val="0B0080"/>
                </a:solidFill>
                <a:latin typeface="Arial"/>
                <a:hlinkClick r:id="rId4" tooltip="Україна"/>
              </a:rPr>
              <a:t>Україні</a:t>
            </a:r>
            <a:r>
              <a:rPr lang="uk-UA" sz="1800" dirty="0" err="1">
                <a:solidFill>
                  <a:srgbClr val="252525"/>
                </a:solidFill>
                <a:latin typeface="Arial"/>
              </a:rPr>
              <a:t> універси</a:t>
            </a:r>
            <a:r>
              <a:rPr lang="uk-UA" sz="1800" dirty="0">
                <a:solidFill>
                  <a:srgbClr val="252525"/>
                </a:solidFill>
                <a:latin typeface="Arial"/>
              </a:rPr>
              <a:t>тет. Один з найпрестижніших університетів України. Львівську академію з правами університету </a:t>
            </a:r>
            <a:r>
              <a:rPr lang="uk-UA" sz="1800" dirty="0" err="1">
                <a:solidFill>
                  <a:srgbClr val="252525"/>
                </a:solidFill>
                <a:latin typeface="Arial"/>
              </a:rPr>
              <a:t>утворено </a:t>
            </a:r>
            <a:r>
              <a:rPr lang="uk-UA" sz="1800" dirty="0">
                <a:solidFill>
                  <a:srgbClr val="0B0080"/>
                </a:solidFill>
                <a:latin typeface="Arial"/>
                <a:hlinkClick r:id="rId5" tooltip="1661"/>
              </a:rPr>
              <a:t>1661</a:t>
            </a:r>
            <a:r>
              <a:rPr lang="uk-UA" sz="1800" dirty="0">
                <a:solidFill>
                  <a:srgbClr val="252525"/>
                </a:solidFill>
                <a:latin typeface="Arial"/>
              </a:rPr>
              <a:t> року. У </a:t>
            </a:r>
            <a:r>
              <a:rPr lang="uk-UA" sz="1800" dirty="0">
                <a:solidFill>
                  <a:srgbClr val="0B0080"/>
                </a:solidFill>
                <a:latin typeface="Arial"/>
                <a:hlinkClick r:id="rId6" tooltip="1773"/>
              </a:rPr>
              <a:t>1773</a:t>
            </a:r>
            <a:r>
              <a:rPr lang="uk-UA" sz="1800" dirty="0">
                <a:solidFill>
                  <a:srgbClr val="252525"/>
                </a:solidFill>
                <a:latin typeface="Arial"/>
              </a:rPr>
              <a:t> році орден єзуїтів заборонено, університет закрито. Відновлено у </a:t>
            </a:r>
            <a:r>
              <a:rPr lang="uk-UA" sz="1800" dirty="0">
                <a:solidFill>
                  <a:srgbClr val="0B0080"/>
                </a:solidFill>
                <a:latin typeface="Arial"/>
                <a:hlinkClick r:id="rId7" tooltip="1784"/>
              </a:rPr>
              <a:t>1784</a:t>
            </a:r>
            <a:r>
              <a:rPr lang="uk-UA" sz="1800" dirty="0">
                <a:solidFill>
                  <a:srgbClr val="252525"/>
                </a:solidFill>
                <a:latin typeface="Arial"/>
              </a:rPr>
              <a:t>, </a:t>
            </a:r>
            <a:r>
              <a:rPr lang="uk-UA" sz="1800" dirty="0" err="1">
                <a:solidFill>
                  <a:srgbClr val="252525"/>
                </a:solidFill>
                <a:latin typeface="Arial"/>
              </a:rPr>
              <a:t>називався </a:t>
            </a:r>
            <a:r>
              <a:rPr lang="uk-UA" sz="1800" dirty="0" err="1">
                <a:solidFill>
                  <a:srgbClr val="0B0080"/>
                </a:solidFill>
                <a:latin typeface="Arial"/>
                <a:hlinkClick r:id="rId8" tooltip="Йосиф II"/>
              </a:rPr>
              <a:t>Йосифінський</a:t>
            </a:r>
            <a:r>
              <a:rPr lang="uk-UA" sz="1800" dirty="0" err="1">
                <a:solidFill>
                  <a:srgbClr val="252525"/>
                </a:solidFill>
                <a:latin typeface="Arial"/>
              </a:rPr>
              <a:t> у</a:t>
            </a:r>
            <a:r>
              <a:rPr lang="uk-UA" sz="1800" dirty="0">
                <a:solidFill>
                  <a:srgbClr val="252525"/>
                </a:solidFill>
                <a:latin typeface="Arial"/>
              </a:rPr>
              <a:t>ніверситет. У </a:t>
            </a:r>
            <a:r>
              <a:rPr lang="uk-UA" sz="1800" dirty="0">
                <a:solidFill>
                  <a:srgbClr val="0B0080"/>
                </a:solidFill>
                <a:latin typeface="Arial"/>
                <a:hlinkClick r:id="rId9" tooltip="1805"/>
              </a:rPr>
              <a:t>1805</a:t>
            </a:r>
            <a:r>
              <a:rPr lang="uk-UA" sz="1800" dirty="0">
                <a:solidFill>
                  <a:srgbClr val="252525"/>
                </a:solidFill>
                <a:latin typeface="Arial"/>
              </a:rPr>
              <a:t>–</a:t>
            </a:r>
            <a:r>
              <a:rPr lang="uk-UA" sz="1800" dirty="0">
                <a:solidFill>
                  <a:srgbClr val="0B0080"/>
                </a:solidFill>
                <a:latin typeface="Arial"/>
                <a:hlinkClick r:id="rId10" tooltip="1817"/>
              </a:rPr>
              <a:t>1817</a:t>
            </a:r>
            <a:r>
              <a:rPr lang="uk-UA" sz="1800" dirty="0">
                <a:solidFill>
                  <a:srgbClr val="252525"/>
                </a:solidFill>
                <a:latin typeface="Arial"/>
              </a:rPr>
              <a:t> — ліцей. У </a:t>
            </a:r>
            <a:r>
              <a:rPr lang="uk-UA" sz="1800" dirty="0">
                <a:solidFill>
                  <a:srgbClr val="0B0080"/>
                </a:solidFill>
                <a:latin typeface="Arial"/>
                <a:hlinkClick r:id="rId10" tooltip="1817"/>
              </a:rPr>
              <a:t>1817</a:t>
            </a:r>
            <a:r>
              <a:rPr lang="uk-UA" sz="1800" dirty="0">
                <a:solidFill>
                  <a:srgbClr val="252525"/>
                </a:solidFill>
                <a:latin typeface="Arial"/>
              </a:rPr>
              <a:t> відновлено як </a:t>
            </a:r>
            <a:r>
              <a:rPr lang="uk-UA" sz="1800" dirty="0" smtClean="0">
                <a:solidFill>
                  <a:srgbClr val="252525"/>
                </a:solidFill>
                <a:latin typeface="Arial"/>
              </a:rPr>
              <a:t>Університет </a:t>
            </a:r>
            <a:r>
              <a:rPr lang="uk-UA" sz="1800" dirty="0" err="1" smtClean="0">
                <a:solidFill>
                  <a:srgbClr val="0B0080"/>
                </a:solidFill>
                <a:latin typeface="Arial"/>
                <a:hlinkClick r:id="rId11" tooltip="Франц I"/>
              </a:rPr>
              <a:t>Франца</a:t>
            </a:r>
            <a:r>
              <a:rPr lang="uk-UA" sz="1800" dirty="0" smtClean="0">
                <a:solidFill>
                  <a:srgbClr val="0B0080"/>
                </a:solidFill>
                <a:latin typeface="Arial"/>
                <a:hlinkClick r:id="rId11" tooltip="Франц I"/>
              </a:rPr>
              <a:t> </a:t>
            </a:r>
            <a:r>
              <a:rPr lang="en-US" sz="1800" dirty="0">
                <a:solidFill>
                  <a:srgbClr val="0B0080"/>
                </a:solidFill>
                <a:latin typeface="Arial"/>
                <a:hlinkClick r:id="rId11" tooltip="Франц I"/>
              </a:rPr>
              <a:t>I</a:t>
            </a:r>
            <a:r>
              <a:rPr lang="en-US" sz="1800" dirty="0">
                <a:solidFill>
                  <a:srgbClr val="252525"/>
                </a:solidFill>
                <a:latin typeface="Arial"/>
              </a:rPr>
              <a:t>.</a:t>
            </a:r>
            <a:endParaRPr lang="uk-UA" sz="1800" dirty="0"/>
          </a:p>
        </p:txBody>
      </p:sp>
      <p:sp>
        <p:nvSpPr>
          <p:cNvPr id="10" name="Текст 9"/>
          <p:cNvSpPr>
            <a:spLocks noGrp="1"/>
          </p:cNvSpPr>
          <p:nvPr>
            <p:ph type="body" sz="quarter" idx="3"/>
          </p:nvPr>
        </p:nvSpPr>
        <p:spPr>
          <a:xfrm>
            <a:off x="3635896" y="6381328"/>
            <a:ext cx="5112568" cy="381719"/>
          </a:xfrm>
        </p:spPr>
        <p:txBody>
          <a:bodyPr>
            <a:normAutofit fontScale="92500" lnSpcReduction="20000"/>
          </a:bodyPr>
          <a:lstStyle/>
          <a:p>
            <a:r>
              <a:rPr lang="uk-UA" dirty="0" smtClean="0"/>
              <a:t>Львівський університет імені І.Франка</a:t>
            </a:r>
            <a:endParaRPr lang="uk-UA" dirty="0"/>
          </a:p>
        </p:txBody>
      </p:sp>
      <p:pic>
        <p:nvPicPr>
          <p:cNvPr id="12" name="Объект 11"/>
          <p:cNvPicPr>
            <a:picLocks noGrp="1" noChangeAspect="1"/>
          </p:cNvPicPr>
          <p:nvPr>
            <p:ph sz="quarter" idx="4"/>
          </p:nvPr>
        </p:nvPicPr>
        <p:blipFill>
          <a:blip r:embed="rId12" cstate="print">
            <a:extLst>
              <a:ext uri="{28A0092B-C50C-407E-A947-70E740481C1C}">
                <a14:useLocalDpi xmlns:a14="http://schemas.microsoft.com/office/drawing/2010/main" val="0"/>
              </a:ext>
            </a:extLst>
          </a:blip>
          <a:stretch>
            <a:fillRect/>
          </a:stretch>
        </p:blipFill>
        <p:spPr>
          <a:xfrm>
            <a:off x="3203848" y="1268760"/>
            <a:ext cx="5409927" cy="4968552"/>
          </a:xfrm>
        </p:spPr>
      </p:pic>
    </p:spTree>
    <p:extLst>
      <p:ext uri="{BB962C8B-B14F-4D97-AF65-F5344CB8AC3E}">
        <p14:creationId xmlns:p14="http://schemas.microsoft.com/office/powerpoint/2010/main" val="121410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uk-UA"/>
          </a:p>
        </p:txBody>
      </p:sp>
      <p:sp>
        <p:nvSpPr>
          <p:cNvPr id="6" name="Объект 5"/>
          <p:cNvSpPr>
            <a:spLocks noGrp="1"/>
          </p:cNvSpPr>
          <p:nvPr>
            <p:ph sz="half" idx="1"/>
          </p:nvPr>
        </p:nvSpPr>
        <p:spPr>
          <a:xfrm>
            <a:off x="0" y="332656"/>
            <a:ext cx="3131840" cy="6365304"/>
          </a:xfrm>
        </p:spPr>
        <p:txBody>
          <a:bodyPr>
            <a:normAutofit fontScale="62500" lnSpcReduction="20000"/>
          </a:bodyPr>
          <a:lstStyle/>
          <a:p>
            <a:r>
              <a:rPr lang="uk-UA" dirty="0" smtClean="0"/>
              <a:t>В університеті викладали українською мовою.</a:t>
            </a:r>
          </a:p>
          <a:p>
            <a:r>
              <a:rPr lang="uk-UA" dirty="0" smtClean="0"/>
              <a:t>Перелік факультетів</a:t>
            </a:r>
            <a:endParaRPr lang="uk-UA" dirty="0"/>
          </a:p>
          <a:p>
            <a:pPr marL="0" indent="0">
              <a:buNone/>
            </a:pPr>
            <a:r>
              <a:rPr lang="uk-UA" dirty="0"/>
              <a:t>- біологічний;</a:t>
            </a:r>
          </a:p>
          <a:p>
            <a:pPr marL="0" indent="0">
              <a:buNone/>
            </a:pPr>
            <a:r>
              <a:rPr lang="uk-UA" dirty="0"/>
              <a:t>- географічний;</a:t>
            </a:r>
          </a:p>
          <a:p>
            <a:pPr marL="0" indent="0">
              <a:buNone/>
            </a:pPr>
            <a:r>
              <a:rPr lang="uk-UA" dirty="0"/>
              <a:t>- геологічний;</a:t>
            </a:r>
          </a:p>
          <a:p>
            <a:pPr marL="0" indent="0">
              <a:buNone/>
            </a:pPr>
            <a:r>
              <a:rPr lang="uk-UA" dirty="0"/>
              <a:t>- економічний;</a:t>
            </a:r>
          </a:p>
          <a:p>
            <a:pPr marL="0" indent="0">
              <a:buNone/>
            </a:pPr>
            <a:r>
              <a:rPr lang="uk-UA" dirty="0"/>
              <a:t>- електроніки;</a:t>
            </a:r>
          </a:p>
          <a:p>
            <a:pPr marL="0" indent="0">
              <a:buNone/>
            </a:pPr>
            <a:r>
              <a:rPr lang="uk-UA" dirty="0"/>
              <a:t>- </a:t>
            </a:r>
            <a:r>
              <a:rPr lang="uk-UA" dirty="0" err="1"/>
              <a:t>доуніверситетської</a:t>
            </a:r>
            <a:r>
              <a:rPr lang="uk-UA" dirty="0"/>
              <a:t> підготовки;</a:t>
            </a:r>
          </a:p>
          <a:p>
            <a:pPr marL="0" indent="0">
              <a:buNone/>
            </a:pPr>
            <a:r>
              <a:rPr lang="uk-UA" dirty="0" err="1" smtClean="0"/>
              <a:t>-журналістики</a:t>
            </a:r>
            <a:r>
              <a:rPr lang="uk-UA" dirty="0"/>
              <a:t>;</a:t>
            </a:r>
          </a:p>
          <a:p>
            <a:pPr marL="0" indent="0">
              <a:buNone/>
            </a:pPr>
            <a:r>
              <a:rPr lang="uk-UA" dirty="0" err="1" smtClean="0"/>
              <a:t>-іноземних</a:t>
            </a:r>
            <a:r>
              <a:rPr lang="uk-UA" dirty="0" smtClean="0"/>
              <a:t> </a:t>
            </a:r>
            <a:r>
              <a:rPr lang="uk-UA" dirty="0"/>
              <a:t>мов;</a:t>
            </a:r>
          </a:p>
          <a:p>
            <a:pPr marL="0" indent="0">
              <a:buNone/>
            </a:pPr>
            <a:r>
              <a:rPr lang="uk-UA" dirty="0"/>
              <a:t>- історичний;</a:t>
            </a:r>
          </a:p>
          <a:p>
            <a:pPr marL="0" indent="0">
              <a:buNone/>
            </a:pPr>
            <a:r>
              <a:rPr lang="uk-UA" dirty="0"/>
              <a:t>- культури і мистецтв;</a:t>
            </a:r>
          </a:p>
          <a:p>
            <a:pPr marL="0" indent="0">
              <a:buNone/>
            </a:pPr>
            <a:r>
              <a:rPr lang="uk-UA" dirty="0"/>
              <a:t>- міжнародних відносин;</a:t>
            </a:r>
          </a:p>
          <a:p>
            <a:pPr marL="0" indent="0">
              <a:buNone/>
            </a:pPr>
            <a:r>
              <a:rPr lang="uk-UA" dirty="0"/>
              <a:t>- механіко-математичний;</a:t>
            </a:r>
          </a:p>
          <a:p>
            <a:pPr marL="0" indent="0">
              <a:buNone/>
            </a:pPr>
            <a:r>
              <a:rPr lang="uk-UA" dirty="0"/>
              <a:t>- прикладної математики та інформатики;</a:t>
            </a:r>
          </a:p>
          <a:p>
            <a:pPr marL="0" indent="0">
              <a:buNone/>
            </a:pPr>
            <a:r>
              <a:rPr lang="uk-UA" dirty="0"/>
              <a:t>- фізичний;</a:t>
            </a:r>
          </a:p>
          <a:p>
            <a:pPr marL="0" indent="0">
              <a:buNone/>
            </a:pPr>
            <a:r>
              <a:rPr lang="uk-UA" dirty="0"/>
              <a:t>- філологічний;</a:t>
            </a:r>
          </a:p>
          <a:p>
            <a:pPr marL="0" indent="0">
              <a:buNone/>
            </a:pPr>
            <a:r>
              <a:rPr lang="uk-UA" dirty="0"/>
              <a:t>- філософський;</a:t>
            </a:r>
          </a:p>
          <a:p>
            <a:pPr marL="0" indent="0">
              <a:buNone/>
            </a:pPr>
            <a:r>
              <a:rPr lang="uk-UA" dirty="0"/>
              <a:t>- хімічний;</a:t>
            </a:r>
          </a:p>
          <a:p>
            <a:pPr marL="0" indent="0">
              <a:buNone/>
            </a:pPr>
            <a:r>
              <a:rPr lang="uk-UA" dirty="0"/>
              <a:t>- юридичний.</a:t>
            </a:r>
          </a:p>
          <a:p>
            <a:endParaRPr lang="uk-UA" dirty="0"/>
          </a:p>
        </p:txBody>
      </p:sp>
      <p:pic>
        <p:nvPicPr>
          <p:cNvPr id="8" name="Объект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31840" y="332657"/>
            <a:ext cx="5554960" cy="6264696"/>
          </a:xfrm>
        </p:spPr>
      </p:pic>
    </p:spTree>
    <p:extLst>
      <p:ext uri="{BB962C8B-B14F-4D97-AF65-F5344CB8AC3E}">
        <p14:creationId xmlns:p14="http://schemas.microsoft.com/office/powerpoint/2010/main" val="326945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a:xfrm>
            <a:off x="4211960" y="3270275"/>
            <a:ext cx="4926102" cy="3154362"/>
          </a:xfrm>
        </p:spPr>
        <p:txBody>
          <a:bodyPr>
            <a:normAutofit fontScale="90000"/>
          </a:bodyPr>
          <a:lstStyle/>
          <a:p>
            <a:r>
              <a:rPr lang="uk-UA" sz="2000" dirty="0" smtClean="0"/>
              <a:t>Роль та значення</a:t>
            </a:r>
            <a:br>
              <a:rPr lang="uk-UA" sz="2000" dirty="0" smtClean="0"/>
            </a:br>
            <a:r>
              <a:rPr lang="uk-UA" sz="2000" dirty="0" smtClean="0"/>
              <a:t>Головним завданням Львівського університету визначено підготовку професійних кадрів-учителів, суддів </a:t>
            </a:r>
            <a:r>
              <a:rPr lang="uk-UA" sz="2000" dirty="0"/>
              <a:t>і священників. Особливе значення мало відкриття в 1787 році при університеті українського інституту, покликаного готувати, передусім, вчителів для реальних і класичних гімназій, де навчалися українські діти. Незважаючи на те, що програма інституту була обмежена, прогресивне значення мало викладання українською мовою. Український інститут за короткий період став провідником гуманітарної й педагогічної освіти.</a:t>
            </a:r>
            <a:br>
              <a:rPr lang="uk-UA" sz="2000" dirty="0"/>
            </a:br>
            <a:r>
              <a:rPr lang="uk-UA" sz="2000" dirty="0" smtClean="0"/>
              <a:t>свого </a:t>
            </a:r>
            <a:r>
              <a:rPr lang="uk-UA" sz="2000" dirty="0"/>
              <a:t>існування (до 1808 року</a:t>
            </a:r>
            <a:r>
              <a:rPr lang="uk-UA" sz="2000" dirty="0" smtClean="0"/>
              <a:t>)</a:t>
            </a:r>
            <a:endParaRPr lang="uk-UA" sz="2000" dirty="0"/>
          </a:p>
        </p:txBody>
      </p:sp>
      <p:sp>
        <p:nvSpPr>
          <p:cNvPr id="11" name="Объект 10"/>
          <p:cNvSpPr>
            <a:spLocks noGrp="1"/>
          </p:cNvSpPr>
          <p:nvPr>
            <p:ph sz="half" idx="1"/>
          </p:nvPr>
        </p:nvSpPr>
        <p:spPr>
          <a:xfrm>
            <a:off x="107504" y="2780928"/>
            <a:ext cx="3826768" cy="3855218"/>
          </a:xfrm>
        </p:spPr>
        <p:txBody>
          <a:bodyPr>
            <a:normAutofit lnSpcReduction="10000"/>
          </a:bodyPr>
          <a:lstStyle/>
          <a:p>
            <a:r>
              <a:rPr lang="uk-UA" dirty="0">
                <a:solidFill>
                  <a:srgbClr val="000000"/>
                </a:solidFill>
                <a:latin typeface="Arial Narrow"/>
              </a:rPr>
              <a:t> </a:t>
            </a:r>
            <a:r>
              <a:rPr lang="uk-UA" sz="1800" dirty="0">
                <a:solidFill>
                  <a:srgbClr val="000000"/>
                </a:solidFill>
                <a:latin typeface="Arial Narrow"/>
              </a:rPr>
              <a:t>Особливе значення мало відкриття в 1787 році при університеті українського інституту, покликаного готувати, передусім, вчителів для реальних і класичних гімназій, де навчалися українські діти. Незважаючи на те, що програма інституту була обмежена, прогресивне значення мало викладання українською мовою. Український інститут за короткий період свого існування (до 1808 року) став провідником гуманітарної й педагогічної освіти.</a:t>
            </a:r>
            <a:r>
              <a:rPr lang="uk-UA" dirty="0" smtClean="0"/>
              <a:t>.</a:t>
            </a:r>
            <a:endParaRPr lang="uk-UA" dirty="0"/>
          </a:p>
        </p:txBody>
      </p:sp>
      <p:pic>
        <p:nvPicPr>
          <p:cNvPr id="17" name="Объект 1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3278" y="188640"/>
            <a:ext cx="8053177" cy="2376264"/>
          </a:xfrm>
        </p:spPr>
      </p:pic>
      <p:sp>
        <p:nvSpPr>
          <p:cNvPr id="15" name="Дуга 14"/>
          <p:cNvSpPr/>
          <p:nvPr/>
        </p:nvSpPr>
        <p:spPr>
          <a:xfrm>
            <a:off x="4644008" y="3933056"/>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8" name="Прямоугольник 17"/>
          <p:cNvSpPr/>
          <p:nvPr/>
        </p:nvSpPr>
        <p:spPr>
          <a:xfrm>
            <a:off x="5558408" y="2820595"/>
            <a:ext cx="2073424" cy="369332"/>
          </a:xfrm>
          <a:prstGeom prst="rect">
            <a:avLst/>
          </a:prstGeom>
        </p:spPr>
        <p:txBody>
          <a:bodyPr wrap="square">
            <a:spAutoFit/>
          </a:bodyPr>
          <a:lstStyle/>
          <a:p>
            <a:r>
              <a:rPr lang="uk-UA" dirty="0"/>
              <a:t> </a:t>
            </a:r>
            <a:endParaRPr lang="uk-UA" dirty="0"/>
          </a:p>
        </p:txBody>
      </p:sp>
    </p:spTree>
    <p:extLst>
      <p:ext uri="{BB962C8B-B14F-4D97-AF65-F5344CB8AC3E}">
        <p14:creationId xmlns:p14="http://schemas.microsoft.com/office/powerpoint/2010/main" val="52042093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89</Words>
  <Application>Microsoft Office PowerPoint</Application>
  <PresentationFormat>Экран (4:3)</PresentationFormat>
  <Paragraphs>28</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Львівський університет   ( колишня головна будівля університету 1851-1923 рр. )</vt:lpstr>
      <vt:lpstr>Історія заснування</vt:lpstr>
      <vt:lpstr>Презентация PowerPoint</vt:lpstr>
      <vt:lpstr>Роль та значення Головним завданням Львівського університету визначено підготовку професійних кадрів-учителів, суддів і священників. Особливе значення мало відкриття в 1787 році при університеті українського інституту, покликаного готувати, передусім, вчителів для реальних і класичних гімназій, де навчалися українські діти. Незважаючи на те, що програма інституту була обмежена, прогресивне значення мало викладання українською мовою. Український інститут за короткий період став провідником гуманітарної й педагогічної освіти. свого існування (до 1808 року)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Львівський університет  ( колишня головна будівля університету</dc:title>
  <dc:creator>User</dc:creator>
  <cp:lastModifiedBy>User</cp:lastModifiedBy>
  <cp:revision>10</cp:revision>
  <dcterms:created xsi:type="dcterms:W3CDTF">2014-11-05T16:40:13Z</dcterms:created>
  <dcterms:modified xsi:type="dcterms:W3CDTF">2014-11-05T18:29:35Z</dcterms:modified>
</cp:coreProperties>
</file>