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2" r:id="rId10"/>
    <p:sldId id="268" r:id="rId11"/>
    <p:sldId id="269" r:id="rId12"/>
    <p:sldId id="263" r:id="rId13"/>
    <p:sldId id="279" r:id="rId14"/>
    <p:sldId id="270" r:id="rId15"/>
    <p:sldId id="271" r:id="rId16"/>
    <p:sldId id="272" r:id="rId17"/>
    <p:sldId id="273" r:id="rId18"/>
    <p:sldId id="264" r:id="rId19"/>
    <p:sldId id="277" r:id="rId20"/>
    <p:sldId id="274" r:id="rId21"/>
    <p:sldId id="278" r:id="rId22"/>
    <p:sldId id="275" r:id="rId23"/>
    <p:sldId id="265" r:id="rId24"/>
    <p:sldId id="276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2B5982-6341-487E-8D6E-5FEAB87045D4}" type="doc">
      <dgm:prSet loTypeId="urn:microsoft.com/office/officeart/2005/8/layout/radial1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760C89F-E1C8-465C-8C07-E1A173240065}">
      <dgm:prSet phldrT="[Текст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2000" b="1" smtClean="0">
              <a:latin typeface="Calibri"/>
              <a:ea typeface="+mn-ea"/>
              <a:cs typeface="+mn-cs"/>
            </a:rPr>
            <a:t>Классицизм</a:t>
          </a:r>
          <a:endParaRPr lang="ru-RU" sz="3600" b="1" dirty="0">
            <a:latin typeface="Calibri"/>
            <a:ea typeface="+mn-ea"/>
            <a:cs typeface="+mn-cs"/>
          </a:endParaRPr>
        </a:p>
      </dgm:t>
    </dgm:pt>
    <dgm:pt modelId="{19FABE7D-3124-4902-953C-F1D921D5064C}" type="parTrans" cxnId="{3D7822EF-F1EF-4FCE-8B40-0AF1C2ED9D1A}">
      <dgm:prSet/>
      <dgm:spPr/>
      <dgm:t>
        <a:bodyPr/>
        <a:lstStyle/>
        <a:p>
          <a:endParaRPr lang="ru-RU"/>
        </a:p>
      </dgm:t>
    </dgm:pt>
    <dgm:pt modelId="{8243BECF-0C46-4D92-BAD0-2EAEA4D8CEE5}" type="sibTrans" cxnId="{3D7822EF-F1EF-4FCE-8B40-0AF1C2ED9D1A}">
      <dgm:prSet/>
      <dgm:spPr/>
      <dgm:t>
        <a:bodyPr/>
        <a:lstStyle/>
        <a:p>
          <a:endParaRPr lang="ru-RU"/>
        </a:p>
      </dgm:t>
    </dgm:pt>
    <dgm:pt modelId="{DEA33826-70E3-4D3C-BFA1-6ED624A658F6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400" b="1" smtClean="0">
              <a:latin typeface="Calibri"/>
              <a:ea typeface="+mn-ea"/>
              <a:cs typeface="+mn-cs"/>
            </a:rPr>
            <a:t>литература</a:t>
          </a:r>
          <a:endParaRPr lang="ru-RU" sz="2400" b="1" dirty="0">
            <a:latin typeface="Calibri"/>
            <a:ea typeface="+mn-ea"/>
            <a:cs typeface="+mn-cs"/>
          </a:endParaRPr>
        </a:p>
      </dgm:t>
    </dgm:pt>
    <dgm:pt modelId="{F82338CE-8D00-4062-A284-2E62B416746E}" type="parTrans" cxnId="{D4ED49B4-9E44-461F-AFC0-581C0DC2CAA5}">
      <dgm:prSet/>
      <dgm:spPr>
        <a:xfrm rot="16339678">
          <a:off x="4302911" y="1765285"/>
          <a:ext cx="326944" cy="31437"/>
        </a:xfrm>
        <a:custGeom>
          <a:avLst/>
          <a:gdLst/>
          <a:ahLst/>
          <a:cxnLst/>
          <a:rect l="0" t="0" r="0" b="0"/>
          <a:pathLst>
            <a:path>
              <a:moveTo>
                <a:pt x="0" y="15718"/>
              </a:moveTo>
              <a:lnTo>
                <a:pt x="326944" y="15718"/>
              </a:lnTo>
            </a:path>
          </a:pathLst>
        </a:custGeo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8F6DC282-23EA-4376-9C26-CE27C265351F}" type="sibTrans" cxnId="{D4ED49B4-9E44-461F-AFC0-581C0DC2CAA5}">
      <dgm:prSet/>
      <dgm:spPr/>
      <dgm:t>
        <a:bodyPr/>
        <a:lstStyle/>
        <a:p>
          <a:endParaRPr lang="ru-RU"/>
        </a:p>
      </dgm:t>
    </dgm:pt>
    <dgm:pt modelId="{E88C0D36-8834-4CE5-9EEF-96DE27B299F9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400" b="1" dirty="0" smtClean="0">
              <a:latin typeface="Calibri"/>
              <a:ea typeface="+mn-ea"/>
              <a:cs typeface="+mn-cs"/>
            </a:rPr>
            <a:t>музыка</a:t>
          </a:r>
          <a:endParaRPr lang="ru-RU" sz="2400" b="1" dirty="0">
            <a:latin typeface="Calibri"/>
            <a:ea typeface="+mn-ea"/>
            <a:cs typeface="+mn-cs"/>
          </a:endParaRPr>
        </a:p>
      </dgm:t>
    </dgm:pt>
    <dgm:pt modelId="{541B4D22-A2A5-4C0F-AB54-F193369E319D}" type="parTrans" cxnId="{72FD420B-1874-4A23-B437-7A7D3DA3CCDA}">
      <dgm:prSet/>
      <dgm:spPr>
        <a:xfrm rot="21139909">
          <a:off x="6113407" y="2485421"/>
          <a:ext cx="216090" cy="31437"/>
        </a:xfrm>
        <a:custGeom>
          <a:avLst/>
          <a:gdLst/>
          <a:ahLst/>
          <a:cxnLst/>
          <a:rect l="0" t="0" r="0" b="0"/>
          <a:pathLst>
            <a:path>
              <a:moveTo>
                <a:pt x="0" y="15718"/>
              </a:moveTo>
              <a:lnTo>
                <a:pt x="216090" y="15718"/>
              </a:lnTo>
            </a:path>
          </a:pathLst>
        </a:custGeo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761423AF-BA9B-4E92-A8FE-8F91BD37EA87}" type="sibTrans" cxnId="{72FD420B-1874-4A23-B437-7A7D3DA3CCDA}">
      <dgm:prSet/>
      <dgm:spPr/>
      <dgm:t>
        <a:bodyPr/>
        <a:lstStyle/>
        <a:p>
          <a:endParaRPr lang="ru-RU"/>
        </a:p>
      </dgm:t>
    </dgm:pt>
    <dgm:pt modelId="{20C05631-4DBD-4EA6-B1E2-CD889757092F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600" b="1" smtClean="0">
              <a:latin typeface="Calibri"/>
              <a:ea typeface="+mn-ea"/>
              <a:cs typeface="+mn-cs"/>
            </a:rPr>
            <a:t>Архитектура, </a:t>
          </a:r>
        </a:p>
        <a:p>
          <a:r>
            <a:rPr lang="ru-RU" sz="1600" b="1" smtClean="0">
              <a:latin typeface="Calibri"/>
              <a:ea typeface="+mn-ea"/>
              <a:cs typeface="+mn-cs"/>
            </a:rPr>
            <a:t>садово-парковое искусство</a:t>
          </a:r>
          <a:endParaRPr lang="ru-RU" sz="1600" b="1" dirty="0">
            <a:latin typeface="Calibri"/>
            <a:ea typeface="+mn-ea"/>
            <a:cs typeface="+mn-cs"/>
          </a:endParaRPr>
        </a:p>
      </dgm:t>
    </dgm:pt>
    <dgm:pt modelId="{09426383-7598-45D8-AAA3-68814C309F97}" type="parTrans" cxnId="{05117920-C1DE-46E4-B837-A79C0BB77860}">
      <dgm:prSet/>
      <dgm:spPr>
        <a:xfrm rot="1871413">
          <a:off x="5456181" y="3461035"/>
          <a:ext cx="367261" cy="31437"/>
        </a:xfrm>
        <a:custGeom>
          <a:avLst/>
          <a:gdLst/>
          <a:ahLst/>
          <a:cxnLst/>
          <a:rect l="0" t="0" r="0" b="0"/>
          <a:pathLst>
            <a:path>
              <a:moveTo>
                <a:pt x="0" y="15718"/>
              </a:moveTo>
              <a:lnTo>
                <a:pt x="367261" y="15718"/>
              </a:lnTo>
            </a:path>
          </a:pathLst>
        </a:custGeo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C8013964-4D77-4CE2-A55C-750270C92B67}" type="sibTrans" cxnId="{05117920-C1DE-46E4-B837-A79C0BB77860}">
      <dgm:prSet/>
      <dgm:spPr/>
      <dgm:t>
        <a:bodyPr/>
        <a:lstStyle/>
        <a:p>
          <a:endParaRPr lang="ru-RU"/>
        </a:p>
      </dgm:t>
    </dgm:pt>
    <dgm:pt modelId="{C29B8810-F257-44FA-8FD6-778B0112EF6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400" b="1" smtClean="0">
              <a:latin typeface="Calibri"/>
              <a:ea typeface="+mn-ea"/>
              <a:cs typeface="+mn-cs"/>
            </a:rPr>
            <a:t>скульптура</a:t>
          </a:r>
          <a:endParaRPr lang="ru-RU" sz="3200" b="1" dirty="0">
            <a:latin typeface="Calibri"/>
            <a:ea typeface="+mn-ea"/>
            <a:cs typeface="+mn-cs"/>
          </a:endParaRPr>
        </a:p>
      </dgm:t>
    </dgm:pt>
    <dgm:pt modelId="{70387A4A-3A11-4432-AE23-F7D864F3781E}" type="parTrans" cxnId="{A6709C6A-792C-41D2-A09A-024A8BD1F2A3}">
      <dgm:prSet/>
      <dgm:spPr>
        <a:xfrm rot="8165179">
          <a:off x="3422375" y="3551968"/>
          <a:ext cx="296080" cy="31437"/>
        </a:xfrm>
        <a:custGeom>
          <a:avLst/>
          <a:gdLst/>
          <a:ahLst/>
          <a:cxnLst/>
          <a:rect l="0" t="0" r="0" b="0"/>
          <a:pathLst>
            <a:path>
              <a:moveTo>
                <a:pt x="0" y="15718"/>
              </a:moveTo>
              <a:lnTo>
                <a:pt x="296080" y="15718"/>
              </a:lnTo>
            </a:path>
          </a:pathLst>
        </a:custGeo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8CA06179-FA04-4B18-A0D1-B8DE4B6EF5DD}" type="sibTrans" cxnId="{A6709C6A-792C-41D2-A09A-024A8BD1F2A3}">
      <dgm:prSet/>
      <dgm:spPr/>
      <dgm:t>
        <a:bodyPr/>
        <a:lstStyle/>
        <a:p>
          <a:endParaRPr lang="ru-RU"/>
        </a:p>
      </dgm:t>
    </dgm:pt>
    <dgm:pt modelId="{467B0672-2019-4ACF-AF3F-959DA5B42EC9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400" b="1" dirty="0" smtClean="0">
              <a:latin typeface="Calibri"/>
              <a:ea typeface="+mn-ea"/>
              <a:cs typeface="+mn-cs"/>
            </a:rPr>
            <a:t>живопись</a:t>
          </a:r>
          <a:endParaRPr lang="ru-RU" sz="2400" b="1" dirty="0">
            <a:latin typeface="Calibri"/>
            <a:ea typeface="+mn-ea"/>
            <a:cs typeface="+mn-cs"/>
          </a:endParaRPr>
        </a:p>
      </dgm:t>
    </dgm:pt>
    <dgm:pt modelId="{621F3275-65F4-48D8-9835-CB74FB47BB0F}" type="parTrans" cxnId="{D470E0BD-49D7-4671-8C81-2F100A06F8F3}">
      <dgm:prSet/>
      <dgm:spPr>
        <a:xfrm rot="11878236">
          <a:off x="2675706" y="2212043"/>
          <a:ext cx="327948" cy="31437"/>
        </a:xfrm>
        <a:custGeom>
          <a:avLst/>
          <a:gdLst/>
          <a:ahLst/>
          <a:cxnLst/>
          <a:rect l="0" t="0" r="0" b="0"/>
          <a:pathLst>
            <a:path>
              <a:moveTo>
                <a:pt x="0" y="15718"/>
              </a:moveTo>
              <a:lnTo>
                <a:pt x="327948" y="15718"/>
              </a:lnTo>
            </a:path>
          </a:pathLst>
        </a:custGeom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DF6F28B-0F91-47E9-8995-EEBAC6A68EFD}" type="sibTrans" cxnId="{D470E0BD-49D7-4671-8C81-2F100A06F8F3}">
      <dgm:prSet/>
      <dgm:spPr/>
      <dgm:t>
        <a:bodyPr/>
        <a:lstStyle/>
        <a:p>
          <a:endParaRPr lang="ru-RU"/>
        </a:p>
      </dgm:t>
    </dgm:pt>
    <dgm:pt modelId="{CC8E9E08-6156-44FA-94DC-BB1C6AD50C7F}" type="pres">
      <dgm:prSet presAssocID="{D12B5982-6341-487E-8D6E-5FEAB87045D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869208-401B-48FB-ABC9-821B3E8C24F7}" type="pres">
      <dgm:prSet presAssocID="{2760C89F-E1C8-465C-8C07-E1A173240065}" presName="centerShape" presStyleLbl="node0" presStyleIdx="0" presStyleCnt="1" custScaleX="220387" custLinFactNeighborX="-1928" custLinFactNeighborY="-3249"/>
      <dgm:spPr>
        <a:xfrm>
          <a:off x="2667495" y="1944205"/>
          <a:ext cx="3519583" cy="1597001"/>
        </a:xfrm>
        <a:prstGeom prst="ellipse">
          <a:avLst/>
        </a:prstGeom>
      </dgm:spPr>
      <dgm:t>
        <a:bodyPr/>
        <a:lstStyle/>
        <a:p>
          <a:endParaRPr lang="ru-RU"/>
        </a:p>
      </dgm:t>
    </dgm:pt>
    <dgm:pt modelId="{295E6DFB-E6BE-4353-A77F-F3FD4E39B46B}" type="pres">
      <dgm:prSet presAssocID="{F82338CE-8D00-4062-A284-2E62B416746E}" presName="Name9" presStyleLbl="parChTrans1D2" presStyleIdx="0" presStyleCnt="5"/>
      <dgm:spPr/>
      <dgm:t>
        <a:bodyPr/>
        <a:lstStyle/>
        <a:p>
          <a:endParaRPr lang="ru-RU"/>
        </a:p>
      </dgm:t>
    </dgm:pt>
    <dgm:pt modelId="{557F6441-EB02-425B-A583-303595301289}" type="pres">
      <dgm:prSet presAssocID="{F82338CE-8D00-4062-A284-2E62B416746E}" presName="connTx" presStyleLbl="parChTrans1D2" presStyleIdx="0" presStyleCnt="5"/>
      <dgm:spPr/>
      <dgm:t>
        <a:bodyPr/>
        <a:lstStyle/>
        <a:p>
          <a:endParaRPr lang="ru-RU"/>
        </a:p>
      </dgm:t>
    </dgm:pt>
    <dgm:pt modelId="{10D79020-3585-4E18-810B-1FC3A29759D4}" type="pres">
      <dgm:prSet presAssocID="{DEA33826-70E3-4D3C-BFA1-6ED624A658F6}" presName="node" presStyleLbl="node1" presStyleIdx="0" presStyleCnt="5" custScaleX="240300" custRadScaleRad="101063" custRadScaleInc="5977">
        <dgm:presLayoutVars>
          <dgm:bulletEnabled val="1"/>
        </dgm:presLayoutVars>
      </dgm:prSet>
      <dgm:spPr>
        <a:xfrm>
          <a:off x="2586683" y="20779"/>
          <a:ext cx="3837594" cy="1597001"/>
        </a:xfrm>
        <a:prstGeom prst="ellipse">
          <a:avLst/>
        </a:prstGeom>
      </dgm:spPr>
      <dgm:t>
        <a:bodyPr/>
        <a:lstStyle/>
        <a:p>
          <a:endParaRPr lang="ru-RU"/>
        </a:p>
      </dgm:t>
    </dgm:pt>
    <dgm:pt modelId="{35486B42-C9D9-4377-947C-C8BCB09F0A56}" type="pres">
      <dgm:prSet presAssocID="{541B4D22-A2A5-4C0F-AB54-F193369E319D}" presName="Name9" presStyleLbl="parChTrans1D2" presStyleIdx="1" presStyleCnt="5"/>
      <dgm:spPr/>
      <dgm:t>
        <a:bodyPr/>
        <a:lstStyle/>
        <a:p>
          <a:endParaRPr lang="ru-RU"/>
        </a:p>
      </dgm:t>
    </dgm:pt>
    <dgm:pt modelId="{557EE2C7-FD9A-42C7-B3AF-935FB1BCBF4B}" type="pres">
      <dgm:prSet presAssocID="{541B4D22-A2A5-4C0F-AB54-F193369E319D}" presName="connTx" presStyleLbl="parChTrans1D2" presStyleIdx="1" presStyleCnt="5"/>
      <dgm:spPr/>
      <dgm:t>
        <a:bodyPr/>
        <a:lstStyle/>
        <a:p>
          <a:endParaRPr lang="ru-RU"/>
        </a:p>
      </dgm:t>
    </dgm:pt>
    <dgm:pt modelId="{BE5E34F3-2CDA-410C-BD80-98981684EA93}" type="pres">
      <dgm:prSet presAssocID="{E88C0D36-8834-4CE5-9EEF-96DE27B299F9}" presName="node" presStyleLbl="node1" presStyleIdx="1" presStyleCnt="5" custScaleX="167886" custRadScaleRad="173461" custRadScaleInc="23931">
        <dgm:presLayoutVars>
          <dgm:bulletEnabled val="1"/>
        </dgm:presLayoutVars>
      </dgm:prSet>
      <dgm:spPr>
        <a:xfrm>
          <a:off x="6295542" y="1512169"/>
          <a:ext cx="2681141" cy="1597001"/>
        </a:xfrm>
        <a:prstGeom prst="ellipse">
          <a:avLst/>
        </a:prstGeom>
      </dgm:spPr>
      <dgm:t>
        <a:bodyPr/>
        <a:lstStyle/>
        <a:p>
          <a:endParaRPr lang="ru-RU"/>
        </a:p>
      </dgm:t>
    </dgm:pt>
    <dgm:pt modelId="{B406D247-28F0-471B-850A-07661F3A56A6}" type="pres">
      <dgm:prSet presAssocID="{09426383-7598-45D8-AAA3-68814C309F97}" presName="Name9" presStyleLbl="parChTrans1D2" presStyleIdx="2" presStyleCnt="5"/>
      <dgm:spPr/>
      <dgm:t>
        <a:bodyPr/>
        <a:lstStyle/>
        <a:p>
          <a:endParaRPr lang="ru-RU"/>
        </a:p>
      </dgm:t>
    </dgm:pt>
    <dgm:pt modelId="{ABB4ED75-C68B-48D1-A1C6-DB0B3BBC5382}" type="pres">
      <dgm:prSet presAssocID="{09426383-7598-45D8-AAA3-68814C309F97}" presName="connTx" presStyleLbl="parChTrans1D2" presStyleIdx="2" presStyleCnt="5"/>
      <dgm:spPr/>
      <dgm:t>
        <a:bodyPr/>
        <a:lstStyle/>
        <a:p>
          <a:endParaRPr lang="ru-RU"/>
        </a:p>
      </dgm:t>
    </dgm:pt>
    <dgm:pt modelId="{299B40FC-9146-4521-80B1-92D3915F69FF}" type="pres">
      <dgm:prSet presAssocID="{20C05631-4DBD-4EA6-B1E2-CD889757092F}" presName="node" presStyleLbl="node1" presStyleIdx="2" presStyleCnt="5" custScaleX="272791" custRadScaleRad="139205" custRadScaleInc="-57508">
        <dgm:presLayoutVars>
          <dgm:bulletEnabled val="1"/>
        </dgm:presLayoutVars>
      </dgm:prSet>
      <dgm:spPr>
        <a:xfrm>
          <a:off x="4746923" y="3456389"/>
          <a:ext cx="4356475" cy="1597001"/>
        </a:xfrm>
        <a:prstGeom prst="ellipse">
          <a:avLst/>
        </a:prstGeom>
      </dgm:spPr>
      <dgm:t>
        <a:bodyPr/>
        <a:lstStyle/>
        <a:p>
          <a:endParaRPr lang="ru-RU"/>
        </a:p>
      </dgm:t>
    </dgm:pt>
    <dgm:pt modelId="{8A3A05F6-5F85-462E-A97D-CC66B429EC71}" type="pres">
      <dgm:prSet presAssocID="{70387A4A-3A11-4432-AE23-F7D864F3781E}" presName="Name9" presStyleLbl="parChTrans1D2" presStyleIdx="3" presStyleCnt="5"/>
      <dgm:spPr/>
      <dgm:t>
        <a:bodyPr/>
        <a:lstStyle/>
        <a:p>
          <a:endParaRPr lang="ru-RU"/>
        </a:p>
      </dgm:t>
    </dgm:pt>
    <dgm:pt modelId="{7761D879-3501-4ED2-9B50-7F4132B254B9}" type="pres">
      <dgm:prSet presAssocID="{70387A4A-3A11-4432-AE23-F7D864F3781E}" presName="connTx" presStyleLbl="parChTrans1D2" presStyleIdx="3" presStyleCnt="5"/>
      <dgm:spPr/>
      <dgm:t>
        <a:bodyPr/>
        <a:lstStyle/>
        <a:p>
          <a:endParaRPr lang="ru-RU"/>
        </a:p>
      </dgm:t>
    </dgm:pt>
    <dgm:pt modelId="{4F2AE090-B6F9-4A43-BC88-57F5F8948B20}" type="pres">
      <dgm:prSet presAssocID="{C29B8810-F257-44FA-8FD6-778B0112EF68}" presName="node" presStyleLbl="node1" presStyleIdx="3" presStyleCnt="5" custScaleX="231505" custRadScaleRad="145384" custRadScaleInc="67377">
        <dgm:presLayoutVars>
          <dgm:bulletEnabled val="1"/>
        </dgm:presLayoutVars>
      </dgm:prSet>
      <dgm:spPr>
        <a:xfrm>
          <a:off x="858501" y="3600399"/>
          <a:ext cx="3697137" cy="1597001"/>
        </a:xfrm>
        <a:prstGeom prst="ellipse">
          <a:avLst/>
        </a:prstGeom>
      </dgm:spPr>
      <dgm:t>
        <a:bodyPr/>
        <a:lstStyle/>
        <a:p>
          <a:endParaRPr lang="ru-RU"/>
        </a:p>
      </dgm:t>
    </dgm:pt>
    <dgm:pt modelId="{6E348979-45C3-4869-B4A7-880BD1901732}" type="pres">
      <dgm:prSet presAssocID="{621F3275-65F4-48D8-9835-CB74FB47BB0F}" presName="Name9" presStyleLbl="parChTrans1D2" presStyleIdx="4" presStyleCnt="5"/>
      <dgm:spPr/>
      <dgm:t>
        <a:bodyPr/>
        <a:lstStyle/>
        <a:p>
          <a:endParaRPr lang="ru-RU"/>
        </a:p>
      </dgm:t>
    </dgm:pt>
    <dgm:pt modelId="{F3542735-9CA3-476B-A0F3-97B9F14E12AE}" type="pres">
      <dgm:prSet presAssocID="{621F3275-65F4-48D8-9835-CB74FB47BB0F}" presName="connTx" presStyleLbl="parChTrans1D2" presStyleIdx="4" presStyleCnt="5"/>
      <dgm:spPr/>
      <dgm:t>
        <a:bodyPr/>
        <a:lstStyle/>
        <a:p>
          <a:endParaRPr lang="ru-RU"/>
        </a:p>
      </dgm:t>
    </dgm:pt>
    <dgm:pt modelId="{FA79E517-4FE0-4533-B220-8CFA7A9971AB}" type="pres">
      <dgm:prSet presAssocID="{467B0672-2019-4ACF-AF3F-959DA5B42EC9}" presName="node" presStyleLbl="node1" presStyleIdx="4" presStyleCnt="5" custScaleX="203438" custRadScaleRad="180510" custRadScaleInc="-3012">
        <dgm:presLayoutVars>
          <dgm:bulletEnabled val="1"/>
        </dgm:presLayoutVars>
      </dgm:prSet>
      <dgm:spPr>
        <a:xfrm>
          <a:off x="251516" y="1008113"/>
          <a:ext cx="2579476" cy="1597001"/>
        </a:xfrm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324115E1-AE2F-4699-959D-C380D8F94726}" type="presOf" srcId="{20C05631-4DBD-4EA6-B1E2-CD889757092F}" destId="{299B40FC-9146-4521-80B1-92D3915F69FF}" srcOrd="0" destOrd="0" presId="urn:microsoft.com/office/officeart/2005/8/layout/radial1"/>
    <dgm:cxn modelId="{34967A12-FFC3-4E22-9FE8-BB4696289C23}" type="presOf" srcId="{F82338CE-8D00-4062-A284-2E62B416746E}" destId="{295E6DFB-E6BE-4353-A77F-F3FD4E39B46B}" srcOrd="0" destOrd="0" presId="urn:microsoft.com/office/officeart/2005/8/layout/radial1"/>
    <dgm:cxn modelId="{CD80889B-2A36-4744-B241-17379AB2398E}" type="presOf" srcId="{70387A4A-3A11-4432-AE23-F7D864F3781E}" destId="{8A3A05F6-5F85-462E-A97D-CC66B429EC71}" srcOrd="0" destOrd="0" presId="urn:microsoft.com/office/officeart/2005/8/layout/radial1"/>
    <dgm:cxn modelId="{AE88C1A4-11A3-4D48-B0E7-9E56A9A93469}" type="presOf" srcId="{C29B8810-F257-44FA-8FD6-778B0112EF68}" destId="{4F2AE090-B6F9-4A43-BC88-57F5F8948B20}" srcOrd="0" destOrd="0" presId="urn:microsoft.com/office/officeart/2005/8/layout/radial1"/>
    <dgm:cxn modelId="{6A5BAD41-577F-4017-80EC-8E184D0D1B5E}" type="presOf" srcId="{F82338CE-8D00-4062-A284-2E62B416746E}" destId="{557F6441-EB02-425B-A583-303595301289}" srcOrd="1" destOrd="0" presId="urn:microsoft.com/office/officeart/2005/8/layout/radial1"/>
    <dgm:cxn modelId="{467C3D6F-0957-441A-8E2C-DF0241AD2AD2}" type="presOf" srcId="{467B0672-2019-4ACF-AF3F-959DA5B42EC9}" destId="{FA79E517-4FE0-4533-B220-8CFA7A9971AB}" srcOrd="0" destOrd="0" presId="urn:microsoft.com/office/officeart/2005/8/layout/radial1"/>
    <dgm:cxn modelId="{DDA9C982-052F-4FC3-81E8-CBDC6CED48E7}" type="presOf" srcId="{E88C0D36-8834-4CE5-9EEF-96DE27B299F9}" destId="{BE5E34F3-2CDA-410C-BD80-98981684EA93}" srcOrd="0" destOrd="0" presId="urn:microsoft.com/office/officeart/2005/8/layout/radial1"/>
    <dgm:cxn modelId="{D1066567-8058-4599-AAC9-04C12083B389}" type="presOf" srcId="{2760C89F-E1C8-465C-8C07-E1A173240065}" destId="{36869208-401B-48FB-ABC9-821B3E8C24F7}" srcOrd="0" destOrd="0" presId="urn:microsoft.com/office/officeart/2005/8/layout/radial1"/>
    <dgm:cxn modelId="{D4ED49B4-9E44-461F-AFC0-581C0DC2CAA5}" srcId="{2760C89F-E1C8-465C-8C07-E1A173240065}" destId="{DEA33826-70E3-4D3C-BFA1-6ED624A658F6}" srcOrd="0" destOrd="0" parTransId="{F82338CE-8D00-4062-A284-2E62B416746E}" sibTransId="{8F6DC282-23EA-4376-9C26-CE27C265351F}"/>
    <dgm:cxn modelId="{EA232490-232C-4B22-BECF-044BDCF055FF}" type="presOf" srcId="{541B4D22-A2A5-4C0F-AB54-F193369E319D}" destId="{35486B42-C9D9-4377-947C-C8BCB09F0A56}" srcOrd="0" destOrd="0" presId="urn:microsoft.com/office/officeart/2005/8/layout/radial1"/>
    <dgm:cxn modelId="{75DAA295-0D59-474D-B565-80E4B04776A7}" type="presOf" srcId="{541B4D22-A2A5-4C0F-AB54-F193369E319D}" destId="{557EE2C7-FD9A-42C7-B3AF-935FB1BCBF4B}" srcOrd="1" destOrd="0" presId="urn:microsoft.com/office/officeart/2005/8/layout/radial1"/>
    <dgm:cxn modelId="{72FD420B-1874-4A23-B437-7A7D3DA3CCDA}" srcId="{2760C89F-E1C8-465C-8C07-E1A173240065}" destId="{E88C0D36-8834-4CE5-9EEF-96DE27B299F9}" srcOrd="1" destOrd="0" parTransId="{541B4D22-A2A5-4C0F-AB54-F193369E319D}" sibTransId="{761423AF-BA9B-4E92-A8FE-8F91BD37EA87}"/>
    <dgm:cxn modelId="{6328D431-391D-44CC-9D3F-ABF38EFA06A5}" type="presOf" srcId="{09426383-7598-45D8-AAA3-68814C309F97}" destId="{B406D247-28F0-471B-850A-07661F3A56A6}" srcOrd="0" destOrd="0" presId="urn:microsoft.com/office/officeart/2005/8/layout/radial1"/>
    <dgm:cxn modelId="{3E223035-A0DF-440E-B9A8-3DA00FCE1A01}" type="presOf" srcId="{70387A4A-3A11-4432-AE23-F7D864F3781E}" destId="{7761D879-3501-4ED2-9B50-7F4132B254B9}" srcOrd="1" destOrd="0" presId="urn:microsoft.com/office/officeart/2005/8/layout/radial1"/>
    <dgm:cxn modelId="{A6709C6A-792C-41D2-A09A-024A8BD1F2A3}" srcId="{2760C89F-E1C8-465C-8C07-E1A173240065}" destId="{C29B8810-F257-44FA-8FD6-778B0112EF68}" srcOrd="3" destOrd="0" parTransId="{70387A4A-3A11-4432-AE23-F7D864F3781E}" sibTransId="{8CA06179-FA04-4B18-A0D1-B8DE4B6EF5DD}"/>
    <dgm:cxn modelId="{C7FB3B33-3F0F-47EE-B0AE-198BC0AC5865}" type="presOf" srcId="{621F3275-65F4-48D8-9835-CB74FB47BB0F}" destId="{F3542735-9CA3-476B-A0F3-97B9F14E12AE}" srcOrd="1" destOrd="0" presId="urn:microsoft.com/office/officeart/2005/8/layout/radial1"/>
    <dgm:cxn modelId="{05117920-C1DE-46E4-B837-A79C0BB77860}" srcId="{2760C89F-E1C8-465C-8C07-E1A173240065}" destId="{20C05631-4DBD-4EA6-B1E2-CD889757092F}" srcOrd="2" destOrd="0" parTransId="{09426383-7598-45D8-AAA3-68814C309F97}" sibTransId="{C8013964-4D77-4CE2-A55C-750270C92B67}"/>
    <dgm:cxn modelId="{3D7822EF-F1EF-4FCE-8B40-0AF1C2ED9D1A}" srcId="{D12B5982-6341-487E-8D6E-5FEAB87045D4}" destId="{2760C89F-E1C8-465C-8C07-E1A173240065}" srcOrd="0" destOrd="0" parTransId="{19FABE7D-3124-4902-953C-F1D921D5064C}" sibTransId="{8243BECF-0C46-4D92-BAD0-2EAEA4D8CEE5}"/>
    <dgm:cxn modelId="{5CE388B3-82C0-4D64-901F-C97AE71476EA}" type="presOf" srcId="{D12B5982-6341-487E-8D6E-5FEAB87045D4}" destId="{CC8E9E08-6156-44FA-94DC-BB1C6AD50C7F}" srcOrd="0" destOrd="0" presId="urn:microsoft.com/office/officeart/2005/8/layout/radial1"/>
    <dgm:cxn modelId="{7157AB76-BABB-49ED-A523-15CFC575ADBD}" type="presOf" srcId="{621F3275-65F4-48D8-9835-CB74FB47BB0F}" destId="{6E348979-45C3-4869-B4A7-880BD1901732}" srcOrd="0" destOrd="0" presId="urn:microsoft.com/office/officeart/2005/8/layout/radial1"/>
    <dgm:cxn modelId="{DA9D0F99-C3F9-437E-A009-67D40582FE0A}" type="presOf" srcId="{DEA33826-70E3-4D3C-BFA1-6ED624A658F6}" destId="{10D79020-3585-4E18-810B-1FC3A29759D4}" srcOrd="0" destOrd="0" presId="urn:microsoft.com/office/officeart/2005/8/layout/radial1"/>
    <dgm:cxn modelId="{D470E0BD-49D7-4671-8C81-2F100A06F8F3}" srcId="{2760C89F-E1C8-465C-8C07-E1A173240065}" destId="{467B0672-2019-4ACF-AF3F-959DA5B42EC9}" srcOrd="4" destOrd="0" parTransId="{621F3275-65F4-48D8-9835-CB74FB47BB0F}" sibTransId="{2DF6F28B-0F91-47E9-8995-EEBAC6A68EFD}"/>
    <dgm:cxn modelId="{F146652B-40A0-4769-900C-ED68977320B7}" type="presOf" srcId="{09426383-7598-45D8-AAA3-68814C309F97}" destId="{ABB4ED75-C68B-48D1-A1C6-DB0B3BBC5382}" srcOrd="1" destOrd="0" presId="urn:microsoft.com/office/officeart/2005/8/layout/radial1"/>
    <dgm:cxn modelId="{C13032C3-42BB-4A83-9D6F-F43F1AB5BC84}" type="presParOf" srcId="{CC8E9E08-6156-44FA-94DC-BB1C6AD50C7F}" destId="{36869208-401B-48FB-ABC9-821B3E8C24F7}" srcOrd="0" destOrd="0" presId="urn:microsoft.com/office/officeart/2005/8/layout/radial1"/>
    <dgm:cxn modelId="{54BA6F7A-8DC6-430F-BA3C-E104283B8E37}" type="presParOf" srcId="{CC8E9E08-6156-44FA-94DC-BB1C6AD50C7F}" destId="{295E6DFB-E6BE-4353-A77F-F3FD4E39B46B}" srcOrd="1" destOrd="0" presId="urn:microsoft.com/office/officeart/2005/8/layout/radial1"/>
    <dgm:cxn modelId="{491F6D36-BBC2-4D04-8A0F-7A9E6AA92E0B}" type="presParOf" srcId="{295E6DFB-E6BE-4353-A77F-F3FD4E39B46B}" destId="{557F6441-EB02-425B-A583-303595301289}" srcOrd="0" destOrd="0" presId="urn:microsoft.com/office/officeart/2005/8/layout/radial1"/>
    <dgm:cxn modelId="{85FD289F-7FCA-43D0-AE86-4DD49D832E80}" type="presParOf" srcId="{CC8E9E08-6156-44FA-94DC-BB1C6AD50C7F}" destId="{10D79020-3585-4E18-810B-1FC3A29759D4}" srcOrd="2" destOrd="0" presId="urn:microsoft.com/office/officeart/2005/8/layout/radial1"/>
    <dgm:cxn modelId="{D40409CB-5274-4335-AD63-3AED018EACCE}" type="presParOf" srcId="{CC8E9E08-6156-44FA-94DC-BB1C6AD50C7F}" destId="{35486B42-C9D9-4377-947C-C8BCB09F0A56}" srcOrd="3" destOrd="0" presId="urn:microsoft.com/office/officeart/2005/8/layout/radial1"/>
    <dgm:cxn modelId="{42F91CB5-61AA-49AA-82BB-9FA71DC8C513}" type="presParOf" srcId="{35486B42-C9D9-4377-947C-C8BCB09F0A56}" destId="{557EE2C7-FD9A-42C7-B3AF-935FB1BCBF4B}" srcOrd="0" destOrd="0" presId="urn:microsoft.com/office/officeart/2005/8/layout/radial1"/>
    <dgm:cxn modelId="{1EF7EB9E-5DC7-4088-BF78-E288ED448EAA}" type="presParOf" srcId="{CC8E9E08-6156-44FA-94DC-BB1C6AD50C7F}" destId="{BE5E34F3-2CDA-410C-BD80-98981684EA93}" srcOrd="4" destOrd="0" presId="urn:microsoft.com/office/officeart/2005/8/layout/radial1"/>
    <dgm:cxn modelId="{CBF1204F-37A9-4082-A8E1-269612A8077D}" type="presParOf" srcId="{CC8E9E08-6156-44FA-94DC-BB1C6AD50C7F}" destId="{B406D247-28F0-471B-850A-07661F3A56A6}" srcOrd="5" destOrd="0" presId="urn:microsoft.com/office/officeart/2005/8/layout/radial1"/>
    <dgm:cxn modelId="{80E5F17E-73A0-425A-B4B4-DF6E64A50E28}" type="presParOf" srcId="{B406D247-28F0-471B-850A-07661F3A56A6}" destId="{ABB4ED75-C68B-48D1-A1C6-DB0B3BBC5382}" srcOrd="0" destOrd="0" presId="urn:microsoft.com/office/officeart/2005/8/layout/radial1"/>
    <dgm:cxn modelId="{E053A4BE-987B-4C19-9F03-32A5ADA76B12}" type="presParOf" srcId="{CC8E9E08-6156-44FA-94DC-BB1C6AD50C7F}" destId="{299B40FC-9146-4521-80B1-92D3915F69FF}" srcOrd="6" destOrd="0" presId="urn:microsoft.com/office/officeart/2005/8/layout/radial1"/>
    <dgm:cxn modelId="{DE141A84-7A77-40FB-9276-044680F88C61}" type="presParOf" srcId="{CC8E9E08-6156-44FA-94DC-BB1C6AD50C7F}" destId="{8A3A05F6-5F85-462E-A97D-CC66B429EC71}" srcOrd="7" destOrd="0" presId="urn:microsoft.com/office/officeart/2005/8/layout/radial1"/>
    <dgm:cxn modelId="{6DA46D71-00E1-4777-945A-AAF0663030CE}" type="presParOf" srcId="{8A3A05F6-5F85-462E-A97D-CC66B429EC71}" destId="{7761D879-3501-4ED2-9B50-7F4132B254B9}" srcOrd="0" destOrd="0" presId="urn:microsoft.com/office/officeart/2005/8/layout/radial1"/>
    <dgm:cxn modelId="{732CC16C-F755-4E69-B50F-C8CFE7444176}" type="presParOf" srcId="{CC8E9E08-6156-44FA-94DC-BB1C6AD50C7F}" destId="{4F2AE090-B6F9-4A43-BC88-57F5F8948B20}" srcOrd="8" destOrd="0" presId="urn:microsoft.com/office/officeart/2005/8/layout/radial1"/>
    <dgm:cxn modelId="{BDC5D263-7435-464E-9106-C14DF8FB12BE}" type="presParOf" srcId="{CC8E9E08-6156-44FA-94DC-BB1C6AD50C7F}" destId="{6E348979-45C3-4869-B4A7-880BD1901732}" srcOrd="9" destOrd="0" presId="urn:microsoft.com/office/officeart/2005/8/layout/radial1"/>
    <dgm:cxn modelId="{18EB18E8-6A27-45F4-84AE-A12119982113}" type="presParOf" srcId="{6E348979-45C3-4869-B4A7-880BD1901732}" destId="{F3542735-9CA3-476B-A0F3-97B9F14E12AE}" srcOrd="0" destOrd="0" presId="urn:microsoft.com/office/officeart/2005/8/layout/radial1"/>
    <dgm:cxn modelId="{B96E5263-D510-4F13-9C78-37956AEE2BAD}" type="presParOf" srcId="{CC8E9E08-6156-44FA-94DC-BB1C6AD50C7F}" destId="{FA79E517-4FE0-4533-B220-8CFA7A9971AB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69208-401B-48FB-ABC9-821B3E8C24F7}">
      <dsp:nvSpPr>
        <dsp:cNvPr id="0" name=""/>
        <dsp:cNvSpPr/>
      </dsp:nvSpPr>
      <dsp:spPr>
        <a:xfrm>
          <a:off x="2546622" y="1231605"/>
          <a:ext cx="2205312" cy="1000654"/>
        </a:xfrm>
        <a:prstGeom prst="ellipse">
          <a:avLst/>
        </a:prstGeom>
        <a:solidFill>
          <a:schemeClr val="dk1"/>
        </a:solidFill>
        <a:ln w="1714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Calibri"/>
              <a:ea typeface="+mn-ea"/>
              <a:cs typeface="+mn-cs"/>
            </a:rPr>
            <a:t>Классицизм</a:t>
          </a:r>
          <a:endParaRPr lang="ru-RU" sz="3600" b="1" kern="1200" dirty="0">
            <a:latin typeface="Calibri"/>
            <a:ea typeface="+mn-ea"/>
            <a:cs typeface="+mn-cs"/>
          </a:endParaRPr>
        </a:p>
      </dsp:txBody>
      <dsp:txXfrm>
        <a:off x="2869582" y="1378147"/>
        <a:ext cx="1559392" cy="707570"/>
      </dsp:txXfrm>
    </dsp:sp>
    <dsp:sp modelId="{295E6DFB-E6BE-4353-A77F-F3FD4E39B46B}">
      <dsp:nvSpPr>
        <dsp:cNvPr id="0" name=""/>
        <dsp:cNvSpPr/>
      </dsp:nvSpPr>
      <dsp:spPr>
        <a:xfrm rot="16477724">
          <a:off x="3583303" y="1104136"/>
          <a:ext cx="231602" cy="24765"/>
        </a:xfrm>
        <a:custGeom>
          <a:avLst/>
          <a:gdLst/>
          <a:ahLst/>
          <a:cxnLst/>
          <a:rect l="0" t="0" r="0" b="0"/>
          <a:pathLst>
            <a:path>
              <a:moveTo>
                <a:pt x="0" y="15718"/>
              </a:moveTo>
              <a:lnTo>
                <a:pt x="326944" y="15718"/>
              </a:lnTo>
            </a:path>
          </a:pathLst>
        </a:custGeom>
        <a:noFill/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692866" y="1121822"/>
        <a:ext cx="0" cy="0"/>
      </dsp:txXfrm>
    </dsp:sp>
    <dsp:sp modelId="{10D79020-3585-4E18-810B-1FC3A29759D4}">
      <dsp:nvSpPr>
        <dsp:cNvPr id="0" name=""/>
        <dsp:cNvSpPr/>
      </dsp:nvSpPr>
      <dsp:spPr>
        <a:xfrm>
          <a:off x="2546648" y="724"/>
          <a:ext cx="2404573" cy="1000654"/>
        </a:xfrm>
        <a:prstGeom prst="ellipse">
          <a:avLst/>
        </a:prstGeom>
        <a:solidFill>
          <a:schemeClr val="accent4">
            <a:tint val="6500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Calibri"/>
              <a:ea typeface="+mn-ea"/>
              <a:cs typeface="+mn-cs"/>
            </a:rPr>
            <a:t>литература</a:t>
          </a:r>
          <a:endParaRPr lang="ru-RU" sz="2400" b="1" kern="1200" dirty="0">
            <a:latin typeface="Calibri"/>
            <a:ea typeface="+mn-ea"/>
            <a:cs typeface="+mn-cs"/>
          </a:endParaRPr>
        </a:p>
      </dsp:txBody>
      <dsp:txXfrm>
        <a:off x="2898790" y="147266"/>
        <a:ext cx="1700289" cy="707570"/>
      </dsp:txXfrm>
    </dsp:sp>
    <dsp:sp modelId="{35486B42-C9D9-4377-947C-C8BCB09F0A56}">
      <dsp:nvSpPr>
        <dsp:cNvPr id="0" name=""/>
        <dsp:cNvSpPr/>
      </dsp:nvSpPr>
      <dsp:spPr>
        <a:xfrm rot="21174182">
          <a:off x="4711111" y="1562636"/>
          <a:ext cx="396975" cy="24765"/>
        </a:xfrm>
        <a:custGeom>
          <a:avLst/>
          <a:gdLst/>
          <a:ahLst/>
          <a:cxnLst/>
          <a:rect l="0" t="0" r="0" b="0"/>
          <a:pathLst>
            <a:path>
              <a:moveTo>
                <a:pt x="0" y="15718"/>
              </a:moveTo>
              <a:lnTo>
                <a:pt x="216090" y="15718"/>
              </a:lnTo>
            </a:path>
          </a:pathLst>
        </a:custGeom>
        <a:noFill/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898525" y="1566396"/>
        <a:ext cx="0" cy="0"/>
      </dsp:txXfrm>
    </dsp:sp>
    <dsp:sp modelId="{BE5E34F3-2CDA-410C-BD80-98981684EA93}">
      <dsp:nvSpPr>
        <dsp:cNvPr id="0" name=""/>
        <dsp:cNvSpPr/>
      </dsp:nvSpPr>
      <dsp:spPr>
        <a:xfrm>
          <a:off x="5088797" y="947801"/>
          <a:ext cx="1679959" cy="1000654"/>
        </a:xfrm>
        <a:prstGeom prst="ellipse">
          <a:avLst/>
        </a:prstGeom>
        <a:solidFill>
          <a:schemeClr val="accent4">
            <a:tint val="6500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alibri"/>
              <a:ea typeface="+mn-ea"/>
              <a:cs typeface="+mn-cs"/>
            </a:rPr>
            <a:t>музыка</a:t>
          </a:r>
          <a:endParaRPr lang="ru-RU" sz="2400" b="1" kern="1200" dirty="0">
            <a:latin typeface="Calibri"/>
            <a:ea typeface="+mn-ea"/>
            <a:cs typeface="+mn-cs"/>
          </a:endParaRPr>
        </a:p>
      </dsp:txBody>
      <dsp:txXfrm>
        <a:off x="5334821" y="1094343"/>
        <a:ext cx="1187911" cy="707570"/>
      </dsp:txXfrm>
    </dsp:sp>
    <dsp:sp modelId="{B406D247-28F0-471B-850A-07661F3A56A6}">
      <dsp:nvSpPr>
        <dsp:cNvPr id="0" name=""/>
        <dsp:cNvSpPr/>
      </dsp:nvSpPr>
      <dsp:spPr>
        <a:xfrm rot="2075858">
          <a:off x="4220953" y="2247695"/>
          <a:ext cx="387969" cy="24765"/>
        </a:xfrm>
        <a:custGeom>
          <a:avLst/>
          <a:gdLst/>
          <a:ahLst/>
          <a:cxnLst/>
          <a:rect l="0" t="0" r="0" b="0"/>
          <a:pathLst>
            <a:path>
              <a:moveTo>
                <a:pt x="0" y="15718"/>
              </a:moveTo>
              <a:lnTo>
                <a:pt x="367261" y="15718"/>
              </a:lnTo>
            </a:path>
          </a:pathLst>
        </a:custGeom>
        <a:noFill/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412461" y="2246587"/>
        <a:ext cx="0" cy="0"/>
      </dsp:txXfrm>
    </dsp:sp>
    <dsp:sp modelId="{299B40FC-9146-4521-80B1-92D3915F69FF}">
      <dsp:nvSpPr>
        <dsp:cNvPr id="0" name=""/>
        <dsp:cNvSpPr/>
      </dsp:nvSpPr>
      <dsp:spPr>
        <a:xfrm>
          <a:off x="3850272" y="2311710"/>
          <a:ext cx="2729696" cy="1000654"/>
        </a:xfrm>
        <a:prstGeom prst="ellipse">
          <a:avLst/>
        </a:prstGeom>
        <a:solidFill>
          <a:schemeClr val="accent4">
            <a:tint val="6500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Calibri"/>
              <a:ea typeface="+mn-ea"/>
              <a:cs typeface="+mn-cs"/>
            </a:rPr>
            <a:t>Архитектура,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Calibri"/>
              <a:ea typeface="+mn-ea"/>
              <a:cs typeface="+mn-cs"/>
            </a:rPr>
            <a:t>садово-парковое искусство</a:t>
          </a:r>
          <a:endParaRPr lang="ru-RU" sz="1600" b="1" kern="1200" dirty="0">
            <a:latin typeface="Calibri"/>
            <a:ea typeface="+mn-ea"/>
            <a:cs typeface="+mn-cs"/>
          </a:endParaRPr>
        </a:p>
      </dsp:txBody>
      <dsp:txXfrm>
        <a:off x="4250027" y="2458252"/>
        <a:ext cx="1930186" cy="707570"/>
      </dsp:txXfrm>
    </dsp:sp>
    <dsp:sp modelId="{8A3A05F6-5F85-462E-A97D-CC66B429EC71}">
      <dsp:nvSpPr>
        <dsp:cNvPr id="0" name=""/>
        <dsp:cNvSpPr/>
      </dsp:nvSpPr>
      <dsp:spPr>
        <a:xfrm rot="8836707">
          <a:off x="2672069" y="2228387"/>
          <a:ext cx="370536" cy="24765"/>
        </a:xfrm>
        <a:custGeom>
          <a:avLst/>
          <a:gdLst/>
          <a:ahLst/>
          <a:cxnLst/>
          <a:rect l="0" t="0" r="0" b="0"/>
          <a:pathLst>
            <a:path>
              <a:moveTo>
                <a:pt x="0" y="15718"/>
              </a:moveTo>
              <a:lnTo>
                <a:pt x="296080" y="15718"/>
              </a:lnTo>
            </a:path>
          </a:pathLst>
        </a:custGeom>
        <a:noFill/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0800000">
        <a:off x="2870136" y="2243556"/>
        <a:ext cx="0" cy="0"/>
      </dsp:txXfrm>
    </dsp:sp>
    <dsp:sp modelId="{4F2AE090-B6F9-4A43-BC88-57F5F8948B20}">
      <dsp:nvSpPr>
        <dsp:cNvPr id="0" name=""/>
        <dsp:cNvSpPr/>
      </dsp:nvSpPr>
      <dsp:spPr>
        <a:xfrm>
          <a:off x="896953" y="2255808"/>
          <a:ext cx="2316565" cy="1000654"/>
        </a:xfrm>
        <a:prstGeom prst="ellipse">
          <a:avLst/>
        </a:prstGeom>
        <a:solidFill>
          <a:schemeClr val="accent4">
            <a:tint val="6500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Calibri"/>
              <a:ea typeface="+mn-ea"/>
              <a:cs typeface="+mn-cs"/>
            </a:rPr>
            <a:t>скульптура</a:t>
          </a:r>
          <a:endParaRPr lang="ru-RU" sz="3200" b="1" kern="1200" dirty="0">
            <a:latin typeface="Calibri"/>
            <a:ea typeface="+mn-ea"/>
            <a:cs typeface="+mn-cs"/>
          </a:endParaRPr>
        </a:p>
      </dsp:txBody>
      <dsp:txXfrm>
        <a:off x="1236206" y="2402350"/>
        <a:ext cx="1638059" cy="707570"/>
      </dsp:txXfrm>
    </dsp:sp>
    <dsp:sp modelId="{6E348979-45C3-4869-B4A7-880BD1901732}">
      <dsp:nvSpPr>
        <dsp:cNvPr id="0" name=""/>
        <dsp:cNvSpPr/>
      </dsp:nvSpPr>
      <dsp:spPr>
        <a:xfrm rot="11714844">
          <a:off x="2333418" y="1412290"/>
          <a:ext cx="377288" cy="24765"/>
        </a:xfrm>
        <a:custGeom>
          <a:avLst/>
          <a:gdLst/>
          <a:ahLst/>
          <a:cxnLst/>
          <a:rect l="0" t="0" r="0" b="0"/>
          <a:pathLst>
            <a:path>
              <a:moveTo>
                <a:pt x="0" y="15718"/>
              </a:moveTo>
              <a:lnTo>
                <a:pt x="327948" y="15718"/>
              </a:lnTo>
            </a:path>
          </a:pathLst>
        </a:custGeom>
        <a:noFill/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0800000">
        <a:off x="2528681" y="1436252"/>
        <a:ext cx="0" cy="0"/>
      </dsp:txXfrm>
    </dsp:sp>
    <dsp:sp modelId="{FA79E517-4FE0-4533-B220-8CFA7A9971AB}">
      <dsp:nvSpPr>
        <dsp:cNvPr id="0" name=""/>
        <dsp:cNvSpPr/>
      </dsp:nvSpPr>
      <dsp:spPr>
        <a:xfrm>
          <a:off x="432051" y="632095"/>
          <a:ext cx="2035712" cy="1000654"/>
        </a:xfrm>
        <a:prstGeom prst="ellipse">
          <a:avLst/>
        </a:prstGeom>
        <a:solidFill>
          <a:schemeClr val="accent4">
            <a:tint val="6500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alibri"/>
              <a:ea typeface="+mn-ea"/>
              <a:cs typeface="+mn-cs"/>
            </a:rPr>
            <a:t>живопись</a:t>
          </a:r>
          <a:endParaRPr lang="ru-RU" sz="2400" b="1" kern="1200" dirty="0">
            <a:latin typeface="Calibri"/>
            <a:ea typeface="+mn-ea"/>
            <a:cs typeface="+mn-cs"/>
          </a:endParaRPr>
        </a:p>
      </dsp:txBody>
      <dsp:txXfrm>
        <a:off x="730174" y="778637"/>
        <a:ext cx="1439466" cy="707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665FE49-B46F-4FE3-B3F1-F9010A7D93D0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3DC95-C4E3-473A-9673-056C8248E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5FE49-B46F-4FE3-B3F1-F9010A7D93D0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3DC95-C4E3-473A-9673-056C8248E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5FE49-B46F-4FE3-B3F1-F9010A7D93D0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3DC95-C4E3-473A-9673-056C8248E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5FE49-B46F-4FE3-B3F1-F9010A7D93D0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3DC95-C4E3-473A-9673-056C8248EB0C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5FE49-B46F-4FE3-B3F1-F9010A7D93D0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3DC95-C4E3-473A-9673-056C8248EB0C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5FE49-B46F-4FE3-B3F1-F9010A7D93D0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3DC95-C4E3-473A-9673-056C8248EB0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5FE49-B46F-4FE3-B3F1-F9010A7D93D0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3DC95-C4E3-473A-9673-056C8248E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5FE49-B46F-4FE3-B3F1-F9010A7D93D0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3DC95-C4E3-473A-9673-056C8248EB0C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5FE49-B46F-4FE3-B3F1-F9010A7D93D0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3DC95-C4E3-473A-9673-056C8248E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5FE49-B46F-4FE3-B3F1-F9010A7D93D0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3DC95-C4E3-473A-9673-056C8248EB0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5FE49-B46F-4FE3-B3F1-F9010A7D93D0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3DC95-C4E3-473A-9673-056C8248EB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E665FE49-B46F-4FE3-B3F1-F9010A7D93D0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583DC95-C4E3-473A-9673-056C8248EB0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/>
          <p:cNvSpPr>
            <a:spLocks noGrp="1" noChangeArrowheads="1" noChangeShapeType="1" noTextEdit="1"/>
          </p:cNvSpPr>
          <p:nvPr>
            <p:ph type="ctrTitle"/>
          </p:nvPr>
        </p:nvSpPr>
        <p:spPr bwMode="auto"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prstShdw prst="shdw17" dist="53882" dir="2700000">
                    <a:srgbClr val="3E1F00"/>
                  </a:prstShdw>
                </a:effectLst>
                <a:latin typeface="Impact"/>
              </a:rPr>
              <a:t>Классицизм</a:t>
            </a:r>
          </a:p>
        </p:txBody>
      </p:sp>
      <p:pic>
        <p:nvPicPr>
          <p:cNvPr id="5" name="Рисунок 9" descr="Рубенс Прощание Гектора с Андрамахой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2075" y="3362990"/>
            <a:ext cx="3424101" cy="237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6872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24744"/>
            <a:ext cx="6912768" cy="936104"/>
          </a:xfrm>
        </p:spPr>
        <p:txBody>
          <a:bodyPr>
            <a:noAutofit/>
          </a:bodyPr>
          <a:lstStyle/>
          <a:p>
            <a:r>
              <a:rPr lang="ru-RU" sz="2400" dirty="0"/>
              <a:t>Антонио </a:t>
            </a:r>
            <a:r>
              <a:rPr lang="ru-RU" sz="2400" dirty="0" err="1"/>
              <a:t>Канова</a:t>
            </a:r>
            <a:r>
              <a:rPr lang="ru-RU" sz="2400" dirty="0"/>
              <a:t>. </a:t>
            </a:r>
            <a:r>
              <a:rPr lang="ru-RU" sz="2400" b="1" dirty="0"/>
              <a:t>Амур и Психея </a:t>
            </a:r>
            <a:r>
              <a:rPr lang="ru-RU" sz="2400" dirty="0"/>
              <a:t>(1787—1793, Париж, Лувр)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76872"/>
            <a:ext cx="4032448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92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6984776" cy="864096"/>
          </a:xfrm>
        </p:spPr>
        <p:txBody>
          <a:bodyPr>
            <a:noAutofit/>
          </a:bodyPr>
          <a:lstStyle/>
          <a:p>
            <a:r>
              <a:rPr lang="ru-RU" sz="2200" dirty="0" err="1"/>
              <a:t>Бертель</a:t>
            </a:r>
            <a:r>
              <a:rPr lang="ru-RU" sz="2200" dirty="0"/>
              <a:t> </a:t>
            </a:r>
            <a:r>
              <a:rPr lang="ru-RU" sz="2200" dirty="0" err="1"/>
              <a:t>Торвальдсен</a:t>
            </a:r>
            <a:r>
              <a:rPr lang="ru-RU" sz="2200" dirty="0"/>
              <a:t>. </a:t>
            </a:r>
            <a:r>
              <a:rPr lang="ru-RU" sz="2200" b="1" dirty="0"/>
              <a:t>«Ганимед, кормящий </a:t>
            </a:r>
            <a:r>
              <a:rPr lang="ru-RU" sz="2200" b="1" dirty="0" err="1"/>
              <a:t>Зевесова</a:t>
            </a:r>
            <a:r>
              <a:rPr lang="ru-RU" sz="2200" b="1" dirty="0"/>
              <a:t> орла» (1817).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43260"/>
            <a:ext cx="4248472" cy="331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95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Архитектура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278744"/>
            <a:ext cx="74168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/>
              <a:t>Главной чертой </a:t>
            </a:r>
            <a:r>
              <a:rPr lang="ru-RU" sz="2200" dirty="0"/>
              <a:t>архитектуры классицизма было обращение к формам </a:t>
            </a:r>
            <a:r>
              <a:rPr lang="ru-RU" sz="2200" b="1" i="1" dirty="0">
                <a:solidFill>
                  <a:srgbClr val="660066"/>
                </a:solidFill>
              </a:rPr>
              <a:t>античного зодчества </a:t>
            </a:r>
            <a:r>
              <a:rPr lang="ru-RU" sz="2200" dirty="0"/>
              <a:t>как к эталону гармонии, простоты, строгости, логической ясности и монументальности.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3883695"/>
            <a:ext cx="5040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Font typeface="Arial" pitchFamily="34" charset="0"/>
              <a:buChar char="•"/>
            </a:pPr>
            <a:r>
              <a:rPr lang="ru-RU" sz="2400" b="1" dirty="0">
                <a:solidFill>
                  <a:prstClr val="black"/>
                </a:solidFill>
              </a:rPr>
              <a:t>Архитектуре классицизма в целом </a:t>
            </a:r>
            <a:r>
              <a:rPr lang="ru-RU" sz="2400" b="1" dirty="0" smtClean="0">
                <a:solidFill>
                  <a:prstClr val="black"/>
                </a:solidFill>
              </a:rPr>
              <a:t>присуща: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4797152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Wingdings" pitchFamily="2" charset="2"/>
              <a:buChar char="Ø"/>
            </a:pPr>
            <a:r>
              <a:rPr lang="ru-RU" sz="2200" dirty="0">
                <a:solidFill>
                  <a:prstClr val="black"/>
                </a:solidFill>
              </a:rPr>
              <a:t>регулярность планировки </a:t>
            </a:r>
            <a:endParaRPr lang="ru-RU" sz="22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200" dirty="0" smtClean="0">
                <a:solidFill>
                  <a:prstClr val="black"/>
                </a:solidFill>
              </a:rPr>
              <a:t> </a:t>
            </a:r>
            <a:r>
              <a:rPr lang="ru-RU" sz="2200" dirty="0">
                <a:solidFill>
                  <a:prstClr val="black"/>
                </a:solidFill>
              </a:rPr>
              <a:t>четкость объемной формы.</a:t>
            </a:r>
          </a:p>
        </p:txBody>
      </p:sp>
    </p:spTree>
    <p:extLst>
      <p:ext uri="{BB962C8B-B14F-4D97-AF65-F5344CB8AC3E}">
        <p14:creationId xmlns:p14="http://schemas.microsoft.com/office/powerpoint/2010/main" val="143902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cap="none" spc="0" dirty="0">
                <a:solidFill>
                  <a:prstClr val="black"/>
                </a:solidFill>
                <a:ea typeface="+mn-ea"/>
                <a:cs typeface="+mn-cs"/>
              </a:rPr>
              <a:t>Для классицизма </a:t>
            </a:r>
            <a:r>
              <a:rPr lang="ru-RU" sz="3200" cap="none" spc="0" dirty="0" smtClean="0">
                <a:solidFill>
                  <a:prstClr val="black"/>
                </a:solidFill>
                <a:ea typeface="+mn-ea"/>
                <a:cs typeface="+mn-cs"/>
              </a:rPr>
              <a:t>свойственны: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симметрично-осевые </a:t>
            </a:r>
            <a:r>
              <a:rPr lang="ru-RU" sz="2400" dirty="0"/>
              <a:t>композиции, </a:t>
            </a:r>
            <a:endParaRPr lang="ru-RU" sz="2400" dirty="0" smtClean="0"/>
          </a:p>
          <a:p>
            <a:r>
              <a:rPr lang="ru-RU" sz="2400" dirty="0" smtClean="0"/>
              <a:t>сдержанность </a:t>
            </a:r>
            <a:r>
              <a:rPr lang="ru-RU" sz="2400" dirty="0"/>
              <a:t>декоративного убранства, </a:t>
            </a:r>
            <a:endParaRPr lang="ru-RU" sz="2400" dirty="0" smtClean="0"/>
          </a:p>
          <a:p>
            <a:r>
              <a:rPr lang="ru-RU" sz="2400" dirty="0" smtClean="0"/>
              <a:t>регулярная </a:t>
            </a:r>
            <a:r>
              <a:rPr lang="ru-RU" sz="2400" dirty="0"/>
              <a:t>система планировки городов.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74043"/>
            <a:ext cx="2664296" cy="18472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46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24744"/>
            <a:ext cx="6984776" cy="936104"/>
          </a:xfrm>
        </p:spPr>
        <p:txBody>
          <a:bodyPr>
            <a:noAutofit/>
          </a:bodyPr>
          <a:lstStyle/>
          <a:p>
            <a:r>
              <a:rPr lang="ru-RU" sz="1800" dirty="0"/>
              <a:t>Пример британского палладианизма </a:t>
            </a:r>
            <a:r>
              <a:rPr lang="ru-RU" sz="1800" b="1" dirty="0"/>
              <a:t>— </a:t>
            </a:r>
            <a:r>
              <a:rPr lang="ru-RU" sz="2000" b="1" dirty="0"/>
              <a:t>лондонский особняк Остерли-парк </a:t>
            </a:r>
            <a:r>
              <a:rPr lang="ru-RU" sz="1800" dirty="0"/>
              <a:t>(арх. Роберт Адам).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23317"/>
            <a:ext cx="5256584" cy="3337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73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24744"/>
            <a:ext cx="6912768" cy="856456"/>
          </a:xfrm>
        </p:spPr>
        <p:txBody>
          <a:bodyPr>
            <a:noAutofit/>
          </a:bodyPr>
          <a:lstStyle/>
          <a:p>
            <a:r>
              <a:rPr lang="ru-RU" sz="2400" dirty="0" err="1"/>
              <a:t>Андреа</a:t>
            </a:r>
            <a:r>
              <a:rPr lang="ru-RU" sz="2400" dirty="0"/>
              <a:t> </a:t>
            </a:r>
            <a:r>
              <a:rPr lang="ru-RU" sz="2400" dirty="0" err="1"/>
              <a:t>Палладио</a:t>
            </a:r>
            <a:r>
              <a:rPr lang="ru-RU" sz="2400" dirty="0"/>
              <a:t>.</a:t>
            </a:r>
            <a:r>
              <a:rPr lang="ru-RU" sz="2400" b="1" dirty="0"/>
              <a:t>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Вилла </a:t>
            </a:r>
            <a:r>
              <a:rPr lang="ru-RU" sz="2400" b="1" dirty="0"/>
              <a:t>Ротонда</a:t>
            </a:r>
            <a:r>
              <a:rPr lang="ru-RU" sz="2400" dirty="0"/>
              <a:t> близ </a:t>
            </a:r>
            <a:r>
              <a:rPr lang="ru-RU" sz="2400" dirty="0" err="1"/>
              <a:t>Виченцы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5040560" cy="3252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45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96752"/>
            <a:ext cx="6840760" cy="784448"/>
          </a:xfrm>
        </p:spPr>
        <p:txBody>
          <a:bodyPr>
            <a:noAutofit/>
          </a:bodyPr>
          <a:lstStyle/>
          <a:p>
            <a:r>
              <a:rPr lang="ru-RU" sz="2400" dirty="0"/>
              <a:t>Фрагмент идеального города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err="1" smtClean="0"/>
              <a:t>Арк</a:t>
            </a:r>
            <a:r>
              <a:rPr lang="ru-RU" sz="2400" b="1" dirty="0" smtClean="0"/>
              <a:t>-э-</a:t>
            </a:r>
            <a:r>
              <a:rPr lang="ru-RU" sz="2400" b="1" dirty="0" err="1" smtClean="0"/>
              <a:t>Сенан</a:t>
            </a:r>
            <a:r>
              <a:rPr lang="ru-RU" sz="2400" dirty="0" smtClean="0"/>
              <a:t> </a:t>
            </a:r>
            <a:r>
              <a:rPr lang="ru-RU" sz="2400" dirty="0"/>
              <a:t>(арх. </a:t>
            </a:r>
            <a:r>
              <a:rPr lang="ru-RU" sz="2400" dirty="0" err="1"/>
              <a:t>Леду</a:t>
            </a:r>
            <a:r>
              <a:rPr lang="ru-RU" sz="2400" dirty="0"/>
              <a:t>).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4739"/>
            <a:ext cx="5256584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43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6984776" cy="856456"/>
          </a:xfrm>
        </p:spPr>
        <p:txBody>
          <a:bodyPr>
            <a:noAutofit/>
          </a:bodyPr>
          <a:lstStyle/>
          <a:p>
            <a:r>
              <a:rPr lang="ru-RU" sz="1800" b="1" dirty="0"/>
              <a:t>Вальхалла</a:t>
            </a:r>
            <a:r>
              <a:rPr lang="ru-RU" sz="1800" dirty="0"/>
              <a:t> — повторение афинского Парфенона баварским зодчим Лео фон </a:t>
            </a:r>
            <a:r>
              <a:rPr lang="ru-RU" sz="1800" dirty="0" err="1"/>
              <a:t>Кленце</a:t>
            </a:r>
            <a:r>
              <a:rPr lang="ru-RU" sz="1800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48880"/>
            <a:ext cx="5281697" cy="3248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90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Литература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284810"/>
            <a:ext cx="48245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100" dirty="0"/>
              <a:t>Высокого </a:t>
            </a:r>
            <a:r>
              <a:rPr lang="ru-RU" sz="2100" b="1" dirty="0"/>
              <a:t>развития</a:t>
            </a:r>
            <a:r>
              <a:rPr lang="ru-RU" sz="2100" dirty="0"/>
              <a:t> </a:t>
            </a:r>
            <a:r>
              <a:rPr lang="ru-RU" sz="2100" dirty="0" smtClean="0"/>
              <a:t>достигли</a:t>
            </a:r>
          </a:p>
          <a:p>
            <a:r>
              <a:rPr lang="ru-RU" sz="2100" dirty="0" smtClean="0"/>
              <a:t>также </a:t>
            </a:r>
            <a:r>
              <a:rPr lang="ru-RU" sz="2100" dirty="0"/>
              <a:t>«низкие» жанры — басня (</a:t>
            </a:r>
            <a:r>
              <a:rPr lang="ru-RU" sz="2100" i="1" dirty="0" err="1" smtClean="0"/>
              <a:t>Ж.Лафонтен</a:t>
            </a:r>
            <a:r>
              <a:rPr lang="ru-RU" sz="2100" dirty="0"/>
              <a:t>), сатира (</a:t>
            </a:r>
            <a:r>
              <a:rPr lang="ru-RU" sz="2100" i="1" dirty="0" err="1"/>
              <a:t>Буало</a:t>
            </a:r>
            <a:r>
              <a:rPr lang="ru-RU" sz="2100" dirty="0"/>
              <a:t>), комедия (</a:t>
            </a:r>
            <a:r>
              <a:rPr lang="ru-RU" sz="2100" i="1" dirty="0" smtClean="0"/>
              <a:t>Мольер</a:t>
            </a:r>
            <a:r>
              <a:rPr lang="ru-RU" sz="2100" dirty="0" smtClean="0"/>
              <a:t>).</a:t>
            </a:r>
            <a:endParaRPr lang="ru-RU" sz="21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04456" y="3356992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200" dirty="0"/>
              <a:t>Для английской </a:t>
            </a:r>
            <a:r>
              <a:rPr lang="ru-RU" sz="2200" dirty="0" smtClean="0"/>
              <a:t>прозы</a:t>
            </a:r>
          </a:p>
          <a:p>
            <a:r>
              <a:rPr lang="ru-RU" sz="2200" dirty="0" smtClean="0"/>
              <a:t>(</a:t>
            </a:r>
            <a:r>
              <a:rPr lang="ru-RU" sz="2200" i="1" dirty="0" err="1" smtClean="0"/>
              <a:t>Аддисон</a:t>
            </a:r>
            <a:r>
              <a:rPr lang="ru-RU" sz="2200" i="1" dirty="0"/>
              <a:t>, Свифт) </a:t>
            </a:r>
            <a:r>
              <a:rPr lang="ru-RU" sz="2200" dirty="0"/>
              <a:t>также характерен латинизированный </a:t>
            </a:r>
            <a:r>
              <a:rPr lang="ru-RU" sz="2200" b="1" dirty="0"/>
              <a:t>синтаксис.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4869160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ru-RU" sz="2400" dirty="0"/>
              <a:t>Классицизм XVIII века развивается под влиянием </a:t>
            </a:r>
            <a:r>
              <a:rPr lang="ru-RU" sz="2400" b="1" dirty="0"/>
              <a:t>идей Просвещения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880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Мольер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99692"/>
            <a:ext cx="2808312" cy="3361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16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44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/>
              <a:t>Никола </a:t>
            </a:r>
            <a:r>
              <a:rPr lang="ru-RU" sz="4000" b="1" dirty="0" err="1" smtClean="0"/>
              <a:t>Буало</a:t>
            </a:r>
            <a:endParaRPr lang="ru-RU" sz="4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29093"/>
            <a:ext cx="2897113" cy="3332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0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/>
              <a:t>Джонатан Свифт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00084"/>
            <a:ext cx="2808312" cy="3261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66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6984776" cy="856456"/>
          </a:xfrm>
        </p:spPr>
        <p:txBody>
          <a:bodyPr>
            <a:noAutofit/>
          </a:bodyPr>
          <a:lstStyle/>
          <a:p>
            <a:r>
              <a:rPr lang="ru-RU" sz="2000" dirty="0"/>
              <a:t>Памятник </a:t>
            </a:r>
            <a:r>
              <a:rPr lang="ru-RU" sz="2400" b="1" dirty="0"/>
              <a:t>Пьеру Корнелю </a:t>
            </a:r>
            <a:r>
              <a:rPr lang="ru-RU" sz="2000" dirty="0"/>
              <a:t>на Площади Часов в Авиньоне, Франция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873"/>
            <a:ext cx="2719189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26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Музыка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132856"/>
            <a:ext cx="547260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660066"/>
                </a:solidFill>
              </a:rPr>
              <a:t>Музыкой периода </a:t>
            </a:r>
            <a:r>
              <a:rPr lang="ru-RU" sz="2800" b="1" dirty="0" smtClean="0">
                <a:solidFill>
                  <a:srgbClr val="660066"/>
                </a:solidFill>
              </a:rPr>
              <a:t>классицизма</a:t>
            </a:r>
            <a:r>
              <a:rPr lang="ru-RU" sz="2400" dirty="0" smtClean="0"/>
              <a:t> называют </a:t>
            </a:r>
            <a:r>
              <a:rPr lang="ru-RU" sz="2400" dirty="0"/>
              <a:t>период в развитии европейской музыки приблизительно между </a:t>
            </a:r>
            <a:r>
              <a:rPr lang="ru-RU" sz="2400" b="1" dirty="0"/>
              <a:t>1730 и </a:t>
            </a:r>
            <a:r>
              <a:rPr lang="ru-RU" sz="2400" b="1" dirty="0" smtClean="0"/>
              <a:t>1820 г. 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01446" y="3825626"/>
            <a:ext cx="499103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Понятие классицизма в музыке устойчиво </a:t>
            </a:r>
            <a:r>
              <a:rPr lang="ru-RU" sz="2200" b="1" dirty="0"/>
              <a:t>ассоциируется</a:t>
            </a:r>
            <a:r>
              <a:rPr lang="ru-RU" sz="2200" dirty="0"/>
              <a:t> с творчеством Гайдна, Моцарта и Бетховена, называемых </a:t>
            </a:r>
            <a:endParaRPr lang="ru-RU" sz="2200" dirty="0" smtClean="0"/>
          </a:p>
          <a:p>
            <a:pPr algn="ctr"/>
            <a:r>
              <a:rPr lang="ru-RU" sz="2400" b="1" i="1" dirty="0" smtClean="0">
                <a:solidFill>
                  <a:srgbClr val="660066"/>
                </a:solidFill>
              </a:rPr>
              <a:t>венскими </a:t>
            </a:r>
            <a:r>
              <a:rPr lang="ru-RU" sz="2400" b="1" i="1" dirty="0">
                <a:solidFill>
                  <a:srgbClr val="660066"/>
                </a:solidFill>
              </a:rPr>
              <a:t>классиками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64879"/>
            <a:ext cx="2875880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27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24744"/>
            <a:ext cx="6912768" cy="856456"/>
          </a:xfrm>
        </p:spPr>
        <p:txBody>
          <a:bodyPr>
            <a:noAutofit/>
          </a:bodyPr>
          <a:lstStyle/>
          <a:p>
            <a:r>
              <a:rPr lang="ru-RU" sz="2800" b="1" dirty="0"/>
              <a:t>В.Л. </a:t>
            </a:r>
            <a:r>
              <a:rPr lang="ru-RU" sz="2800" b="1" dirty="0" err="1"/>
              <a:t>Боровиковский</a:t>
            </a:r>
            <a:r>
              <a:rPr lang="ru-RU" sz="2800" b="1" dirty="0"/>
              <a:t>.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dirty="0" smtClean="0"/>
              <a:t>Портрет </a:t>
            </a:r>
            <a:r>
              <a:rPr lang="ru-RU" sz="2400" dirty="0"/>
              <a:t>Г.Р. Державина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32856"/>
            <a:ext cx="3614737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15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/>
          <p:cNvSpPr txBox="1">
            <a:spLocks noChangeArrowheads="1" noChangeShapeType="1" noTextEdit="1"/>
          </p:cNvSpPr>
          <p:nvPr/>
        </p:nvSpPr>
        <p:spPr bwMode="auto">
          <a:xfrm>
            <a:off x="1041037" y="2564904"/>
            <a:ext cx="6912768" cy="179982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fromWordArt="1" anchor="b" anchorCtr="0">
            <a:prstTxWarp prst="textPlain">
              <a:avLst>
                <a:gd name="adj" fmla="val 50000"/>
              </a:avLst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kern="1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prstShdw prst="shdw17" dist="53882" dir="2700000">
                    <a:srgbClr val="3E1F00"/>
                  </a:prstShdw>
                </a:effectLst>
                <a:latin typeface="Impact"/>
              </a:rPr>
              <a:t>Спасибо за</a:t>
            </a:r>
          </a:p>
          <a:p>
            <a:r>
              <a:rPr lang="ru-RU" kern="1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prstShdw prst="shdw17" dist="53882" dir="2700000">
                    <a:srgbClr val="3E1F00"/>
                  </a:prstShdw>
                </a:effectLst>
                <a:latin typeface="Impact"/>
              </a:rPr>
              <a:t> внимание</a:t>
            </a:r>
            <a:endParaRPr lang="ru-RU" kern="1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prstShdw prst="shdw17" dist="53882" dir="2700000">
                  <a:srgbClr val="3E1F00"/>
                </a:prst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33839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24744"/>
            <a:ext cx="6400800" cy="936104"/>
          </a:xfrm>
        </p:spPr>
        <p:txBody>
          <a:bodyPr>
            <a:noAutofit/>
          </a:bodyPr>
          <a:lstStyle/>
          <a:p>
            <a:r>
              <a:rPr lang="ru-RU" sz="4400" b="1" dirty="0" smtClean="0"/>
              <a:t>История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438400"/>
            <a:ext cx="7344816" cy="3150840"/>
          </a:xfrm>
        </p:spPr>
        <p:txBody>
          <a:bodyPr>
            <a:normAutofit fontScale="92500"/>
          </a:bodyPr>
          <a:lstStyle/>
          <a:p>
            <a:pPr marL="457200" lvl="0" indent="-457200">
              <a:lnSpc>
                <a:spcPct val="100000"/>
              </a:lnSpc>
              <a:buClr>
                <a:srgbClr val="660033"/>
              </a:buClr>
              <a:buSzPct val="125000"/>
            </a:pPr>
            <a:r>
              <a:rPr lang="ru-RU" sz="3200" dirty="0">
                <a:solidFill>
                  <a:prstClr val="black"/>
                </a:solidFill>
                <a:latin typeface="Calibri"/>
              </a:rPr>
              <a:t>сложился во Франции в 17 веке в связи с началом эпохи абсолютной монархии</a:t>
            </a:r>
          </a:p>
          <a:p>
            <a:pPr marL="457200" indent="-457200">
              <a:lnSpc>
                <a:spcPct val="100000"/>
              </a:lnSpc>
              <a:buClr>
                <a:srgbClr val="660033"/>
              </a:buClr>
              <a:buSzPct val="125000"/>
            </a:pPr>
            <a:r>
              <a:rPr lang="ru-RU" sz="3200" dirty="0">
                <a:solidFill>
                  <a:prstClr val="black"/>
                </a:solidFill>
                <a:latin typeface="Calibri"/>
              </a:rPr>
              <a:t>Слово произошло от латинского названия, что значит «образцовый»</a:t>
            </a:r>
          </a:p>
          <a:p>
            <a:pPr marL="457200" indent="-457200">
              <a:lnSpc>
                <a:spcPct val="100000"/>
              </a:lnSpc>
              <a:buClr>
                <a:srgbClr val="660033"/>
              </a:buClr>
              <a:buSzPct val="125000"/>
            </a:pPr>
            <a:r>
              <a:rPr lang="ru-RU" sz="3200" dirty="0">
                <a:solidFill>
                  <a:prstClr val="black"/>
                </a:solidFill>
                <a:latin typeface="Calibri"/>
              </a:rPr>
              <a:t>Классицисты подражали древним грекам и </a:t>
            </a:r>
            <a:r>
              <a:rPr lang="ru-RU" sz="2800" dirty="0">
                <a:solidFill>
                  <a:prstClr val="black"/>
                </a:solidFill>
                <a:latin typeface="Calibri"/>
              </a:rPr>
              <a:t>римлянам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400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b="1" cap="none" spc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Классицизм в искусстве</a:t>
            </a:r>
            <a:endParaRPr lang="ru-RU" sz="2400" dirty="0"/>
          </a:p>
        </p:txBody>
      </p:sp>
      <p:graphicFrame>
        <p:nvGraphicFramePr>
          <p:cNvPr id="4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4073625"/>
              </p:ext>
            </p:extLst>
          </p:nvPr>
        </p:nvGraphicFramePr>
        <p:xfrm>
          <a:off x="899592" y="2348880"/>
          <a:ext cx="7272808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756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3200" b="1" cap="none" spc="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Особенности</a:t>
            </a:r>
            <a:r>
              <a:rPr lang="ru-RU" sz="3200" b="1" cap="none" spc="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: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988840"/>
            <a:ext cx="7560840" cy="2376264"/>
          </a:xfrm>
        </p:spPr>
        <p:txBody>
          <a:bodyPr>
            <a:normAutofit fontScale="92500"/>
          </a:bodyPr>
          <a:lstStyle/>
          <a:p>
            <a:pPr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2500" b="1" i="1" dirty="0">
              <a:latin typeface="Arial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500" b="1" dirty="0" smtClean="0">
                <a:latin typeface="Arial" charset="0"/>
              </a:rPr>
              <a:t>обращение </a:t>
            </a:r>
            <a:r>
              <a:rPr lang="ru-RU" sz="2500" b="1" dirty="0">
                <a:latin typeface="Arial" charset="0"/>
              </a:rPr>
              <a:t>к античной культуре как к </a:t>
            </a:r>
            <a:r>
              <a:rPr lang="ru-RU" sz="2500" b="1" dirty="0" smtClean="0">
                <a:latin typeface="Arial" charset="0"/>
              </a:rPr>
              <a:t>образцу;</a:t>
            </a: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500" b="1" dirty="0" smtClean="0">
                <a:latin typeface="Arial" charset="0"/>
              </a:rPr>
              <a:t>декларирование </a:t>
            </a:r>
            <a:r>
              <a:rPr lang="ru-RU" sz="2500" b="1" dirty="0">
                <a:latin typeface="Arial" charset="0"/>
              </a:rPr>
              <a:t>идеи совершенного общества</a:t>
            </a:r>
            <a:r>
              <a:rPr lang="ru-RU" sz="2500" b="1" dirty="0" smtClean="0">
                <a:latin typeface="Arial" charset="0"/>
              </a:rPr>
              <a:t>;</a:t>
            </a: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500" b="1" dirty="0" smtClean="0">
                <a:latin typeface="Arial" charset="0"/>
              </a:rPr>
              <a:t> </a:t>
            </a:r>
            <a:r>
              <a:rPr lang="ru-RU" sz="2500" b="1" dirty="0">
                <a:latin typeface="Arial" charset="0"/>
              </a:rPr>
              <a:t>преимущество долга перед </a:t>
            </a:r>
            <a:r>
              <a:rPr lang="ru-RU" sz="2500" b="1" dirty="0" smtClean="0">
                <a:latin typeface="Arial" charset="0"/>
              </a:rPr>
              <a:t>чувством;</a:t>
            </a: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500" b="1" dirty="0" smtClean="0">
                <a:latin typeface="Arial" charset="0"/>
              </a:rPr>
              <a:t>возвеличивание </a:t>
            </a:r>
            <a:r>
              <a:rPr lang="ru-RU" sz="2500" b="1" dirty="0">
                <a:latin typeface="Arial" charset="0"/>
              </a:rPr>
              <a:t>разума и </a:t>
            </a:r>
            <a:r>
              <a:rPr lang="ru-RU" sz="2500" b="1" dirty="0" smtClean="0">
                <a:latin typeface="Arial" charset="0"/>
              </a:rPr>
              <a:t>рациональности;</a:t>
            </a: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500" b="1" dirty="0" smtClean="0">
                <a:latin typeface="Arial" charset="0"/>
              </a:rPr>
              <a:t>подчинение </a:t>
            </a:r>
            <a:r>
              <a:rPr lang="ru-RU" sz="2500" b="1" dirty="0">
                <a:latin typeface="Arial" charset="0"/>
              </a:rPr>
              <a:t>человека государственной системе</a:t>
            </a:r>
            <a:r>
              <a:rPr lang="ru-RU" sz="2000" b="1" dirty="0">
                <a:latin typeface="Arial" charset="0"/>
              </a:rPr>
              <a:t>.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49080"/>
            <a:ext cx="2446578" cy="1651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66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Живопись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2238611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В XIX веке живопись классицизма вступает в полосу кризиса и </a:t>
            </a:r>
            <a:r>
              <a:rPr lang="ru-RU" sz="24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становится силой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, сдерживающей развитие искусства,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причём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не только во Франции, но и в других странах. 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81" y="3861048"/>
            <a:ext cx="2748215" cy="1756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112" y="3861048"/>
            <a:ext cx="2597274" cy="177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42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24744"/>
            <a:ext cx="6912768" cy="856456"/>
          </a:xfrm>
        </p:spPr>
        <p:txBody>
          <a:bodyPr>
            <a:noAutofit/>
          </a:bodyPr>
          <a:lstStyle/>
          <a:p>
            <a:r>
              <a:rPr lang="ru-RU" sz="2800" dirty="0"/>
              <a:t>Никола Пуссен. </a:t>
            </a:r>
            <a:r>
              <a:rPr lang="ru-RU" sz="2800" b="1" dirty="0"/>
              <a:t>«Танец под музыку времени» (1636).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48880"/>
            <a:ext cx="4883556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5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24744"/>
            <a:ext cx="6912768" cy="864096"/>
          </a:xfrm>
        </p:spPr>
        <p:txBody>
          <a:bodyPr>
            <a:noAutofit/>
          </a:bodyPr>
          <a:lstStyle/>
          <a:p>
            <a:r>
              <a:rPr lang="ru-RU" sz="2400" dirty="0"/>
              <a:t>Жак-Луи Давид</a:t>
            </a:r>
            <a:r>
              <a:rPr lang="ru-RU" sz="2400" b="1" dirty="0"/>
              <a:t>. «Клятва Горациев» (1784).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48880"/>
            <a:ext cx="4896544" cy="331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13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Скульптура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2276872"/>
            <a:ext cx="626469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Толчком</a:t>
            </a:r>
            <a:r>
              <a:rPr lang="ru-RU" sz="2200" dirty="0"/>
              <a:t> к развитию классицистической скульптуры в середине XVIII века </a:t>
            </a:r>
            <a:r>
              <a:rPr lang="ru-RU" sz="2200" b="1" dirty="0" smtClean="0"/>
              <a:t>послужили: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3429000"/>
            <a:ext cx="500404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Ø"/>
            </a:pPr>
            <a:r>
              <a:rPr lang="ru-RU" sz="2200" b="1" dirty="0">
                <a:solidFill>
                  <a:prstClr val="black"/>
                </a:solidFill>
              </a:rPr>
              <a:t> </a:t>
            </a:r>
            <a:r>
              <a:rPr lang="ru-RU" sz="2200" dirty="0">
                <a:solidFill>
                  <a:prstClr val="black"/>
                </a:solidFill>
              </a:rPr>
              <a:t>сочинения </a:t>
            </a:r>
            <a:r>
              <a:rPr lang="ru-RU" sz="2200" dirty="0" err="1">
                <a:solidFill>
                  <a:prstClr val="black"/>
                </a:solidFill>
              </a:rPr>
              <a:t>Винкельмана</a:t>
            </a:r>
            <a:r>
              <a:rPr lang="ru-RU" sz="2200" dirty="0">
                <a:solidFill>
                  <a:prstClr val="black"/>
                </a:solidFill>
              </a:rPr>
              <a:t> </a:t>
            </a:r>
            <a:r>
              <a:rPr lang="ru-RU" sz="2200" dirty="0" smtClean="0">
                <a:solidFill>
                  <a:prstClr val="black"/>
                </a:solidFill>
              </a:rPr>
              <a:t>,</a:t>
            </a:r>
            <a:endParaRPr lang="ru-RU" sz="2200" dirty="0">
              <a:solidFill>
                <a:prstClr val="black"/>
              </a:solidFill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200" dirty="0">
                <a:solidFill>
                  <a:prstClr val="black"/>
                </a:solidFill>
              </a:rPr>
              <a:t>археологические раскопки древних городов, расширившие познания современников об античном ваянии.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077092"/>
            <a:ext cx="2520280" cy="250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41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270</TotalTime>
  <Words>366</Words>
  <Application>Microsoft Office PowerPoint</Application>
  <PresentationFormat>Экран (4:3)</PresentationFormat>
  <Paragraphs>61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Кутюр</vt:lpstr>
      <vt:lpstr>Классицизм</vt:lpstr>
      <vt:lpstr>Презентация PowerPoint</vt:lpstr>
      <vt:lpstr>История</vt:lpstr>
      <vt:lpstr>Классицизм в искусстве</vt:lpstr>
      <vt:lpstr>Особенности:</vt:lpstr>
      <vt:lpstr>Живопись</vt:lpstr>
      <vt:lpstr>Никола Пуссен. «Танец под музыку времени» (1636).</vt:lpstr>
      <vt:lpstr>Жак-Луи Давид. «Клятва Горациев» (1784).</vt:lpstr>
      <vt:lpstr>Скульптура</vt:lpstr>
      <vt:lpstr>Антонио Канова. Амур и Психея (1787—1793, Париж, Лувр)</vt:lpstr>
      <vt:lpstr>Бертель Торвальдсен. «Ганимед, кормящий Зевесова орла» (1817).</vt:lpstr>
      <vt:lpstr>Архитектура</vt:lpstr>
      <vt:lpstr>Для классицизма свойственны:</vt:lpstr>
      <vt:lpstr>Пример британского палладианизма — лондонский особняк Остерли-парк (арх. Роберт Адам).</vt:lpstr>
      <vt:lpstr>Андреа Палладио.  Вилла Ротонда близ Виченцы</vt:lpstr>
      <vt:lpstr>Фрагмент идеального города  Арк-э-Сенан (арх. Леду).</vt:lpstr>
      <vt:lpstr>Вальхалла — повторение афинского Парфенона баварским зодчим Лео фон Кленце.</vt:lpstr>
      <vt:lpstr>Литература</vt:lpstr>
      <vt:lpstr>Мольер</vt:lpstr>
      <vt:lpstr>Никола Буало</vt:lpstr>
      <vt:lpstr>Джонатан Свифт</vt:lpstr>
      <vt:lpstr>Памятник Пьеру Корнелю на Площади Часов в Авиньоне, Франция</vt:lpstr>
      <vt:lpstr>Музыка</vt:lpstr>
      <vt:lpstr>В.Л. Боровиковский.  Портрет Г.Р. Державина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Вика</dc:creator>
  <cp:lastModifiedBy>Вика</cp:lastModifiedBy>
  <cp:revision>21</cp:revision>
  <dcterms:created xsi:type="dcterms:W3CDTF">2012-09-15T19:20:19Z</dcterms:created>
  <dcterms:modified xsi:type="dcterms:W3CDTF">2012-10-26T12:53:52Z</dcterms:modified>
</cp:coreProperties>
</file>