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65" r:id="rId6"/>
    <p:sldId id="263" r:id="rId7"/>
    <p:sldId id="261" r:id="rId8"/>
    <p:sldId id="259" r:id="rId9"/>
    <p:sldId id="264" r:id="rId10"/>
    <p:sldId id="260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51773620-F1A2-451D-B709-980C3FE1188F}" type="datetimeFigureOut">
              <a:rPr lang="ru-RU" smtClean="0"/>
              <a:pPr/>
              <a:t>01.12.2013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234D09A-C867-401A-9EDF-F591C6623F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3826" y="4581128"/>
            <a:ext cx="4932040" cy="244827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Подготовили ученики 11Б класса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Григор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Татьяна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Лысенко Евгений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Осадчук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Валерия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Резников Игорь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8" y="-32855"/>
            <a:ext cx="7056784" cy="2243152"/>
          </a:xfrm>
        </p:spPr>
        <p:txBody>
          <a:bodyPr/>
          <a:lstStyle/>
          <a:p>
            <a:pPr algn="ctr"/>
            <a:r>
              <a:rPr lang="ru-RU" sz="4000" dirty="0" smtClean="0"/>
              <a:t>Бизнес-план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спортивного </a:t>
            </a:r>
            <a:r>
              <a:rPr lang="ru-RU" sz="4000" dirty="0" smtClean="0"/>
              <a:t>комплекса</a:t>
            </a:r>
            <a:endParaRPr lang="ru-RU" sz="4000" dirty="0"/>
          </a:p>
        </p:txBody>
      </p:sp>
      <p:pic>
        <p:nvPicPr>
          <p:cNvPr id="4" name="Рисунок 3" descr="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844824"/>
            <a:ext cx="5180250" cy="293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407893" cy="4407408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2400" dirty="0"/>
              <a:t> для получения необходимых лицензий понадобится около 47 000$;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• затраты на охрану помещения – приблизительно </a:t>
            </a:r>
            <a:r>
              <a:rPr lang="ru-RU" sz="2400" dirty="0"/>
              <a:t> </a:t>
            </a:r>
            <a:r>
              <a:rPr lang="ru-RU" sz="2400" dirty="0" smtClean="0"/>
              <a:t>            </a:t>
            </a:r>
            <a:r>
              <a:rPr lang="ru-RU" sz="2400" dirty="0" smtClean="0"/>
              <a:t>12 </a:t>
            </a:r>
            <a:r>
              <a:rPr lang="ru-RU" sz="2400" dirty="0"/>
              <a:t>000$;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• средства на содержания самого помещения </a:t>
            </a:r>
            <a:endParaRPr lang="ru-RU" sz="2400" dirty="0" smtClean="0"/>
          </a:p>
          <a:p>
            <a:pPr marL="45720" indent="0">
              <a:buClrTx/>
              <a:buNone/>
            </a:pPr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400" dirty="0" smtClean="0"/>
              <a:t>– </a:t>
            </a:r>
            <a:r>
              <a:rPr lang="ru-RU" sz="2400" dirty="0"/>
              <a:t>21 000$;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• размещения рекламы – 10 000$;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• расходы на автотранспорт – около 3 500</a:t>
            </a:r>
            <a:r>
              <a:rPr lang="ru-RU" sz="2400" dirty="0" smtClean="0"/>
              <a:t>$;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• непредвидимые расходы – 13 000$.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Финансовый план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72816"/>
            <a:ext cx="8609380" cy="5310330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1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Рыночный риск</a:t>
            </a:r>
            <a:r>
              <a:rPr lang="ru-RU" dirty="0" smtClean="0"/>
              <a:t>: Всё </a:t>
            </a:r>
            <a:r>
              <a:rPr lang="ru-RU" dirty="0"/>
              <a:t>больше людей начинают вести здоровый образ </a:t>
            </a:r>
            <a:r>
              <a:rPr lang="ru-RU" dirty="0" smtClean="0"/>
              <a:t>жизни, а это значит что данный рынок будет существовать  в будущем и будет </a:t>
            </a:r>
            <a:r>
              <a:rPr lang="ru-RU" dirty="0"/>
              <a:t>расти такими темпами, которые станут </a:t>
            </a:r>
            <a:r>
              <a:rPr lang="ru-RU" dirty="0" smtClean="0"/>
              <a:t>способствовать нашему бизнесу.</a:t>
            </a:r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2.Риск </a:t>
            </a:r>
            <a:r>
              <a:rPr lang="ru-RU" dirty="0">
                <a:solidFill>
                  <a:schemeClr val="tx1"/>
                </a:solidFill>
              </a:rPr>
              <a:t>конкурирующих технологий</a:t>
            </a:r>
            <a:r>
              <a:rPr lang="ru-RU" dirty="0" smtClean="0"/>
              <a:t>: Конкуренты </a:t>
            </a:r>
            <a:r>
              <a:rPr lang="ru-RU" dirty="0"/>
              <a:t>в городе не смогут построить </a:t>
            </a:r>
            <a:r>
              <a:rPr lang="ru-RU" dirty="0" smtClean="0"/>
              <a:t>что-либо подобное.</a:t>
            </a:r>
          </a:p>
          <a:p>
            <a:r>
              <a:rPr lang="ru-RU" dirty="0">
                <a:solidFill>
                  <a:schemeClr val="tx1"/>
                </a:solidFill>
              </a:rPr>
              <a:t> 3. Риск завершения или технический </a:t>
            </a:r>
            <a:r>
              <a:rPr lang="ru-RU" dirty="0" smtClean="0">
                <a:solidFill>
                  <a:schemeClr val="tx1"/>
                </a:solidFill>
              </a:rPr>
              <a:t>риск</a:t>
            </a:r>
            <a:r>
              <a:rPr lang="ru-RU" dirty="0" smtClean="0"/>
              <a:t>: Предлагаемый </a:t>
            </a:r>
            <a:r>
              <a:rPr lang="ru-RU" dirty="0"/>
              <a:t>проект, технология </a:t>
            </a:r>
            <a:r>
              <a:rPr lang="ru-RU" dirty="0" smtClean="0"/>
              <a:t>и </a:t>
            </a:r>
            <a:r>
              <a:rPr lang="ru-RU" dirty="0"/>
              <a:t>предмет </a:t>
            </a:r>
            <a:r>
              <a:rPr lang="ru-RU" dirty="0" smtClean="0"/>
              <a:t>деятельности достаточно надежны, </a:t>
            </a:r>
            <a:r>
              <a:rPr lang="ru-RU" dirty="0"/>
              <a:t>чтобы все сработало так, как </a:t>
            </a:r>
            <a:r>
              <a:rPr lang="ru-RU" dirty="0" smtClean="0"/>
              <a:t>намечается.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</a:t>
            </a:r>
            <a:r>
              <a:rPr lang="ru-RU" dirty="0">
                <a:solidFill>
                  <a:schemeClr val="tx1"/>
                </a:solidFill>
              </a:rPr>
              <a:t>. Внешний </a:t>
            </a:r>
            <a:r>
              <a:rPr lang="ru-RU" dirty="0" smtClean="0">
                <a:solidFill>
                  <a:schemeClr val="tx1"/>
                </a:solidFill>
              </a:rPr>
              <a:t>риск</a:t>
            </a:r>
            <a:r>
              <a:rPr lang="ru-RU" dirty="0" smtClean="0"/>
              <a:t>: Правительство</a:t>
            </a:r>
            <a:r>
              <a:rPr lang="ru-RU" dirty="0"/>
              <a:t>, профсоюзы, субподрядчики, </a:t>
            </a:r>
            <a:r>
              <a:rPr lang="ru-RU" dirty="0" smtClean="0"/>
              <a:t>не смогут остановит </a:t>
            </a:r>
            <a:r>
              <a:rPr lang="ru-RU" dirty="0"/>
              <a:t>или замедлит работу </a:t>
            </a:r>
            <a:r>
              <a:rPr lang="ru-RU" dirty="0" smtClean="0"/>
              <a:t>предприятия так как мы имеем предложения </a:t>
            </a:r>
            <a:r>
              <a:rPr lang="ru-RU" dirty="0"/>
              <a:t>по решению этих </a:t>
            </a:r>
            <a:r>
              <a:rPr lang="ru-RU" dirty="0" smtClean="0"/>
              <a:t>проблем.</a:t>
            </a:r>
            <a:endParaRPr lang="ru-RU" dirty="0"/>
          </a:p>
          <a:p>
            <a:r>
              <a:rPr lang="ru-RU" dirty="0">
                <a:solidFill>
                  <a:schemeClr val="tx1"/>
                </a:solidFill>
              </a:rPr>
              <a:t> 5. Внутренний риск</a:t>
            </a:r>
            <a:r>
              <a:rPr lang="ru-RU" dirty="0"/>
              <a:t>: </a:t>
            </a:r>
            <a:r>
              <a:rPr lang="ru-RU" dirty="0" smtClean="0"/>
              <a:t>Мы имеем достаточное количество персонала</a:t>
            </a:r>
            <a:r>
              <a:rPr lang="ru-RU" dirty="0"/>
              <a:t>, чтобы предприятие могло нормально </a:t>
            </a:r>
            <a:r>
              <a:rPr lang="ru-RU" dirty="0" smtClean="0"/>
              <a:t>функционировать.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6</a:t>
            </a:r>
            <a:r>
              <a:rPr lang="ru-RU" dirty="0">
                <a:solidFill>
                  <a:schemeClr val="tx1"/>
                </a:solidFill>
              </a:rPr>
              <a:t>. Политический </a:t>
            </a:r>
            <a:r>
              <a:rPr lang="ru-RU" dirty="0" smtClean="0">
                <a:solidFill>
                  <a:schemeClr val="tx1"/>
                </a:solidFill>
              </a:rPr>
              <a:t>риск</a:t>
            </a:r>
            <a:r>
              <a:rPr lang="ru-RU" dirty="0" smtClean="0"/>
              <a:t>: В ближайшем будущем не ожидается</a:t>
            </a:r>
            <a:r>
              <a:rPr lang="ru-RU" dirty="0"/>
              <a:t>, </a:t>
            </a:r>
            <a:r>
              <a:rPr lang="ru-RU" dirty="0" smtClean="0"/>
              <a:t>каких-либо правительственных постановлений, которые могут </a:t>
            </a:r>
            <a:r>
              <a:rPr lang="ru-RU" dirty="0"/>
              <a:t>помешать </a:t>
            </a:r>
            <a:r>
              <a:rPr lang="ru-RU" dirty="0" smtClean="0"/>
              <a:t>успеху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dirty="0">
                <a:solidFill>
                  <a:schemeClr val="tx1"/>
                </a:solidFill>
              </a:rPr>
              <a:t>7. Ресурсный риск</a:t>
            </a:r>
            <a:r>
              <a:rPr lang="ru-RU" dirty="0" smtClean="0"/>
              <a:t>: Предприятие  будет иметь </a:t>
            </a:r>
            <a:r>
              <a:rPr lang="ru-RU" dirty="0"/>
              <a:t>достаточное количество клиентов, материалов </a:t>
            </a:r>
            <a:r>
              <a:rPr lang="ru-RU" dirty="0" smtClean="0"/>
              <a:t>и </a:t>
            </a:r>
            <a:r>
              <a:rPr lang="ru-RU" dirty="0"/>
              <a:t>продукции в течение периода, существенно превышающего сроки погашения затрат финансовых </a:t>
            </a:r>
            <a:r>
              <a:rPr lang="ru-RU" dirty="0" smtClean="0"/>
              <a:t>ресурсов.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8.</a:t>
            </a:r>
            <a:r>
              <a:rPr lang="ru-RU" dirty="0" smtClean="0"/>
              <a:t>В завершение ко </a:t>
            </a:r>
            <a:r>
              <a:rPr lang="ru-RU" dirty="0"/>
              <a:t>всему этому,  мы планируем приобрести страховой полис от несчастных </a:t>
            </a:r>
            <a:r>
              <a:rPr lang="ru-RU" dirty="0" smtClean="0"/>
              <a:t>случаев.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риск и страхование</a:t>
            </a:r>
          </a:p>
        </p:txBody>
      </p:sp>
    </p:spTree>
    <p:extLst>
      <p:ext uri="{BB962C8B-B14F-4D97-AF65-F5344CB8AC3E}">
        <p14:creationId xmlns:p14="http://schemas.microsoft.com/office/powerpoint/2010/main" val="160316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43608" y="2132856"/>
            <a:ext cx="7488832" cy="165618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Создание современного спортивного комплекса на базе бывшего кинотеатра «Космос».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предприятия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95596"/>
            <a:ext cx="3816424" cy="255064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135" y="3717031"/>
            <a:ext cx="4657700" cy="22512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0258" y="1669629"/>
            <a:ext cx="6048672" cy="4896544"/>
          </a:xfrm>
        </p:spPr>
        <p:txBody>
          <a:bodyPr>
            <a:normAutofit fontScale="85000" lnSpcReduction="20000"/>
          </a:bodyPr>
          <a:lstStyle/>
          <a:p>
            <a:endParaRPr lang="ru-RU" sz="2600" dirty="0"/>
          </a:p>
          <a:p>
            <a:r>
              <a:rPr lang="ru-RU" sz="2600" dirty="0"/>
              <a:t>Фитнес студия</a:t>
            </a:r>
          </a:p>
          <a:p>
            <a:endParaRPr lang="ru-RU" sz="2600" dirty="0"/>
          </a:p>
          <a:p>
            <a:r>
              <a:rPr lang="ru-RU" sz="2600" dirty="0"/>
              <a:t>Настольный теннис</a:t>
            </a:r>
          </a:p>
          <a:p>
            <a:endParaRPr lang="ru-RU" sz="2600" dirty="0"/>
          </a:p>
          <a:p>
            <a:r>
              <a:rPr lang="ru-RU" sz="2600" dirty="0"/>
              <a:t>Зал единоборств</a:t>
            </a:r>
          </a:p>
          <a:p>
            <a:endParaRPr lang="ru-RU" sz="2600" dirty="0"/>
          </a:p>
          <a:p>
            <a:r>
              <a:rPr lang="ru-RU" sz="2600" dirty="0"/>
              <a:t>Универсальный спортивный зал</a:t>
            </a:r>
          </a:p>
          <a:p>
            <a:endParaRPr lang="ru-RU" sz="2600" dirty="0"/>
          </a:p>
          <a:p>
            <a:r>
              <a:rPr lang="ru-RU" sz="2600" dirty="0"/>
              <a:t>Тренажерный </a:t>
            </a:r>
            <a:r>
              <a:rPr lang="ru-RU" sz="2600" dirty="0" smtClean="0"/>
              <a:t>зал</a:t>
            </a:r>
          </a:p>
          <a:p>
            <a:endParaRPr lang="ru-RU" sz="2600" dirty="0" smtClean="0"/>
          </a:p>
          <a:p>
            <a:r>
              <a:rPr lang="ru-RU" sz="2600" dirty="0" smtClean="0"/>
              <a:t>Бассейн</a:t>
            </a:r>
          </a:p>
          <a:p>
            <a:pPr marL="0" indent="0">
              <a:buNone/>
            </a:pPr>
            <a:endParaRPr lang="ru-RU" sz="2600" dirty="0"/>
          </a:p>
          <a:p>
            <a:r>
              <a:rPr lang="en-US" sz="2600" dirty="0" smtClean="0"/>
              <a:t>SPA-</a:t>
            </a:r>
            <a:r>
              <a:rPr lang="ru-RU" sz="2600" dirty="0" smtClean="0"/>
              <a:t>центр</a:t>
            </a:r>
            <a:endParaRPr lang="ru-RU" sz="26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Услуги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97" y="4873764"/>
            <a:ext cx="2331920" cy="16924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054319"/>
            <a:ext cx="2391544" cy="16009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98814"/>
            <a:ext cx="1987551" cy="149066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304" y="5022501"/>
            <a:ext cx="3528392" cy="154367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97" y="3284984"/>
            <a:ext cx="2160240" cy="143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15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3" y="2475000"/>
            <a:ext cx="8064896" cy="239416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Основными целями и задачами, отраженные в хорошо продуманный бизнес-план спортивно оздоровительного комплекса являются: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• создание новых рабочих вакансий;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• появления нового спектра развлечений в </a:t>
            </a:r>
            <a:r>
              <a:rPr lang="ru-RU" dirty="0" smtClean="0"/>
              <a:t>городе Ровеньки;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Маркетинговый план</a:t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461145"/>
            <a:ext cx="8407893" cy="4407408"/>
          </a:xfrm>
        </p:spPr>
        <p:txBody>
          <a:bodyPr>
            <a:normAutofit/>
          </a:bodyPr>
          <a:lstStyle/>
          <a:p>
            <a:r>
              <a:rPr lang="ru-RU" dirty="0"/>
              <a:t>Спортивный комплекс принадлежит акционерному обществу из 4 человек:</a:t>
            </a:r>
          </a:p>
          <a:p>
            <a:r>
              <a:rPr lang="ru-RU" dirty="0"/>
              <a:t>Валерия </a:t>
            </a:r>
            <a:r>
              <a:rPr lang="ru-RU" dirty="0" err="1"/>
              <a:t>Осадчук</a:t>
            </a:r>
            <a:r>
              <a:rPr lang="ru-RU" dirty="0"/>
              <a:t> – акционер, управляющий персоналом;</a:t>
            </a:r>
          </a:p>
          <a:p>
            <a:r>
              <a:rPr lang="ru-RU" dirty="0"/>
              <a:t>Татьяна </a:t>
            </a:r>
            <a:r>
              <a:rPr lang="ru-RU" dirty="0" err="1"/>
              <a:t>Григор</a:t>
            </a:r>
            <a:r>
              <a:rPr lang="ru-RU" dirty="0"/>
              <a:t> – акционер, финансовый директор;</a:t>
            </a:r>
          </a:p>
          <a:p>
            <a:r>
              <a:rPr lang="ru-RU" dirty="0"/>
              <a:t>Евгений Лысенко – </a:t>
            </a:r>
            <a:r>
              <a:rPr lang="ru-RU" dirty="0" smtClean="0"/>
              <a:t>акционер, возглавляет </a:t>
            </a:r>
            <a:r>
              <a:rPr lang="ru-RU" dirty="0"/>
              <a:t>отдел маркетинга;</a:t>
            </a:r>
          </a:p>
          <a:p>
            <a:r>
              <a:rPr lang="ru-RU" dirty="0"/>
              <a:t>Игорь Резников – </a:t>
            </a:r>
            <a:r>
              <a:rPr lang="ru-RU" dirty="0" smtClean="0"/>
              <a:t>акционер ,</a:t>
            </a:r>
            <a:r>
              <a:rPr lang="ru-RU" dirty="0"/>
              <a:t>инновационный директор.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Юридический план</a:t>
            </a:r>
          </a:p>
        </p:txBody>
      </p:sp>
    </p:spTree>
    <p:extLst>
      <p:ext uri="{BB962C8B-B14F-4D97-AF65-F5344CB8AC3E}">
        <p14:creationId xmlns:p14="http://schemas.microsoft.com/office/powerpoint/2010/main" val="296520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8823" y="2526608"/>
            <a:ext cx="6931753" cy="2792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Сведения о конкурентах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42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Организационный план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3923928" y="1556792"/>
            <a:ext cx="5043735" cy="5853112"/>
          </a:xfrm>
        </p:spPr>
        <p:txBody>
          <a:bodyPr>
            <a:normAutofit/>
          </a:bodyPr>
          <a:lstStyle/>
          <a:p>
            <a:r>
              <a:rPr lang="ru-RU" dirty="0"/>
              <a:t>С</a:t>
            </a:r>
            <a:r>
              <a:rPr lang="ru-RU" dirty="0" smtClean="0"/>
              <a:t>оздать </a:t>
            </a:r>
            <a:r>
              <a:rPr lang="ru-RU" dirty="0"/>
              <a:t>грамотную проектировку будущего </a:t>
            </a:r>
            <a:r>
              <a:rPr lang="ru-RU" dirty="0" smtClean="0"/>
              <a:t>спортивного комплекса. </a:t>
            </a:r>
          </a:p>
          <a:p>
            <a:r>
              <a:rPr lang="ru-RU" dirty="0" smtClean="0"/>
              <a:t>Получить</a:t>
            </a:r>
            <a:r>
              <a:rPr lang="ru-RU" dirty="0" smtClean="0"/>
              <a:t> </a:t>
            </a:r>
            <a:r>
              <a:rPr lang="ru-RU" dirty="0"/>
              <a:t>специальное разрешение определенных инстанций.</a:t>
            </a:r>
          </a:p>
          <a:p>
            <a:r>
              <a:rPr lang="ru-RU" dirty="0" smtClean="0"/>
              <a:t>Р</a:t>
            </a:r>
            <a:r>
              <a:rPr lang="ru-RU" dirty="0" smtClean="0"/>
              <a:t>азместить </a:t>
            </a:r>
            <a:r>
              <a:rPr lang="ru-RU" dirty="0"/>
              <a:t>рекламу </a:t>
            </a:r>
            <a:r>
              <a:rPr lang="ru-RU" dirty="0" smtClean="0"/>
              <a:t>спортивного комплекса.</a:t>
            </a:r>
          </a:p>
          <a:p>
            <a:r>
              <a:rPr lang="ru-RU" dirty="0" smtClean="0"/>
              <a:t>Следить за уровнем </a:t>
            </a:r>
            <a:r>
              <a:rPr lang="ru-RU" dirty="0"/>
              <a:t>подготовки </a:t>
            </a:r>
            <a:r>
              <a:rPr lang="ru-RU" dirty="0" smtClean="0"/>
              <a:t>персонала.</a:t>
            </a:r>
          </a:p>
          <a:p>
            <a:r>
              <a:rPr lang="ru-RU" dirty="0" smtClean="0"/>
              <a:t>Обращать </a:t>
            </a:r>
            <a:r>
              <a:rPr lang="ru-RU" dirty="0"/>
              <a:t>внимание на цены, чтобы они не были выше, чем у </a:t>
            </a:r>
            <a:r>
              <a:rPr lang="ru-RU" dirty="0" smtClean="0"/>
              <a:t>конкурентов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Следить </a:t>
            </a:r>
            <a:r>
              <a:rPr lang="ru-RU" dirty="0"/>
              <a:t>за уровнем заработной платы сотрудников </a:t>
            </a:r>
            <a:r>
              <a:rPr lang="ru-RU" dirty="0" smtClean="0"/>
              <a:t>клуба.</a:t>
            </a:r>
          </a:p>
          <a:p>
            <a:r>
              <a:rPr lang="ru-RU" dirty="0"/>
              <a:t>О</a:t>
            </a:r>
            <a:r>
              <a:rPr lang="ru-RU" dirty="0" smtClean="0"/>
              <a:t>бращать </a:t>
            </a:r>
            <a:r>
              <a:rPr lang="ru-RU" dirty="0"/>
              <a:t>внимание на расходы и в целом на уровень содержания.</a:t>
            </a:r>
          </a:p>
          <a:p>
            <a:endParaRPr lang="ru-RU" dirty="0"/>
          </a:p>
        </p:txBody>
      </p:sp>
      <p:pic>
        <p:nvPicPr>
          <p:cNvPr id="8" name="Рисунок 7" descr="e7e3e94ff3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8"/>
            <a:ext cx="3816424" cy="48568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407893" cy="4407408"/>
          </a:xfrm>
        </p:spPr>
        <p:txBody>
          <a:bodyPr>
            <a:normAutofit/>
          </a:bodyPr>
          <a:lstStyle/>
          <a:p>
            <a:r>
              <a:rPr lang="ru-RU" dirty="0"/>
              <a:t>На данном этапе разработки бизнес плана спортивно-оздоровительного комплекса нужно учитывать следующие факторы: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• стоимость услуг, которые будут предлагаться в данном комплексе;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• цены, установлены конкурентами на подобные услуги;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• предложения индивидуальных и уникальных услуг;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• цены, на услуги, которым характерный высокий спрос среди клиентов. Возможно, ввести скидки, дисконтные карты, что тоже привлекает внимания многих клиентов.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производства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57332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	</a:t>
            </a:r>
          </a:p>
          <a:p>
            <a:r>
              <a:rPr lang="ru-RU" dirty="0" smtClean="0"/>
              <a:t>1</a:t>
            </a:r>
            <a:r>
              <a:rPr lang="ru-RU" dirty="0"/>
              <a:t>) определить факторы, влияющие на потребность в персонале(стратегия развития предприятия, количество производимой продукции, применяемые технологии, динамика рабочих мест и т.д.)</a:t>
            </a:r>
          </a:p>
          <a:p>
            <a:r>
              <a:rPr lang="ru-RU" dirty="0"/>
              <a:t>2) провести анализ наличия необходимого предприятию персонала;</a:t>
            </a:r>
          </a:p>
          <a:p>
            <a:r>
              <a:rPr lang="ru-RU" dirty="0"/>
              <a:t>3) определить качественную потребность в персонале (выявление профессионально – квалификационных требований и анализ способностей работников, необходимых для выполнения производственной программы);</a:t>
            </a:r>
          </a:p>
          <a:p>
            <a:r>
              <a:rPr lang="ru-RU" dirty="0"/>
              <a:t>4) определить количественную потребность в персонале (прогноз общей потребности в персонале, оценка движения персонала);</a:t>
            </a:r>
          </a:p>
          <a:p>
            <a:r>
              <a:rPr lang="ru-RU" dirty="0"/>
              <a:t>5) оптимизировать соотношение внутреннего (перемещения внутри предприятия) и внешнего (прием новых сотрудников) привлечения персонала;</a:t>
            </a:r>
          </a:p>
          <a:p>
            <a:r>
              <a:rPr lang="ru-RU" dirty="0"/>
              <a:t>6) оценить возможности и последствия привлечения персонала с точки зрения ресурсов организации (например, сопоставить издержки на содержание в организации профессионала высокого уровня с выгодами от его использования и только после этого принять решение о привлечении его в качестве сотрудника).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Кадровая политика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617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274</TotalTime>
  <Words>364</Words>
  <Application>Microsoft Office PowerPoint</Application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Сетка</vt:lpstr>
      <vt:lpstr>Бизнес-план  спортивного комплекса</vt:lpstr>
      <vt:lpstr>Описание предприятия</vt:lpstr>
      <vt:lpstr>Услуги</vt:lpstr>
      <vt:lpstr>Маркетинговый план </vt:lpstr>
      <vt:lpstr>Юридический план</vt:lpstr>
      <vt:lpstr>Сведения о конкурентах</vt:lpstr>
      <vt:lpstr>Организационный план</vt:lpstr>
      <vt:lpstr>План производства</vt:lpstr>
      <vt:lpstr>Кадровая политика</vt:lpstr>
      <vt:lpstr>Финансовый план</vt:lpstr>
      <vt:lpstr>риск и страхование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Бизнес-план спортивного комплекса</dc:title>
  <dc:creator>User</dc:creator>
  <cp:lastModifiedBy>Танюшка</cp:lastModifiedBy>
  <cp:revision>22</cp:revision>
  <dcterms:created xsi:type="dcterms:W3CDTF">2013-12-01T12:11:37Z</dcterms:created>
  <dcterms:modified xsi:type="dcterms:W3CDTF">2013-12-01T22:54:23Z</dcterms:modified>
</cp:coreProperties>
</file>