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78" r:id="rId6"/>
    <p:sldId id="279" r:id="rId7"/>
    <p:sldId id="261" r:id="rId8"/>
    <p:sldId id="263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eorgerrmartin.com/images/gm-windyconx2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9691-westeros-map-game-of-thrones-1680x1050-tv-show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george-rr-mart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609600"/>
            <a:ext cx="5943600" cy="395920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5181600"/>
            <a:ext cx="9144000" cy="9144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33600" y="5181600"/>
            <a:ext cx="5049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George Martin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3d-Black-Wallpap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0"/>
            <a:ext cx="8839198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228600" y="152400"/>
            <a:ext cx="533400" cy="64940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GE</a:t>
            </a: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OR</a:t>
            </a: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GE</a:t>
            </a:r>
          </a:p>
          <a:p>
            <a:pPr algn="ctr"/>
            <a:endParaRPr lang="en-US" sz="3200" b="1" cap="all" dirty="0" smtClean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MARTIN</a:t>
            </a:r>
          </a:p>
        </p:txBody>
      </p:sp>
      <p:pic>
        <p:nvPicPr>
          <p:cNvPr id="10" name="Рисунок 9" descr="tKFfQL9TpG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143000"/>
            <a:ext cx="3352800" cy="4358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5181600" y="1143000"/>
            <a:ext cx="4267200" cy="3970318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400000" scaled="0"/>
          </a:gradFill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b="1" dirty="0" smtClean="0"/>
              <a:t>George Raymond Richard Martin</a:t>
            </a:r>
            <a:r>
              <a:rPr lang="en-US" dirty="0" smtClean="0"/>
              <a:t> (born September 20, 1948), often referred to as </a:t>
            </a:r>
            <a:r>
              <a:rPr lang="en-US" b="1" dirty="0" smtClean="0"/>
              <a:t>GRRM</a:t>
            </a:r>
            <a:r>
              <a:rPr lang="en-US" dirty="0" smtClean="0"/>
              <a:t>, is an American novelist and short story writer in the fantasy, horror and science fiction genres, as well as a screenwriter and television producer.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en-US" dirty="0" smtClean="0"/>
              <a:t>He is best known for </a:t>
            </a:r>
            <a:r>
              <a:rPr lang="en-US" i="1" dirty="0" smtClean="0"/>
              <a:t>A Song of Ice and Fire</a:t>
            </a:r>
            <a:r>
              <a:rPr lang="en-US" dirty="0" smtClean="0"/>
              <a:t>, his international bestselling series of epic fantasy novels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en-US" dirty="0" smtClean="0"/>
              <a:t>Martin was selected by </a:t>
            </a:r>
            <a:r>
              <a:rPr lang="en-US" i="1" dirty="0" smtClean="0"/>
              <a:t>Time</a:t>
            </a:r>
            <a:r>
              <a:rPr lang="en-US" dirty="0" smtClean="0"/>
              <a:t> magazine as one of the "2011 Time 100," a list of the "most influential people in the world."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8" descr="3d-Black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0"/>
            <a:ext cx="883919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" y="152400"/>
            <a:ext cx="533400" cy="64940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GE</a:t>
            </a: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OR</a:t>
            </a: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GE</a:t>
            </a:r>
          </a:p>
          <a:p>
            <a:pPr algn="ctr"/>
            <a:endParaRPr lang="en-US" sz="3200" b="1" cap="all" dirty="0" smtClean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MARTIN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4038600"/>
            <a:ext cx="8915400" cy="2031325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George Raymond Martin was born on September 20, 1948,in Bayonne, New </a:t>
            </a:r>
            <a:r>
              <a:rPr lang="en-US" dirty="0" smtClean="0"/>
              <a:t>Jersey.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The </a:t>
            </a:r>
            <a:r>
              <a:rPr lang="en-US" dirty="0" smtClean="0"/>
              <a:t>son of longshoreman Raymond Collins Martin and his wife Margaret Brady Martin.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He </a:t>
            </a:r>
            <a:r>
              <a:rPr lang="en-US" dirty="0" smtClean="0"/>
              <a:t>has two younger sisters, Darleen and Janet.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The </a:t>
            </a:r>
            <a:r>
              <a:rPr lang="en-US" dirty="0" smtClean="0"/>
              <a:t>family first lived in a house on Broadway, belonging to Martin's great-grandmother. </a:t>
            </a:r>
            <a:endParaRPr lang="ru-RU" dirty="0" smtClean="0"/>
          </a:p>
          <a:p>
            <a:pPr algn="ctr"/>
            <a:r>
              <a:rPr lang="en-US" dirty="0" smtClean="0"/>
              <a:t>In </a:t>
            </a:r>
            <a:r>
              <a:rPr lang="en-US" dirty="0" smtClean="0"/>
              <a:t>1953 they moved to a federal housing project near the Bayonne docks.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During his childhood, his whole world consisted predominantly of "First Street to Fifth Street", between his grade school and his </a:t>
            </a:r>
            <a:r>
              <a:rPr lang="en-US" dirty="0" smtClean="0"/>
              <a:t>home.</a:t>
            </a:r>
            <a:endParaRPr lang="ru-RU" dirty="0"/>
          </a:p>
        </p:txBody>
      </p:sp>
      <p:pic>
        <p:nvPicPr>
          <p:cNvPr id="17410" name="Picture 2" descr="Bayon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609600"/>
            <a:ext cx="2667000" cy="3232727"/>
          </a:xfrm>
          <a:prstGeom prst="rect">
            <a:avLst/>
          </a:prstGeom>
          <a:noFill/>
        </p:spPr>
      </p:pic>
      <p:pic>
        <p:nvPicPr>
          <p:cNvPr id="17412" name="Picture 4" descr="http://georgerrmartin.com/life/life-images/threeki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33400"/>
            <a:ext cx="2895600" cy="3353977"/>
          </a:xfrm>
          <a:prstGeom prst="rect">
            <a:avLst/>
          </a:prstGeom>
          <a:noFill/>
        </p:spPr>
      </p:pic>
      <p:pic>
        <p:nvPicPr>
          <p:cNvPr id="17414" name="Picture 6" descr="http://georgerrmartin.com/life/life-images/paren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609600"/>
            <a:ext cx="2286000" cy="316036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8" descr="3d-Black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0"/>
            <a:ext cx="883919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" y="152400"/>
            <a:ext cx="533400" cy="64940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GE</a:t>
            </a: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OR</a:t>
            </a: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GE</a:t>
            </a:r>
          </a:p>
          <a:p>
            <a:pPr algn="ctr"/>
            <a:endParaRPr lang="en-US" sz="3200" b="1" cap="all" dirty="0" smtClean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MARTIN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0" y="4267200"/>
            <a:ext cx="4343400" cy="1754326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In 1970 Martin earned a B. S. in Journalism from Northwestern University, Evanston, </a:t>
            </a:r>
            <a:r>
              <a:rPr lang="en-US" dirty="0" smtClean="0"/>
              <a:t>Illinois, </a:t>
            </a:r>
            <a:r>
              <a:rPr lang="en-US" dirty="0" smtClean="0"/>
              <a:t>graduating </a:t>
            </a:r>
            <a:r>
              <a:rPr lang="en-US" dirty="0" smtClean="0"/>
              <a:t>summa cum </a:t>
            </a:r>
            <a:r>
              <a:rPr lang="en-US" dirty="0" smtClean="0"/>
              <a:t>laude,</a:t>
            </a:r>
            <a:r>
              <a:rPr lang="en-US" dirty="0" smtClean="0"/>
              <a:t> meaning "with highest honor"</a:t>
            </a:r>
            <a:r>
              <a:rPr lang="en-US" dirty="0" smtClean="0"/>
              <a:t>. </a:t>
            </a:r>
            <a:r>
              <a:rPr lang="en-US" dirty="0" smtClean="0"/>
              <a:t>He went on to </a:t>
            </a:r>
            <a:r>
              <a:rPr lang="en-US" dirty="0" smtClean="0"/>
              <a:t>complete </a:t>
            </a:r>
            <a:r>
              <a:rPr lang="en-US" dirty="0" smtClean="0"/>
              <a:t>a M.S. in Journalism in 1971, also from Northwestern.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914400"/>
            <a:ext cx="4343400" cy="1200329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The young Martin began writing and selling monster stories for pennies to other neighborhood children, dramatic readings included.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2667000"/>
            <a:ext cx="4343400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 Martin attended Mary Jane </a:t>
            </a:r>
            <a:r>
              <a:rPr lang="en-US" dirty="0" err="1" smtClean="0"/>
              <a:t>Donohoe</a:t>
            </a:r>
            <a:r>
              <a:rPr lang="en-US" dirty="0" smtClean="0"/>
              <a:t> School and then later Marist High School.</a:t>
            </a:r>
            <a:endParaRPr lang="ru-RU" dirty="0"/>
          </a:p>
        </p:txBody>
      </p:sp>
      <p:pic>
        <p:nvPicPr>
          <p:cNvPr id="16391" name="Picture 7" descr="http://georgerrmartin.com/life/life-images/guywithho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04800"/>
            <a:ext cx="2209800" cy="3249706"/>
          </a:xfrm>
          <a:prstGeom prst="rect">
            <a:avLst/>
          </a:prstGeom>
          <a:noFill/>
        </p:spPr>
      </p:pic>
      <p:pic>
        <p:nvPicPr>
          <p:cNvPr id="16393" name="Picture 9" descr="http://georgerrmartin.com/life/life-images/gm-portra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733800"/>
            <a:ext cx="1914525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8" descr="3d-Black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0"/>
            <a:ext cx="883919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0" y="2819400"/>
            <a:ext cx="4343400" cy="1754326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Martin began selling science fiction short stories professionally in 1970, at age 21. His first sale was "The Hero", sold to </a:t>
            </a:r>
            <a:r>
              <a:rPr lang="en-US" i="1" dirty="0" smtClean="0"/>
              <a:t>Galaxy</a:t>
            </a:r>
            <a:r>
              <a:rPr lang="en-US" dirty="0" smtClean="0"/>
              <a:t> magazine and published in its February 1971 issue; other sales soon followed. His first story to be nominated for the Hugo </a:t>
            </a:r>
            <a:r>
              <a:rPr lang="en-US" dirty="0" smtClean="0"/>
              <a:t>Award.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52400"/>
            <a:ext cx="3048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GE</a:t>
            </a: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OR</a:t>
            </a: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GE</a:t>
            </a:r>
          </a:p>
          <a:p>
            <a:pPr algn="ctr"/>
            <a:endParaRPr lang="en-US" sz="3200" b="1" cap="all" dirty="0" smtClean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MARTIN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5105400"/>
            <a:ext cx="4343400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In 1975 he married Gale </a:t>
            </a:r>
            <a:r>
              <a:rPr lang="en-US" dirty="0" err="1" smtClean="0"/>
              <a:t>Burnick</a:t>
            </a:r>
            <a:r>
              <a:rPr lang="en-US" dirty="0" smtClean="0"/>
              <a:t>. They divorced in 1979, with no children.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990600"/>
            <a:ext cx="4343400" cy="1200329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sudden death of friend and fellow author Tom </a:t>
            </a:r>
            <a:r>
              <a:rPr lang="en-US" dirty="0" err="1" smtClean="0"/>
              <a:t>Reamy</a:t>
            </a:r>
            <a:r>
              <a:rPr lang="en-US" dirty="0" smtClean="0"/>
              <a:t> in the fall of 1977 made him reevaluate his own life, and he eventually decided to try to become a full-time writer. </a:t>
            </a:r>
            <a:endParaRPr lang="ru-RU" dirty="0"/>
          </a:p>
        </p:txBody>
      </p:sp>
      <p:pic>
        <p:nvPicPr>
          <p:cNvPr id="32770" name="Picture 2" descr="http://georgerrmartin.com/life/life-images/gm-with-g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143000"/>
            <a:ext cx="35814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8" descr="3d-Black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0"/>
            <a:ext cx="883919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" y="152400"/>
            <a:ext cx="3048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GE</a:t>
            </a: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OR</a:t>
            </a: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GE</a:t>
            </a:r>
          </a:p>
          <a:p>
            <a:pPr algn="ctr"/>
            <a:endParaRPr lang="en-US" sz="3200" b="1" cap="all" dirty="0" smtClean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MARTIN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762000"/>
            <a:ext cx="4343400" cy="2862322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Moving on to Hollywood, Martin signed on as a story editor for </a:t>
            </a:r>
            <a:r>
              <a:rPr lang="en-US" i="1" dirty="0" smtClean="0"/>
              <a:t>Twilight Zone</a:t>
            </a:r>
            <a:r>
              <a:rPr lang="en-US" dirty="0" smtClean="0"/>
              <a:t> at CBS Television in 1986. In 1987 Martin became an Executive Story Consultant for </a:t>
            </a:r>
            <a:r>
              <a:rPr lang="en-US" i="1" dirty="0" smtClean="0"/>
              <a:t>Beauty and the Beast</a:t>
            </a:r>
            <a:r>
              <a:rPr lang="en-US" dirty="0" smtClean="0"/>
              <a:t> at CBS. In 1988 he became a Producer for </a:t>
            </a:r>
            <a:r>
              <a:rPr lang="en-US" i="1" dirty="0" smtClean="0"/>
              <a:t>Beauty and the Beast</a:t>
            </a:r>
            <a:r>
              <a:rPr lang="en-US" dirty="0" smtClean="0"/>
              <a:t>, then in 1989 moved up to Co-Supervising Producer. He was Executive Producer for </a:t>
            </a:r>
            <a:r>
              <a:rPr lang="en-US" i="1" dirty="0" smtClean="0"/>
              <a:t>Doorways</a:t>
            </a:r>
            <a:r>
              <a:rPr lang="en-US" dirty="0" smtClean="0"/>
              <a:t>, a pilot which he wrote for Columbia Pictures Television, which was filmed during 1992-93.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4267200"/>
            <a:ext cx="4343400" cy="1477328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Martin's novella, </a:t>
            </a:r>
            <a:r>
              <a:rPr lang="en-US" i="1" dirty="0" err="1" smtClean="0"/>
              <a:t>Nightflyers</a:t>
            </a:r>
            <a:r>
              <a:rPr lang="en-US" dirty="0" smtClean="0"/>
              <a:t>, was adapted into a 1987 feature film of the same title; he was not happy about having to cut plot elements for the screenplay's scenario in order to accommodate the film's small budget.</a:t>
            </a:r>
            <a:endParaRPr lang="ru-RU" dirty="0"/>
          </a:p>
        </p:txBody>
      </p:sp>
      <p:pic>
        <p:nvPicPr>
          <p:cNvPr id="33794" name="Picture 2" descr="http://georgerrmartin.com/life/life-images/no-substitu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762000"/>
            <a:ext cx="3631963" cy="2590800"/>
          </a:xfrm>
          <a:prstGeom prst="rect">
            <a:avLst/>
          </a:prstGeom>
          <a:noFill/>
        </p:spPr>
      </p:pic>
      <p:pic>
        <p:nvPicPr>
          <p:cNvPr id="33796" name="Picture 4" descr="http://georgerrmartin.com/life/life-images/windy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886200"/>
            <a:ext cx="3202607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Game-Of-Thrones-Wallpap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62000" y="0"/>
            <a:ext cx="10515600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-228600" y="762000"/>
            <a:ext cx="9372600" cy="92333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400000" scaled="0"/>
          </a:gradFill>
          <a:effectLst>
            <a:softEdge rad="3175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rgbClr val="FFFFFF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Song of Ice and Fire</a:t>
            </a:r>
            <a:endParaRPr lang="ru-RU" sz="5400" b="1" cap="none" spc="50" dirty="0"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rgbClr val="FFFFFF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28600" y="4114800"/>
            <a:ext cx="9372600" cy="2553891"/>
          </a:xfrm>
          <a:prstGeom prst="round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36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 Song of Ice and Fire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is a series of epic fantasy novels written by American novelist and screenwriter George R. R. Martin. Martin began the first volume of the series, </a:t>
            </a:r>
            <a:r>
              <a:rPr lang="en-US" i="1" dirty="0" smtClean="0"/>
              <a:t>A </a:t>
            </a:r>
            <a:r>
              <a:rPr lang="en-US" b="1" i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Game of Thrones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,</a:t>
            </a:r>
            <a:r>
              <a:rPr lang="en-US" dirty="0" smtClean="0"/>
              <a:t> in 1991. He published it in 1996. </a:t>
            </a:r>
            <a:r>
              <a:rPr lang="en-US" dirty="0" smtClean="0"/>
              <a:t>In November 2005, </a:t>
            </a:r>
            <a:r>
              <a:rPr lang="en-US" b="1" i="1" dirty="0" smtClean="0"/>
              <a:t>A Feast for Crows</a:t>
            </a:r>
            <a:r>
              <a:rPr lang="en-US" dirty="0" smtClean="0"/>
              <a:t>, the fourth novel in this series, became </a:t>
            </a:r>
            <a:r>
              <a:rPr lang="en-US" i="1" dirty="0" smtClean="0"/>
              <a:t>The New York Times</a:t>
            </a:r>
            <a:r>
              <a:rPr lang="en-US" dirty="0" smtClean="0"/>
              <a:t> No. 1 Bestseller and also achieved No. 1 ranking on </a:t>
            </a:r>
            <a:r>
              <a:rPr lang="en-US" i="1" dirty="0" smtClean="0"/>
              <a:t>The Wall Street Journal</a:t>
            </a:r>
            <a:r>
              <a:rPr lang="en-US" dirty="0" smtClean="0"/>
              <a:t> bestseller list. Martin </a:t>
            </a:r>
            <a:r>
              <a:rPr lang="en-US" dirty="0" smtClean="0"/>
              <a:t>gradually extended his originally intended trilogy to seven volumes, the fifth of which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i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A Dance with Dragons</a:t>
            </a:r>
            <a:r>
              <a:rPr lang="en-US" dirty="0" smtClean="0"/>
              <a:t>, took him five years to write before its publication in 2011. </a:t>
            </a:r>
            <a:r>
              <a:rPr lang="en-US" dirty="0" smtClean="0"/>
              <a:t>Two more novels are planned and still being written in the Ice and Fire series: </a:t>
            </a:r>
            <a:r>
              <a:rPr lang="en-US" i="1" dirty="0" smtClean="0"/>
              <a:t>The Winds of Winter</a:t>
            </a:r>
            <a:r>
              <a:rPr lang="en-US" dirty="0" smtClean="0"/>
              <a:t> and </a:t>
            </a:r>
            <a:r>
              <a:rPr lang="en-US" i="1" dirty="0" smtClean="0"/>
              <a:t>A Dream of Spring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inecraft-sistem-gereksinimleri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a-game-of-thro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28600"/>
            <a:ext cx="2031743" cy="3039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a-clash-of-kings-c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581400"/>
            <a:ext cx="20828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200px-AFeastForCrow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3581400"/>
            <a:ext cx="20574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200px-AStormOfSword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5200" y="228600"/>
            <a:ext cx="2045149" cy="3048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220px-GRRM_Ljubljan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00800" y="381000"/>
            <a:ext cx="2230504" cy="241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george-r-r-marti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72200" y="3429000"/>
            <a:ext cx="2286000" cy="2854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8" descr="3d-Black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0"/>
            <a:ext cx="8839198" cy="6858000"/>
          </a:xfrm>
          <a:prstGeom prst="rect">
            <a:avLst/>
          </a:prstGeom>
        </p:spPr>
      </p:pic>
      <p:pic>
        <p:nvPicPr>
          <p:cNvPr id="1026" name="Picture 2" descr="http://georgerrmartin.com/images/gm-windyconx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563" y="-2439988"/>
            <a:ext cx="1019175" cy="1390650"/>
          </a:xfrm>
          <a:prstGeom prst="rect">
            <a:avLst/>
          </a:prstGeom>
          <a:noFill/>
        </p:spPr>
      </p:pic>
      <p:pic>
        <p:nvPicPr>
          <p:cNvPr id="1029" name="Picture 5" descr="http://georgerrmartin.com/images/gm-windyconx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563" y="-2439988"/>
            <a:ext cx="1019175" cy="13906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676400" y="304800"/>
            <a:ext cx="6781800" cy="5601533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400000" scaled="0"/>
          </a:gra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AWARDS AND HONORS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A </a:t>
            </a:r>
            <a:r>
              <a:rPr lang="en-US" sz="1600" dirty="0" smtClean="0"/>
              <a:t>Game of Thrones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err="1" smtClean="0"/>
              <a:t>Ignotius</a:t>
            </a:r>
            <a:r>
              <a:rPr lang="en-US" sz="1600" dirty="0" smtClean="0"/>
              <a:t> Award, Best Foreign Novel of 2002</a:t>
            </a: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A </a:t>
            </a:r>
            <a:r>
              <a:rPr lang="en-US" sz="1600" dirty="0" smtClean="0"/>
              <a:t>Storm of Swords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#1 on SF Site Readers’ Choice Best SF and Fantasy Books of 2000</a:t>
            </a: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A </a:t>
            </a:r>
            <a:r>
              <a:rPr lang="en-US" sz="1600" dirty="0" smtClean="0"/>
              <a:t>Clash of Kings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1999 Nebula Award nomination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Tops Locus Poll for Best Fantasy Novel of 1999</a:t>
            </a:r>
          </a:p>
          <a:p>
            <a:endParaRPr lang="en-US" sz="1600" dirty="0" smtClean="0"/>
          </a:p>
          <a:p>
            <a:r>
              <a:rPr lang="en-US" sz="1600" dirty="0" smtClean="0"/>
              <a:t>A </a:t>
            </a:r>
            <a:r>
              <a:rPr lang="en-US" sz="1600" dirty="0" smtClean="0"/>
              <a:t>Feast for </a:t>
            </a:r>
            <a:r>
              <a:rPr lang="en-US" sz="1600" dirty="0" smtClean="0"/>
              <a:t>Crows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2006 Hugo Award nomination for Best Novel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2006 Locus Award nomination for Best Fantasy Novel A Dance with Dragons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2012 World Fantasy Award nomination for Best Novel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2012 Hugo Award nomination for Best Novel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2012 Locus Award winner for Best Fantasy Novel</a:t>
            </a:r>
          </a:p>
          <a:p>
            <a:endParaRPr lang="en-US" sz="1600" dirty="0" smtClean="0"/>
          </a:p>
          <a:p>
            <a:r>
              <a:rPr lang="en-US" sz="1600" dirty="0" smtClean="0"/>
              <a:t>The </a:t>
            </a:r>
            <a:r>
              <a:rPr lang="en-US" sz="1600" dirty="0" smtClean="0"/>
              <a:t>Armageddon </a:t>
            </a:r>
            <a:r>
              <a:rPr lang="en-US" sz="1600" dirty="0" smtClean="0"/>
              <a:t>Rag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err="1" smtClean="0"/>
              <a:t>Balrog</a:t>
            </a:r>
            <a:r>
              <a:rPr lang="en-US" sz="1600" dirty="0" smtClean="0"/>
              <a:t> Award, 1983 Fantasy Novel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478</TotalTime>
  <Words>304</Words>
  <Application>Microsoft Office PowerPoint</Application>
  <PresentationFormat>Экран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дмитрий</cp:lastModifiedBy>
  <cp:revision>51</cp:revision>
  <dcterms:modified xsi:type="dcterms:W3CDTF">2014-10-12T13:48:14Z</dcterms:modified>
</cp:coreProperties>
</file>